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269" r:id="rId5"/>
    <p:sldId id="268" r:id="rId6"/>
    <p:sldId id="270" r:id="rId7"/>
    <p:sldId id="258" r:id="rId8"/>
    <p:sldId id="256" r:id="rId9"/>
    <p:sldId id="271" r:id="rId10"/>
    <p:sldId id="272" r:id="rId11"/>
    <p:sldId id="273" r:id="rId12"/>
    <p:sldId id="267" r:id="rId13"/>
    <p:sldId id="274" r:id="rId14"/>
    <p:sldId id="260" r:id="rId15"/>
    <p:sldId id="275" r:id="rId16"/>
    <p:sldId id="261" r:id="rId17"/>
    <p:sldId id="279" r:id="rId18"/>
    <p:sldId id="262" r:id="rId19"/>
    <p:sldId id="276" r:id="rId20"/>
    <p:sldId id="277" r:id="rId21"/>
    <p:sldId id="278"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69" d="100"/>
          <a:sy n="69" d="100"/>
        </p:scale>
        <p:origin x="73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BAAD332-5C10-482A-BD2D-37BED76851D9}" type="datetimeFigureOut">
              <a:rPr lang="en-GB" smtClean="0"/>
              <a:t>18/06/2020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3776C36-EEC5-4428-A9EF-5036207EA334}" type="slidenum">
              <a:rPr lang="en-GB" smtClean="0"/>
              <a:t>‹#›</a:t>
            </a:fld>
            <a:endParaRPr lang="en-GB"/>
          </a:p>
        </p:txBody>
      </p:sp>
    </p:spTree>
    <p:extLst>
      <p:ext uri="{BB962C8B-B14F-4D97-AF65-F5344CB8AC3E}">
        <p14:creationId xmlns:p14="http://schemas.microsoft.com/office/powerpoint/2010/main" val="1783853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3776C36-EEC5-4428-A9EF-5036207EA334}" type="slidenum">
              <a:rPr lang="en-GB" smtClean="0"/>
              <a:t>12</a:t>
            </a:fld>
            <a:endParaRPr lang="en-GB"/>
          </a:p>
        </p:txBody>
      </p:sp>
    </p:spTree>
    <p:extLst>
      <p:ext uri="{BB962C8B-B14F-4D97-AF65-F5344CB8AC3E}">
        <p14:creationId xmlns:p14="http://schemas.microsoft.com/office/powerpoint/2010/main" val="3642384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1BF59C-1E2C-463C-94DF-11A25E11419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151746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BF59C-1E2C-463C-94DF-11A25E11419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1388099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BF59C-1E2C-463C-94DF-11A25E11419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83825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1BF59C-1E2C-463C-94DF-11A25E11419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2097103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1BF59C-1E2C-463C-94DF-11A25E114193}" type="datetimeFigureOut">
              <a:rPr lang="en-GB" smtClean="0"/>
              <a:t>18/06/2020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363325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1BF59C-1E2C-463C-94DF-11A25E114193}"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1405449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1BF59C-1E2C-463C-94DF-11A25E114193}" type="datetimeFigureOut">
              <a:rPr lang="en-GB" smtClean="0"/>
              <a:t>18/06/2020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33678094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1BF59C-1E2C-463C-94DF-11A25E114193}" type="datetimeFigureOut">
              <a:rPr lang="en-GB" smtClean="0"/>
              <a:t>18/06/2020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3519755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1BF59C-1E2C-463C-94DF-11A25E114193}" type="datetimeFigureOut">
              <a:rPr lang="en-GB" smtClean="0"/>
              <a:t>18/06/2020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3053425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1BF59C-1E2C-463C-94DF-11A25E114193}"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1321553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1BF59C-1E2C-463C-94DF-11A25E114193}" type="datetimeFigureOut">
              <a:rPr lang="en-GB" smtClean="0"/>
              <a:t>18/06/2020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84CD16-1D33-41DE-8F74-625542EB9173}" type="slidenum">
              <a:rPr lang="en-GB" smtClean="0"/>
              <a:t>‹#›</a:t>
            </a:fld>
            <a:endParaRPr lang="en-GB"/>
          </a:p>
        </p:txBody>
      </p:sp>
    </p:spTree>
    <p:extLst>
      <p:ext uri="{BB962C8B-B14F-4D97-AF65-F5344CB8AC3E}">
        <p14:creationId xmlns:p14="http://schemas.microsoft.com/office/powerpoint/2010/main" val="3661691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1BF59C-1E2C-463C-94DF-11A25E114193}" type="datetimeFigureOut">
              <a:rPr lang="en-GB" smtClean="0"/>
              <a:t>18/06/2020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4CD16-1D33-41DE-8F74-625542EB9173}" type="slidenum">
              <a:rPr lang="en-GB" smtClean="0"/>
              <a:t>‹#›</a:t>
            </a:fld>
            <a:endParaRPr lang="en-GB"/>
          </a:p>
        </p:txBody>
      </p:sp>
    </p:spTree>
    <p:extLst>
      <p:ext uri="{BB962C8B-B14F-4D97-AF65-F5344CB8AC3E}">
        <p14:creationId xmlns:p14="http://schemas.microsoft.com/office/powerpoint/2010/main" val="709477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mailto:R.Collins@Wollaston-school.net"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K6DSMZ8b3LE" TargetMode="External"/><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372" t="20312" r="28551" b="11328"/>
          <a:stretch/>
        </p:blipFill>
        <p:spPr>
          <a:xfrm>
            <a:off x="1546453" y="114450"/>
            <a:ext cx="9631393" cy="6494834"/>
          </a:xfrm>
          <a:prstGeom prst="rect">
            <a:avLst/>
          </a:prstGeom>
        </p:spPr>
      </p:pic>
      <p:sp>
        <p:nvSpPr>
          <p:cNvPr id="2" name="TextBox 1">
            <a:extLst>
              <a:ext uri="{FF2B5EF4-FFF2-40B4-BE49-F238E27FC236}">
                <a16:creationId xmlns:a16="http://schemas.microsoft.com/office/drawing/2014/main" id="{937887C2-F7DA-4527-9452-3D790111BAC9}"/>
              </a:ext>
            </a:extLst>
          </p:cNvPr>
          <p:cNvSpPr txBox="1"/>
          <p:nvPr/>
        </p:nvSpPr>
        <p:spPr>
          <a:xfrm>
            <a:off x="1546453" y="3593074"/>
            <a:ext cx="4161619" cy="3016210"/>
          </a:xfrm>
          <a:prstGeom prst="rect">
            <a:avLst/>
          </a:prstGeom>
          <a:solidFill>
            <a:schemeClr val="bg1"/>
          </a:solidFill>
          <a:ln>
            <a:solidFill>
              <a:schemeClr val="bg1"/>
            </a:solidFill>
          </a:ln>
        </p:spPr>
        <p:txBody>
          <a:bodyPr wrap="square" rtlCol="0">
            <a:spAutoFit/>
          </a:bodyPr>
          <a:lstStyle/>
          <a:p>
            <a:pPr algn="ctr"/>
            <a:r>
              <a:rPr lang="en-GB" sz="1900" b="1" u="sng" dirty="0">
                <a:latin typeface="OCR A Extended" panose="02010509020102010303" pitchFamily="50" charset="0"/>
              </a:rPr>
              <a:t>Starter: </a:t>
            </a:r>
            <a:r>
              <a:rPr lang="en-GB" sz="1900" b="1" u="sng" dirty="0" smtClean="0">
                <a:latin typeface="OCR A Extended" panose="02010509020102010303" pitchFamily="50" charset="0"/>
              </a:rPr>
              <a:t>Are you qualified for the job?</a:t>
            </a:r>
          </a:p>
          <a:p>
            <a:pPr algn="ctr"/>
            <a:r>
              <a:rPr lang="en-GB" sz="1900" dirty="0" smtClean="0">
                <a:latin typeface="OCR A Extended" panose="02010509020102010303" pitchFamily="50" charset="0"/>
              </a:rPr>
              <a:t>Do you know your places around the world? Can you: </a:t>
            </a:r>
          </a:p>
          <a:p>
            <a:pPr marL="342900" indent="-342900" algn="ctr">
              <a:buFontTx/>
              <a:buChar char="-"/>
            </a:pPr>
            <a:r>
              <a:rPr lang="en-GB" sz="1900" dirty="0" smtClean="0">
                <a:solidFill>
                  <a:srgbClr val="FF0000"/>
                </a:solidFill>
                <a:latin typeface="OCR A Extended" panose="02010509020102010303" pitchFamily="50" charset="0"/>
              </a:rPr>
              <a:t>Key: Name </a:t>
            </a:r>
            <a:r>
              <a:rPr lang="en-GB" sz="1900" dirty="0">
                <a:solidFill>
                  <a:srgbClr val="FF0000"/>
                </a:solidFill>
                <a:latin typeface="OCR A Extended" panose="02010509020102010303" pitchFamily="50" charset="0"/>
              </a:rPr>
              <a:t>each of the 7 </a:t>
            </a:r>
            <a:r>
              <a:rPr lang="en-GB" sz="1900" dirty="0" smtClean="0">
                <a:solidFill>
                  <a:srgbClr val="FF0000"/>
                </a:solidFill>
                <a:latin typeface="OCR A Extended" panose="02010509020102010303" pitchFamily="50" charset="0"/>
              </a:rPr>
              <a:t>continents. </a:t>
            </a:r>
          </a:p>
          <a:p>
            <a:pPr marL="342900" indent="-342900" algn="ctr">
              <a:buFontTx/>
              <a:buChar char="-"/>
            </a:pPr>
            <a:r>
              <a:rPr lang="en-GB" sz="1900" dirty="0" smtClean="0">
                <a:solidFill>
                  <a:schemeClr val="accent2">
                    <a:lumMod val="75000"/>
                  </a:schemeClr>
                </a:solidFill>
                <a:latin typeface="OCR A Extended" panose="02010509020102010303" pitchFamily="50" charset="0"/>
              </a:rPr>
              <a:t>Boost: Name a country in each continent </a:t>
            </a:r>
          </a:p>
          <a:p>
            <a:pPr marL="342900" indent="-342900" algn="ctr">
              <a:buFontTx/>
              <a:buChar char="-"/>
            </a:pPr>
            <a:r>
              <a:rPr lang="en-GB" sz="1900" dirty="0" smtClean="0">
                <a:solidFill>
                  <a:srgbClr val="00B050"/>
                </a:solidFill>
                <a:latin typeface="OCR A Extended" panose="02010509020102010303" pitchFamily="50" charset="0"/>
              </a:rPr>
              <a:t>Aspire: Name </a:t>
            </a:r>
            <a:r>
              <a:rPr lang="en-GB" sz="1900" dirty="0">
                <a:solidFill>
                  <a:srgbClr val="00B050"/>
                </a:solidFill>
                <a:latin typeface="OCR A Extended" panose="02010509020102010303" pitchFamily="50" charset="0"/>
              </a:rPr>
              <a:t>a </a:t>
            </a:r>
            <a:r>
              <a:rPr lang="en-GB" sz="1900" dirty="0" smtClean="0">
                <a:solidFill>
                  <a:srgbClr val="00B050"/>
                </a:solidFill>
                <a:latin typeface="OCR A Extended" panose="02010509020102010303" pitchFamily="50" charset="0"/>
              </a:rPr>
              <a:t>city in each continent? </a:t>
            </a:r>
            <a:r>
              <a:rPr lang="en-GB" sz="1900" b="1" dirty="0" smtClean="0">
                <a:solidFill>
                  <a:srgbClr val="00B050"/>
                </a:solidFill>
                <a:latin typeface="OCR A Extended" panose="02010509020102010303" pitchFamily="50" charset="0"/>
              </a:rPr>
              <a:t> </a:t>
            </a:r>
            <a:endParaRPr lang="en-GB" sz="1900" b="1" dirty="0">
              <a:solidFill>
                <a:srgbClr val="00B050"/>
              </a:solidFill>
              <a:latin typeface="OCR A Extended" panose="02010509020102010303" pitchFamily="50" charset="0"/>
            </a:endParaRPr>
          </a:p>
        </p:txBody>
      </p:sp>
      <p:sp>
        <p:nvSpPr>
          <p:cNvPr id="4" name="Rectangle 3"/>
          <p:cNvSpPr/>
          <p:nvPr/>
        </p:nvSpPr>
        <p:spPr>
          <a:xfrm>
            <a:off x="215366" y="64575"/>
            <a:ext cx="1164547" cy="1200329"/>
          </a:xfrm>
          <a:prstGeom prst="rect">
            <a:avLst/>
          </a:prstGeom>
        </p:spPr>
        <p:txBody>
          <a:bodyPr wrap="square">
            <a:spAutoFit/>
          </a:bodyPr>
          <a:lstStyle/>
          <a:p>
            <a:pPr algn="ctr"/>
            <a:r>
              <a:rPr lang="en-GB" u="sng" dirty="0">
                <a:solidFill>
                  <a:schemeClr val="bg1"/>
                </a:solidFill>
                <a:latin typeface="OCR A Extended" panose="02010509020102010303" pitchFamily="50" charset="0"/>
              </a:rPr>
              <a:t>LO: To apply key map skills. </a:t>
            </a:r>
          </a:p>
        </p:txBody>
      </p:sp>
      <p:sp>
        <p:nvSpPr>
          <p:cNvPr id="5" name="Rectangle 4"/>
          <p:cNvSpPr/>
          <p:nvPr/>
        </p:nvSpPr>
        <p:spPr>
          <a:xfrm rot="239873">
            <a:off x="5973702" y="3366145"/>
            <a:ext cx="4682450" cy="299443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dirty="0" smtClean="0">
                <a:latin typeface="Courier New" panose="02070309020205020404" pitchFamily="49" charset="0"/>
                <a:cs typeface="Courier New" panose="02070309020205020404" pitchFamily="49" charset="0"/>
              </a:rPr>
              <a:t>The zombie apocalypse has arrived. It is thought they have been attracted to earth by Donald Trump’s orange glow.</a:t>
            </a:r>
          </a:p>
          <a:p>
            <a:pPr algn="ctr"/>
            <a:r>
              <a:rPr lang="en-GB" sz="1600" dirty="0" smtClean="0">
                <a:latin typeface="Courier New" panose="02070309020205020404" pitchFamily="49" charset="0"/>
                <a:cs typeface="Courier New" panose="02070309020205020404" pitchFamily="49" charset="0"/>
              </a:rPr>
              <a:t>You have just 12 DAYS to manage the invasion, find survivors, gather resources and seek safety. Each mistake results in 1 DAY lost. Will you endure?</a:t>
            </a:r>
            <a:endParaRPr lang="en-GB" sz="1600" dirty="0">
              <a:latin typeface="Courier New" panose="02070309020205020404" pitchFamily="49" charset="0"/>
              <a:cs typeface="Courier New" panose="02070309020205020404" pitchFamily="49" charset="0"/>
            </a:endParaRPr>
          </a:p>
        </p:txBody>
      </p:sp>
      <p:sp>
        <p:nvSpPr>
          <p:cNvPr id="6" name="Rectangle 5"/>
          <p:cNvSpPr/>
          <p:nvPr/>
        </p:nvSpPr>
        <p:spPr>
          <a:xfrm>
            <a:off x="3920835" y="2632364"/>
            <a:ext cx="3089565" cy="27709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Rectangle 6"/>
          <p:cNvSpPr/>
          <p:nvPr/>
        </p:nvSpPr>
        <p:spPr>
          <a:xfrm>
            <a:off x="2396836" y="2909456"/>
            <a:ext cx="4918364" cy="297102"/>
          </a:xfrm>
          <a:prstGeom prst="rect">
            <a:avLst/>
          </a:prstGeom>
          <a:solidFill>
            <a:srgbClr val="FFFF00"/>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t>The future is in your hands class of 2020</a:t>
            </a:r>
            <a:endParaRPr lang="en-GB" dirty="0"/>
          </a:p>
        </p:txBody>
      </p:sp>
      <p:sp>
        <p:nvSpPr>
          <p:cNvPr id="8" name="Rectangle 7"/>
          <p:cNvSpPr/>
          <p:nvPr/>
        </p:nvSpPr>
        <p:spPr>
          <a:xfrm>
            <a:off x="1690255" y="2909455"/>
            <a:ext cx="886690" cy="29710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solidFill>
                  <a:schemeClr val="tx1"/>
                </a:solidFill>
              </a:rPr>
              <a:t>18/6/2020</a:t>
            </a:r>
            <a:endParaRPr lang="en-GB" sz="1200" dirty="0">
              <a:solidFill>
                <a:schemeClr val="tx1"/>
              </a:solidFill>
            </a:endParaRPr>
          </a:p>
        </p:txBody>
      </p:sp>
    </p:spTree>
    <p:extLst>
      <p:ext uri="{BB962C8B-B14F-4D97-AF65-F5344CB8AC3E}">
        <p14:creationId xmlns:p14="http://schemas.microsoft.com/office/powerpoint/2010/main" val="3810097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4313" y="1143486"/>
            <a:ext cx="6096000" cy="3929730"/>
          </a:xfrm>
          <a:prstGeom prst="rect">
            <a:avLst/>
          </a:prstGeom>
        </p:spPr>
        <p:txBody>
          <a:bodyPr>
            <a:spAutoFit/>
          </a:bodyPr>
          <a:lstStyle/>
          <a:p>
            <a:pPr>
              <a:lnSpc>
                <a:spcPct val="107000"/>
              </a:lnSpc>
              <a:spcAft>
                <a:spcPts val="800"/>
              </a:spcAft>
            </a:pPr>
            <a:r>
              <a:rPr lang="en-GB" b="1"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Mission </a:t>
            </a:r>
            <a:r>
              <a:rPr lang="en-GB" b="1"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2:</a:t>
            </a:r>
          </a:p>
          <a:p>
            <a:pPr>
              <a:lnSpc>
                <a:spcPct val="107000"/>
              </a:lnSpc>
              <a:spcAft>
                <a:spcPts val="800"/>
              </a:spcAft>
            </a:pPr>
            <a:r>
              <a:rPr lang="en-GB" b="1"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				</a:t>
            </a:r>
          </a:p>
          <a:p>
            <a:pPr marL="342900" indent="-342900">
              <a:lnSpc>
                <a:spcPct val="107000"/>
              </a:lnSpc>
              <a:spcAft>
                <a:spcPts val="800"/>
              </a:spcAft>
              <a:buFont typeface="+mj-lt"/>
              <a:buAutoNum type="arabicPeriod"/>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Hong Kong</a:t>
            </a:r>
          </a:p>
          <a:p>
            <a:pPr marL="342900" lvl="0" indent="-342900">
              <a:lnSpc>
                <a:spcPct val="107000"/>
              </a:lnSpc>
              <a:spcAft>
                <a:spcPts val="0"/>
              </a:spcAft>
              <a:buFont typeface="+mj-lt"/>
              <a:buAutoNum type="arabicPeriod"/>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Islamabad</a:t>
            </a:r>
          </a:p>
          <a:p>
            <a:pPr marL="342900" lvl="0" indent="-342900">
              <a:lnSpc>
                <a:spcPct val="107000"/>
              </a:lnSpc>
              <a:spcAft>
                <a:spcPts val="0"/>
              </a:spcAft>
              <a:buFont typeface="+mj-lt"/>
              <a:buAutoNum type="arabicPeriod"/>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Guatemala </a:t>
            </a: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City</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mj-lt"/>
              <a:buAutoNum type="arabicPeriod"/>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Helsinki</a:t>
            </a:r>
          </a:p>
          <a:p>
            <a:pPr marL="457200">
              <a:lnSpc>
                <a:spcPct val="107000"/>
              </a:lnSpc>
              <a:spcAft>
                <a:spcPts val="0"/>
              </a:spcAft>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 </a:t>
            </a: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5. Lisbon</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6. Amsterdam</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7. New </a:t>
            </a: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Delhi</a:t>
            </a: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8. Dhaka</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marL="457200">
              <a:lnSpc>
                <a:spcPct val="107000"/>
              </a:lnSpc>
              <a:spcAft>
                <a:spcPts val="0"/>
              </a:spcAft>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 </a:t>
            </a:r>
          </a:p>
        </p:txBody>
      </p:sp>
      <p:sp>
        <p:nvSpPr>
          <p:cNvPr id="3" name="Rectangle 2"/>
          <p:cNvSpPr/>
          <p:nvPr/>
        </p:nvSpPr>
        <p:spPr>
          <a:xfrm>
            <a:off x="5438446" y="0"/>
            <a:ext cx="6096000" cy="5141920"/>
          </a:xfrm>
          <a:prstGeom prst="rect">
            <a:avLst/>
          </a:prstGeom>
        </p:spPr>
        <p:txBody>
          <a:bodyPr>
            <a:spAutoFit/>
          </a:bodyPr>
          <a:lstStyle/>
          <a:p>
            <a:pPr>
              <a:lnSpc>
                <a:spcPct val="107000"/>
              </a:lnSpc>
              <a:spcAft>
                <a:spcPts val="800"/>
              </a:spcAft>
            </a:pPr>
            <a:r>
              <a:rPr lang="en-GB" b="1"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				</a:t>
            </a:r>
          </a:p>
          <a:p>
            <a:pPr marL="457200">
              <a:lnSpc>
                <a:spcPct val="107000"/>
              </a:lnSpc>
              <a:spcAft>
                <a:spcPts val="0"/>
              </a:spcAft>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 </a:t>
            </a: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9. Athens</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10. New </a:t>
            </a: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York</a:t>
            </a:r>
          </a:p>
          <a:p>
            <a:pPr lvl="0">
              <a:lnSpc>
                <a:spcPct val="107000"/>
              </a:lnSpc>
              <a:spcAft>
                <a:spcPts val="80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11. Dublin</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 </a:t>
            </a: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12. Washington DC</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13. Ankara</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14. Tokyo</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15. E</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16. Riyadh</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marL="457200">
              <a:lnSpc>
                <a:spcPct val="107000"/>
              </a:lnSpc>
              <a:spcAft>
                <a:spcPts val="0"/>
              </a:spcAft>
            </a:pPr>
            <a:r>
              <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 </a:t>
            </a: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17. Seoul</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18. Astana</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19. F</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800"/>
              </a:spcAft>
            </a:pPr>
            <a:r>
              <a:rPr lang="en-GB" dirty="0" smtClean="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20. E</a:t>
            </a:r>
            <a:endParaRPr lang="en-GB"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234155023"/>
              </p:ext>
            </p:extLst>
          </p:nvPr>
        </p:nvGraphicFramePr>
        <p:xfrm>
          <a:off x="634313" y="5815150"/>
          <a:ext cx="10515595" cy="293497"/>
        </p:xfrm>
        <a:graphic>
          <a:graphicData uri="http://schemas.openxmlformats.org/drawingml/2006/table">
            <a:tbl>
              <a:tblPr firstRow="1" firstCol="1" bandRow="1">
                <a:tableStyleId>{5C22544A-7EE6-4342-B048-85BDC9FD1C3A}</a:tableStyleId>
              </a:tblPr>
              <a:tblGrid>
                <a:gridCol w="696133">
                  <a:extLst>
                    <a:ext uri="{9D8B030D-6E8A-4147-A177-3AD203B41FA5}">
                      <a16:colId xmlns:a16="http://schemas.microsoft.com/office/drawing/2014/main" val="20000"/>
                    </a:ext>
                  </a:extLst>
                </a:gridCol>
                <a:gridCol w="408005">
                  <a:extLst>
                    <a:ext uri="{9D8B030D-6E8A-4147-A177-3AD203B41FA5}">
                      <a16:colId xmlns:a16="http://schemas.microsoft.com/office/drawing/2014/main" val="20001"/>
                    </a:ext>
                  </a:extLst>
                </a:gridCol>
                <a:gridCol w="408005">
                  <a:extLst>
                    <a:ext uri="{9D8B030D-6E8A-4147-A177-3AD203B41FA5}">
                      <a16:colId xmlns:a16="http://schemas.microsoft.com/office/drawing/2014/main" val="20002"/>
                    </a:ext>
                  </a:extLst>
                </a:gridCol>
                <a:gridCol w="408005">
                  <a:extLst>
                    <a:ext uri="{9D8B030D-6E8A-4147-A177-3AD203B41FA5}">
                      <a16:colId xmlns:a16="http://schemas.microsoft.com/office/drawing/2014/main" val="20003"/>
                    </a:ext>
                  </a:extLst>
                </a:gridCol>
                <a:gridCol w="408005">
                  <a:extLst>
                    <a:ext uri="{9D8B030D-6E8A-4147-A177-3AD203B41FA5}">
                      <a16:colId xmlns:a16="http://schemas.microsoft.com/office/drawing/2014/main" val="20004"/>
                    </a:ext>
                  </a:extLst>
                </a:gridCol>
                <a:gridCol w="408005">
                  <a:extLst>
                    <a:ext uri="{9D8B030D-6E8A-4147-A177-3AD203B41FA5}">
                      <a16:colId xmlns:a16="http://schemas.microsoft.com/office/drawing/2014/main" val="20005"/>
                    </a:ext>
                  </a:extLst>
                </a:gridCol>
                <a:gridCol w="408005">
                  <a:extLst>
                    <a:ext uri="{9D8B030D-6E8A-4147-A177-3AD203B41FA5}">
                      <a16:colId xmlns:a16="http://schemas.microsoft.com/office/drawing/2014/main" val="20006"/>
                    </a:ext>
                  </a:extLst>
                </a:gridCol>
                <a:gridCol w="408005">
                  <a:extLst>
                    <a:ext uri="{9D8B030D-6E8A-4147-A177-3AD203B41FA5}">
                      <a16:colId xmlns:a16="http://schemas.microsoft.com/office/drawing/2014/main" val="20007"/>
                    </a:ext>
                  </a:extLst>
                </a:gridCol>
                <a:gridCol w="408005">
                  <a:extLst>
                    <a:ext uri="{9D8B030D-6E8A-4147-A177-3AD203B41FA5}">
                      <a16:colId xmlns:a16="http://schemas.microsoft.com/office/drawing/2014/main" val="20008"/>
                    </a:ext>
                  </a:extLst>
                </a:gridCol>
                <a:gridCol w="408005">
                  <a:extLst>
                    <a:ext uri="{9D8B030D-6E8A-4147-A177-3AD203B41FA5}">
                      <a16:colId xmlns:a16="http://schemas.microsoft.com/office/drawing/2014/main" val="20009"/>
                    </a:ext>
                  </a:extLst>
                </a:gridCol>
                <a:gridCol w="410108">
                  <a:extLst>
                    <a:ext uri="{9D8B030D-6E8A-4147-A177-3AD203B41FA5}">
                      <a16:colId xmlns:a16="http://schemas.microsoft.com/office/drawing/2014/main" val="20010"/>
                    </a:ext>
                  </a:extLst>
                </a:gridCol>
                <a:gridCol w="410108">
                  <a:extLst>
                    <a:ext uri="{9D8B030D-6E8A-4147-A177-3AD203B41FA5}">
                      <a16:colId xmlns:a16="http://schemas.microsoft.com/office/drawing/2014/main" val="20011"/>
                    </a:ext>
                  </a:extLst>
                </a:gridCol>
                <a:gridCol w="410108">
                  <a:extLst>
                    <a:ext uri="{9D8B030D-6E8A-4147-A177-3AD203B41FA5}">
                      <a16:colId xmlns:a16="http://schemas.microsoft.com/office/drawing/2014/main" val="20012"/>
                    </a:ext>
                  </a:extLst>
                </a:gridCol>
                <a:gridCol w="410108">
                  <a:extLst>
                    <a:ext uri="{9D8B030D-6E8A-4147-A177-3AD203B41FA5}">
                      <a16:colId xmlns:a16="http://schemas.microsoft.com/office/drawing/2014/main" val="20013"/>
                    </a:ext>
                  </a:extLst>
                </a:gridCol>
                <a:gridCol w="410108">
                  <a:extLst>
                    <a:ext uri="{9D8B030D-6E8A-4147-A177-3AD203B41FA5}">
                      <a16:colId xmlns:a16="http://schemas.microsoft.com/office/drawing/2014/main" val="20014"/>
                    </a:ext>
                  </a:extLst>
                </a:gridCol>
                <a:gridCol w="410108">
                  <a:extLst>
                    <a:ext uri="{9D8B030D-6E8A-4147-A177-3AD203B41FA5}">
                      <a16:colId xmlns:a16="http://schemas.microsoft.com/office/drawing/2014/main" val="20015"/>
                    </a:ext>
                  </a:extLst>
                </a:gridCol>
                <a:gridCol w="410108">
                  <a:extLst>
                    <a:ext uri="{9D8B030D-6E8A-4147-A177-3AD203B41FA5}">
                      <a16:colId xmlns:a16="http://schemas.microsoft.com/office/drawing/2014/main" val="20016"/>
                    </a:ext>
                  </a:extLst>
                </a:gridCol>
                <a:gridCol w="410108">
                  <a:extLst>
                    <a:ext uri="{9D8B030D-6E8A-4147-A177-3AD203B41FA5}">
                      <a16:colId xmlns:a16="http://schemas.microsoft.com/office/drawing/2014/main" val="20017"/>
                    </a:ext>
                  </a:extLst>
                </a:gridCol>
                <a:gridCol w="410108">
                  <a:extLst>
                    <a:ext uri="{9D8B030D-6E8A-4147-A177-3AD203B41FA5}">
                      <a16:colId xmlns:a16="http://schemas.microsoft.com/office/drawing/2014/main" val="20018"/>
                    </a:ext>
                  </a:extLst>
                </a:gridCol>
                <a:gridCol w="410108">
                  <a:extLst>
                    <a:ext uri="{9D8B030D-6E8A-4147-A177-3AD203B41FA5}">
                      <a16:colId xmlns:a16="http://schemas.microsoft.com/office/drawing/2014/main" val="20019"/>
                    </a:ext>
                  </a:extLst>
                </a:gridCol>
                <a:gridCol w="410108">
                  <a:extLst>
                    <a:ext uri="{9D8B030D-6E8A-4147-A177-3AD203B41FA5}">
                      <a16:colId xmlns:a16="http://schemas.microsoft.com/office/drawing/2014/main" val="20020"/>
                    </a:ext>
                  </a:extLst>
                </a:gridCol>
                <a:gridCol w="412212">
                  <a:extLst>
                    <a:ext uri="{9D8B030D-6E8A-4147-A177-3AD203B41FA5}">
                      <a16:colId xmlns:a16="http://schemas.microsoft.com/office/drawing/2014/main" val="20021"/>
                    </a:ext>
                  </a:extLst>
                </a:gridCol>
                <a:gridCol w="412212">
                  <a:extLst>
                    <a:ext uri="{9D8B030D-6E8A-4147-A177-3AD203B41FA5}">
                      <a16:colId xmlns:a16="http://schemas.microsoft.com/office/drawing/2014/main" val="20022"/>
                    </a:ext>
                  </a:extLst>
                </a:gridCol>
                <a:gridCol w="412212">
                  <a:extLst>
                    <a:ext uri="{9D8B030D-6E8A-4147-A177-3AD203B41FA5}">
                      <a16:colId xmlns:a16="http://schemas.microsoft.com/office/drawing/2014/main" val="20023"/>
                    </a:ext>
                  </a:extLst>
                </a:gridCol>
                <a:gridCol w="399593">
                  <a:extLst>
                    <a:ext uri="{9D8B030D-6E8A-4147-A177-3AD203B41FA5}">
                      <a16:colId xmlns:a16="http://schemas.microsoft.com/office/drawing/2014/main" val="20024"/>
                    </a:ext>
                  </a:extLst>
                </a:gridCol>
              </a:tblGrid>
              <a:tr h="0">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CLUE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H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I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G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H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L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A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N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D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A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N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D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W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A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T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E</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R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S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A </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F</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07000"/>
                        </a:lnSpc>
                        <a:spcAft>
                          <a:spcPts val="0"/>
                        </a:spcAft>
                      </a:pPr>
                      <a:r>
                        <a:rPr lang="en-GB" sz="1800" dirty="0">
                          <a:solidFill>
                            <a:schemeClr val="tx1"/>
                          </a:solidFill>
                          <a:effectLst/>
                          <a:latin typeface="Century Gothic" panose="020B0502020202020204" pitchFamily="34" charset="0"/>
                        </a:rPr>
                        <a:t>E</a:t>
                      </a:r>
                      <a:endParaRPr lang="en-GB" sz="110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212438" y="156691"/>
            <a:ext cx="3469875" cy="830104"/>
          </a:xfrm>
          <a:prstGeom prst="irregularSeal2">
            <a:avLst/>
          </a:prstGeom>
          <a:noFill/>
          <a:ln>
            <a:solidFill>
              <a:schemeClr val="bg1"/>
            </a:solidFill>
          </a:ln>
        </p:spPr>
        <p:txBody>
          <a:bodyPr wrap="square" rtlCol="0">
            <a:spAutoFit/>
          </a:bodyPr>
          <a:lstStyle/>
          <a:p>
            <a:r>
              <a:rPr lang="en-GB" dirty="0" smtClean="0">
                <a:solidFill>
                  <a:schemeClr val="bg1"/>
                </a:solidFill>
                <a:latin typeface="OCR A Extended" panose="02010509020102010303" pitchFamily="50" charset="0"/>
              </a:rPr>
              <a:t>Answers: </a:t>
            </a:r>
            <a:endParaRPr lang="en-GB" dirty="0">
              <a:solidFill>
                <a:schemeClr val="bg1"/>
              </a:solidFill>
              <a:latin typeface="OCR A Extended" panose="02010509020102010303" pitchFamily="50" charset="0"/>
            </a:endParaRPr>
          </a:p>
        </p:txBody>
      </p:sp>
      <p:sp>
        <p:nvSpPr>
          <p:cNvPr id="6" name="TextBox 5"/>
          <p:cNvSpPr txBox="1"/>
          <p:nvPr/>
        </p:nvSpPr>
        <p:spPr>
          <a:xfrm>
            <a:off x="1338294" y="6273632"/>
            <a:ext cx="9477060" cy="369332"/>
          </a:xfrm>
          <a:prstGeom prst="rect">
            <a:avLst/>
          </a:prstGeom>
          <a:noFill/>
          <a:ln>
            <a:solidFill>
              <a:schemeClr val="bg1"/>
            </a:solidFill>
          </a:ln>
        </p:spPr>
        <p:txBody>
          <a:bodyPr wrap="square" rtlCol="0">
            <a:spAutoFit/>
          </a:bodyPr>
          <a:lstStyle/>
          <a:p>
            <a:pPr algn="ctr"/>
            <a:r>
              <a:rPr lang="en-GB" dirty="0" smtClean="0">
                <a:solidFill>
                  <a:schemeClr val="bg1"/>
                </a:solidFill>
                <a:latin typeface="OCR A Extended" panose="02010509020102010303" pitchFamily="50" charset="0"/>
              </a:rPr>
              <a:t>What does this mean…..?</a:t>
            </a:r>
            <a:endParaRPr lang="en-GB"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178612508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876" y="2594812"/>
            <a:ext cx="7901934" cy="4154214"/>
          </a:xfrm>
          <a:prstGeom prst="rect">
            <a:avLst/>
          </a:prstGeom>
          <a:ln>
            <a:solidFill>
              <a:schemeClr val="bg1"/>
            </a:solidFill>
          </a:ln>
        </p:spPr>
        <p:txBody>
          <a:bodyPr wrap="square">
            <a:spAutoFit/>
          </a:bodyPr>
          <a:lstStyle/>
          <a:p>
            <a:pPr>
              <a:lnSpc>
                <a:spcPct val="107000"/>
              </a:lnSpc>
              <a:spcAft>
                <a:spcPts val="800"/>
              </a:spcAft>
            </a:pPr>
            <a:r>
              <a:rPr lang="en-GB" sz="19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Mission 4: </a:t>
            </a:r>
            <a:r>
              <a:rPr lang="en-GB" sz="19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You must now colour your map to show where the zombies are spreading. Your email tells you how many zombies have invaded each area of the UK. </a:t>
            </a:r>
          </a:p>
          <a:p>
            <a:pPr>
              <a:lnSpc>
                <a:spcPct val="107000"/>
              </a:lnSpc>
              <a:spcAft>
                <a:spcPts val="800"/>
              </a:spcAft>
            </a:pPr>
            <a:r>
              <a:rPr lang="en-GB" sz="1900"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Key: </a:t>
            </a:r>
            <a:r>
              <a:rPr lang="en-GB" sz="19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Using the key opposite, you must choose a colour for each category – and colour that area of the map in that colour (see the examples above). </a:t>
            </a:r>
          </a:p>
          <a:p>
            <a:pPr>
              <a:lnSpc>
                <a:spcPct val="107000"/>
              </a:lnSpc>
              <a:spcAft>
                <a:spcPts val="800"/>
              </a:spcAft>
            </a:pPr>
            <a:r>
              <a:rPr lang="en-GB" sz="19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Boost: </a:t>
            </a:r>
            <a:r>
              <a:rPr lang="en-GB" sz="19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Once you have completed your choropleth map you should describe where in the UK is most at risk. </a:t>
            </a:r>
          </a:p>
          <a:p>
            <a:pPr>
              <a:lnSpc>
                <a:spcPct val="107000"/>
              </a:lnSpc>
              <a:spcAft>
                <a:spcPts val="800"/>
              </a:spcAft>
            </a:pPr>
            <a:r>
              <a:rPr lang="en-GB" sz="19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Aspire: </a:t>
            </a:r>
            <a:r>
              <a:rPr lang="en-GB" sz="19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Can you use data in your description? </a:t>
            </a:r>
            <a:r>
              <a:rPr lang="en-GB" sz="1900" i="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E.g. The South East of England has the highest number of zombies at 8.6 million. </a:t>
            </a:r>
            <a:endParaRPr lang="en-GB" sz="19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rotWithShape="1">
          <a:blip r:embed="rId2"/>
          <a:srcRect l="41255" t="195"/>
          <a:stretch/>
        </p:blipFill>
        <p:spPr>
          <a:xfrm>
            <a:off x="10367237" y="1041523"/>
            <a:ext cx="1723414" cy="2053975"/>
          </a:xfrm>
          <a:prstGeom prst="rect">
            <a:avLst/>
          </a:prstGeom>
        </p:spPr>
      </p:pic>
      <p:pic>
        <p:nvPicPr>
          <p:cNvPr id="4" name="Picture 3"/>
          <p:cNvPicPr>
            <a:picLocks noChangeAspect="1"/>
          </p:cNvPicPr>
          <p:nvPr/>
        </p:nvPicPr>
        <p:blipFill>
          <a:blip r:embed="rId3"/>
          <a:stretch>
            <a:fillRect/>
          </a:stretch>
        </p:blipFill>
        <p:spPr>
          <a:xfrm>
            <a:off x="8598921" y="132518"/>
            <a:ext cx="1711972" cy="1782007"/>
          </a:xfrm>
          <a:prstGeom prst="rect">
            <a:avLst/>
          </a:prstGeom>
        </p:spPr>
      </p:pic>
      <p:sp>
        <p:nvSpPr>
          <p:cNvPr id="6" name="Rectangle 5">
            <a:extLst>
              <a:ext uri="{FF2B5EF4-FFF2-40B4-BE49-F238E27FC236}">
                <a16:creationId xmlns:a16="http://schemas.microsoft.com/office/drawing/2014/main" id="{E1ADC052-6692-4B66-BA3D-67536BDBDD4B}"/>
              </a:ext>
            </a:extLst>
          </p:cNvPr>
          <p:cNvSpPr/>
          <p:nvPr/>
        </p:nvSpPr>
        <p:spPr>
          <a:xfrm>
            <a:off x="121775" y="132518"/>
            <a:ext cx="8362161" cy="2384820"/>
          </a:xfrm>
          <a:prstGeom prst="rect">
            <a:avLst/>
          </a:prstGeom>
          <a:ln>
            <a:solidFill>
              <a:schemeClr val="bg1"/>
            </a:solidFill>
          </a:ln>
        </p:spPr>
        <p:txBody>
          <a:bodyPr wrap="square">
            <a:spAutoFit/>
          </a:bodyPr>
          <a:lstStyle/>
          <a:p>
            <a:pPr>
              <a:lnSpc>
                <a:spcPct val="107000"/>
              </a:lnSpc>
              <a:spcAft>
                <a:spcPts val="800"/>
              </a:spcAft>
            </a:pPr>
            <a:r>
              <a:rPr lang="en-GB" sz="1900" b="1" u="sng"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Mission </a:t>
            </a:r>
            <a:r>
              <a:rPr lang="en-GB" sz="19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3: </a:t>
            </a:r>
            <a:r>
              <a:rPr lang="en-GB" sz="19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BREAKING NEWS: The zombies are heading to the UK. Look at your top secret email – firstly we have to find these cities in the UK. </a:t>
            </a:r>
          </a:p>
          <a:p>
            <a:pPr marL="342900" lvl="0" indent="-342900">
              <a:lnSpc>
                <a:spcPct val="107000"/>
              </a:lnSpc>
              <a:spcAft>
                <a:spcPts val="0"/>
              </a:spcAft>
              <a:buFont typeface="Wingdings" panose="05000000000000000000" pitchFamily="2" charset="2"/>
              <a:buChar char="Ø"/>
            </a:pPr>
            <a:r>
              <a:rPr lang="en-GB" sz="19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Key: </a:t>
            </a:r>
            <a:r>
              <a:rPr lang="en-GB" sz="19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Use the list of cities to highlight where is at risk in the UK. The first one has been done for you! </a:t>
            </a:r>
          </a:p>
          <a:p>
            <a:pPr marL="342900" lvl="0" indent="-342900">
              <a:lnSpc>
                <a:spcPct val="107000"/>
              </a:lnSpc>
              <a:spcAft>
                <a:spcPts val="0"/>
              </a:spcAft>
              <a:buFont typeface="Wingdings" panose="05000000000000000000" pitchFamily="2" charset="2"/>
              <a:buChar char="Ø"/>
            </a:pPr>
            <a:r>
              <a:rPr lang="en-GB" sz="19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Boost: </a:t>
            </a:r>
            <a:r>
              <a:rPr lang="en-GB" sz="19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Can you describe where these cities are?</a:t>
            </a:r>
          </a:p>
          <a:p>
            <a:pPr marL="342900" lvl="0" indent="-342900">
              <a:lnSpc>
                <a:spcPct val="107000"/>
              </a:lnSpc>
              <a:spcAft>
                <a:spcPts val="0"/>
              </a:spcAft>
              <a:buFont typeface="Wingdings" panose="05000000000000000000" pitchFamily="2" charset="2"/>
              <a:buChar char="Ø"/>
            </a:pPr>
            <a:r>
              <a:rPr lang="en-GB" sz="1900"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Aspire: </a:t>
            </a:r>
            <a:r>
              <a:rPr lang="en-GB" sz="19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Can you use compass directions? </a:t>
            </a:r>
          </a:p>
        </p:txBody>
      </p:sp>
      <p:sp>
        <p:nvSpPr>
          <p:cNvPr id="5" name="TextBox 4"/>
          <p:cNvSpPr txBox="1"/>
          <p:nvPr/>
        </p:nvSpPr>
        <p:spPr>
          <a:xfrm>
            <a:off x="8106644" y="3578877"/>
            <a:ext cx="3899825" cy="1477328"/>
          </a:xfrm>
          <a:prstGeom prst="rect">
            <a:avLst/>
          </a:prstGeom>
          <a:noFill/>
          <a:ln>
            <a:solidFill>
              <a:schemeClr val="bg1"/>
            </a:solidFill>
          </a:ln>
        </p:spPr>
        <p:txBody>
          <a:bodyPr wrap="square" rtlCol="0">
            <a:spAutoFit/>
          </a:bodyPr>
          <a:lstStyle/>
          <a:p>
            <a:r>
              <a:rPr lang="en-GB" dirty="0" smtClean="0">
                <a:solidFill>
                  <a:schemeClr val="bg1"/>
                </a:solidFill>
                <a:latin typeface="OCR A Extended" panose="02010509020102010303" pitchFamily="50" charset="0"/>
              </a:rPr>
              <a:t>0 to 1 million:</a:t>
            </a:r>
          </a:p>
          <a:p>
            <a:r>
              <a:rPr lang="en-GB" dirty="0" smtClean="0">
                <a:solidFill>
                  <a:schemeClr val="bg1"/>
                </a:solidFill>
                <a:latin typeface="OCR A Extended" panose="02010509020102010303" pitchFamily="50" charset="0"/>
              </a:rPr>
              <a:t>1 million + to 4 million:</a:t>
            </a:r>
          </a:p>
          <a:p>
            <a:r>
              <a:rPr lang="en-GB" dirty="0" smtClean="0">
                <a:solidFill>
                  <a:schemeClr val="bg1"/>
                </a:solidFill>
                <a:latin typeface="OCR A Extended" panose="02010509020102010303" pitchFamily="50" charset="0"/>
              </a:rPr>
              <a:t>4 million + to 6 million: </a:t>
            </a:r>
          </a:p>
          <a:p>
            <a:r>
              <a:rPr lang="en-GB" dirty="0" smtClean="0">
                <a:solidFill>
                  <a:schemeClr val="bg1"/>
                </a:solidFill>
                <a:latin typeface="OCR A Extended" panose="02010509020102010303" pitchFamily="50" charset="0"/>
              </a:rPr>
              <a:t>6 million + to 8 million: </a:t>
            </a:r>
          </a:p>
          <a:p>
            <a:r>
              <a:rPr lang="en-GB" dirty="0" smtClean="0">
                <a:solidFill>
                  <a:schemeClr val="bg1"/>
                </a:solidFill>
                <a:latin typeface="OCR A Extended" panose="02010509020102010303" pitchFamily="50" charset="0"/>
              </a:rPr>
              <a:t>8 million +:  </a:t>
            </a:r>
            <a:endParaRPr lang="en-GB" dirty="0">
              <a:solidFill>
                <a:schemeClr val="bg1"/>
              </a:solidFill>
              <a:latin typeface="OCR A Extended" panose="02010509020102010303" pitchFamily="50" charset="0"/>
            </a:endParaRPr>
          </a:p>
        </p:txBody>
      </p:sp>
      <p:sp>
        <p:nvSpPr>
          <p:cNvPr id="7" name="Rectangle 6"/>
          <p:cNvSpPr/>
          <p:nvPr/>
        </p:nvSpPr>
        <p:spPr>
          <a:xfrm>
            <a:off x="10261264" y="3687876"/>
            <a:ext cx="248281" cy="16350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1655068" y="3979556"/>
            <a:ext cx="248281" cy="16350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1686354" y="4271236"/>
            <a:ext cx="248281" cy="16350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1687361" y="4508417"/>
            <a:ext cx="248281" cy="16350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9877735" y="4781934"/>
            <a:ext cx="248281" cy="163502"/>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4387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813" y="2373932"/>
            <a:ext cx="11905394" cy="3970318"/>
          </a:xfrm>
          <a:prstGeom prst="rect">
            <a:avLst/>
          </a:prstGeom>
          <a:noFill/>
          <a:ln>
            <a:solidFill>
              <a:schemeClr val="bg1">
                <a:lumMod val="95000"/>
              </a:schemeClr>
            </a:solidFill>
          </a:ln>
        </p:spPr>
        <p:txBody>
          <a:bodyPr wrap="square" rtlCol="0">
            <a:spAutoFit/>
          </a:bodyPr>
          <a:lstStyle/>
          <a:p>
            <a:r>
              <a:rPr lang="en-GB" b="1" u="sng" dirty="0" smtClean="0">
                <a:solidFill>
                  <a:schemeClr val="bg1"/>
                </a:solidFill>
                <a:latin typeface="OCR A Extended" panose="02010509020102010303" pitchFamily="50" charset="0"/>
              </a:rPr>
              <a:t>Mission 5:</a:t>
            </a:r>
          </a:p>
          <a:p>
            <a:r>
              <a:rPr lang="en-GB" dirty="0" smtClean="0">
                <a:solidFill>
                  <a:schemeClr val="bg1"/>
                </a:solidFill>
                <a:latin typeface="OCR A Extended" panose="02010509020102010303" pitchFamily="50" charset="0"/>
              </a:rPr>
              <a:t>You need to warn everyone at risk of zombie invasion and tell them how to keep safe! </a:t>
            </a:r>
          </a:p>
          <a:p>
            <a:r>
              <a:rPr lang="en-GB" dirty="0" smtClean="0">
                <a:solidFill>
                  <a:schemeClr val="bg1"/>
                </a:solidFill>
                <a:latin typeface="OCR A Extended" panose="02010509020102010303" pitchFamily="50" charset="0"/>
              </a:rPr>
              <a:t>You must create a poster that you will put up in every town and village that warns them of the danger and tells them where has been invaded already. </a:t>
            </a:r>
          </a:p>
          <a:p>
            <a:endParaRPr lang="en-GB" dirty="0">
              <a:solidFill>
                <a:schemeClr val="bg1"/>
              </a:solidFill>
              <a:latin typeface="OCR A Extended" panose="02010509020102010303" pitchFamily="50" charset="0"/>
            </a:endParaRPr>
          </a:p>
          <a:p>
            <a:r>
              <a:rPr lang="en-GB" dirty="0" smtClean="0">
                <a:solidFill>
                  <a:schemeClr val="bg1"/>
                </a:solidFill>
                <a:latin typeface="OCR A Extended" panose="02010509020102010303" pitchFamily="50" charset="0"/>
              </a:rPr>
              <a:t>It is your job to design an effective poster that really warns people of the danger. </a:t>
            </a:r>
          </a:p>
          <a:p>
            <a:endParaRPr lang="en-GB" dirty="0" smtClean="0">
              <a:solidFill>
                <a:schemeClr val="bg1"/>
              </a:solidFill>
              <a:latin typeface="OCR A Extended" panose="02010509020102010303" pitchFamily="50" charset="0"/>
            </a:endParaRPr>
          </a:p>
          <a:p>
            <a:r>
              <a:rPr lang="en-GB" dirty="0" smtClean="0">
                <a:solidFill>
                  <a:schemeClr val="bg1"/>
                </a:solidFill>
                <a:latin typeface="OCR A Extended" panose="02010509020102010303" pitchFamily="50" charset="0"/>
              </a:rPr>
              <a:t>You must include: </a:t>
            </a:r>
          </a:p>
          <a:p>
            <a:r>
              <a:rPr lang="en-GB" u="sng" dirty="0" smtClean="0">
                <a:solidFill>
                  <a:schemeClr val="bg1"/>
                </a:solidFill>
                <a:latin typeface="OCR A Extended" panose="02010509020102010303" pitchFamily="50" charset="0"/>
              </a:rPr>
              <a:t>Key: </a:t>
            </a:r>
            <a:r>
              <a:rPr lang="en-GB" dirty="0" smtClean="0">
                <a:solidFill>
                  <a:schemeClr val="bg1"/>
                </a:solidFill>
                <a:latin typeface="OCR A Extended" panose="02010509020102010303" pitchFamily="50" charset="0"/>
              </a:rPr>
              <a:t>Where the zombies have already invaded globally (around the world), and in the UK. Ideas of how to stay safe, and where to go!</a:t>
            </a:r>
          </a:p>
          <a:p>
            <a:r>
              <a:rPr lang="en-GB" u="sng" dirty="0" smtClean="0">
                <a:solidFill>
                  <a:schemeClr val="bg1"/>
                </a:solidFill>
                <a:latin typeface="OCR A Extended" panose="02010509020102010303" pitchFamily="50" charset="0"/>
              </a:rPr>
              <a:t>Boost: </a:t>
            </a:r>
            <a:r>
              <a:rPr lang="en-GB" dirty="0" smtClean="0">
                <a:solidFill>
                  <a:schemeClr val="bg1"/>
                </a:solidFill>
                <a:latin typeface="OCR A Extended" panose="02010509020102010303" pitchFamily="50" charset="0"/>
              </a:rPr>
              <a:t>Extend Key with a description of the spread of the zombies across the world and across the UK. </a:t>
            </a:r>
          </a:p>
          <a:p>
            <a:r>
              <a:rPr lang="en-GB" u="sng" dirty="0" smtClean="0">
                <a:solidFill>
                  <a:schemeClr val="bg1"/>
                </a:solidFill>
                <a:latin typeface="OCR A Extended" panose="02010509020102010303" pitchFamily="50" charset="0"/>
              </a:rPr>
              <a:t>Aspire: </a:t>
            </a:r>
            <a:r>
              <a:rPr lang="en-GB" dirty="0" smtClean="0">
                <a:solidFill>
                  <a:schemeClr val="bg1"/>
                </a:solidFill>
                <a:latin typeface="OCR A Extended" panose="02010509020102010303" pitchFamily="50" charset="0"/>
              </a:rPr>
              <a:t>Extend Key &amp; Boost with an explanation of where people should head, clearly telling them why (they may need persuading to leave!). </a:t>
            </a:r>
            <a:endParaRPr lang="en-GB" dirty="0">
              <a:solidFill>
                <a:schemeClr val="bg1"/>
              </a:solidFill>
              <a:latin typeface="OCR A Extended" panose="02010509020102010303" pitchFamily="50" charset="0"/>
            </a:endParaRPr>
          </a:p>
        </p:txBody>
      </p:sp>
      <p:pic>
        <p:nvPicPr>
          <p:cNvPr id="4" name="Picture 3"/>
          <p:cNvPicPr>
            <a:picLocks noChangeAspect="1"/>
          </p:cNvPicPr>
          <p:nvPr/>
        </p:nvPicPr>
        <p:blipFill rotWithShape="1">
          <a:blip r:embed="rId3"/>
          <a:srcRect t="14956" b="13807"/>
          <a:stretch/>
        </p:blipFill>
        <p:spPr>
          <a:xfrm>
            <a:off x="186523" y="193780"/>
            <a:ext cx="2137833" cy="1877245"/>
          </a:xfrm>
          <a:prstGeom prst="rect">
            <a:avLst/>
          </a:prstGeom>
        </p:spPr>
      </p:pic>
      <p:pic>
        <p:nvPicPr>
          <p:cNvPr id="5" name="Picture 4"/>
          <p:cNvPicPr>
            <a:picLocks noChangeAspect="1"/>
          </p:cNvPicPr>
          <p:nvPr/>
        </p:nvPicPr>
        <p:blipFill>
          <a:blip r:embed="rId4"/>
          <a:stretch>
            <a:fillRect/>
          </a:stretch>
        </p:blipFill>
        <p:spPr>
          <a:xfrm>
            <a:off x="4151576" y="145335"/>
            <a:ext cx="3028950" cy="1514475"/>
          </a:xfrm>
          <a:prstGeom prst="rect">
            <a:avLst/>
          </a:prstGeom>
        </p:spPr>
      </p:pic>
      <p:pic>
        <p:nvPicPr>
          <p:cNvPr id="6" name="Picture 5"/>
          <p:cNvPicPr>
            <a:picLocks noChangeAspect="1"/>
          </p:cNvPicPr>
          <p:nvPr/>
        </p:nvPicPr>
        <p:blipFill rotWithShape="1">
          <a:blip r:embed="rId5"/>
          <a:srcRect l="4319" r="6109"/>
          <a:stretch/>
        </p:blipFill>
        <p:spPr>
          <a:xfrm>
            <a:off x="10314333" y="145335"/>
            <a:ext cx="1724874" cy="1925690"/>
          </a:xfrm>
          <a:prstGeom prst="rect">
            <a:avLst/>
          </a:prstGeom>
        </p:spPr>
      </p:pic>
    </p:spTree>
    <p:extLst>
      <p:ext uri="{BB962C8B-B14F-4D97-AF65-F5344CB8AC3E}">
        <p14:creationId xmlns:p14="http://schemas.microsoft.com/office/powerpoint/2010/main" val="264898019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19" y="41298"/>
            <a:ext cx="7162987" cy="6781344"/>
          </a:xfrm>
          <a:prstGeom prst="rect">
            <a:avLst/>
          </a:prstGeom>
          <a:ln>
            <a:solidFill>
              <a:schemeClr val="bg1"/>
            </a:solidFill>
          </a:ln>
        </p:spPr>
        <p:txBody>
          <a:bodyPr wrap="square">
            <a:spAutoFit/>
          </a:bodyPr>
          <a:lstStyle/>
          <a:p>
            <a:pPr>
              <a:lnSpc>
                <a:spcPct val="107000"/>
              </a:lnSpc>
              <a:spcAft>
                <a:spcPts val="800"/>
              </a:spcAft>
            </a:pPr>
            <a:r>
              <a:rPr lang="en-GB" sz="2000" b="1"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Mission 6</a:t>
            </a:r>
            <a:r>
              <a:rPr lang="en-GB" sz="20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 Your map shows you where your supplies are located. </a:t>
            </a: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0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Key</a:t>
            </a:r>
            <a:r>
              <a:rPr lang="en-GB" sz="2000" b="1" u="sng"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 </a:t>
            </a:r>
            <a:r>
              <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Use the map provided to identify the </a:t>
            </a:r>
            <a:r>
              <a:rPr lang="en-GB" sz="20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4 </a:t>
            </a:r>
            <a:r>
              <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figure grid reference for the location of each of the supplies listed. </a:t>
            </a:r>
          </a:p>
          <a:p>
            <a:pPr marL="342900" lvl="0" indent="-342900">
              <a:lnSpc>
                <a:spcPct val="107000"/>
              </a:lnSpc>
              <a:spcAft>
                <a:spcPts val="0"/>
              </a:spcAft>
              <a:buFont typeface="Wingdings" panose="05000000000000000000" pitchFamily="2" charset="2"/>
              <a:buChar char=""/>
            </a:pP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000" b="1" u="sng"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Boost: </a:t>
            </a:r>
            <a:r>
              <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Try to work out the shortest route to collect all of the supplies (use the string and your ruler)</a:t>
            </a:r>
          </a:p>
          <a:p>
            <a:pPr marL="342900" lvl="0" indent="-342900">
              <a:lnSpc>
                <a:spcPct val="107000"/>
              </a:lnSpc>
              <a:spcAft>
                <a:spcPts val="0"/>
              </a:spcAft>
              <a:buFont typeface="Wingdings" panose="05000000000000000000" pitchFamily="2" charset="2"/>
              <a:buChar char=""/>
            </a:pPr>
            <a:r>
              <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Number each item in the order you would collect them. </a:t>
            </a:r>
          </a:p>
          <a:p>
            <a:pPr marL="342900" lvl="0" indent="-342900">
              <a:lnSpc>
                <a:spcPct val="107000"/>
              </a:lnSpc>
              <a:spcAft>
                <a:spcPts val="0"/>
              </a:spcAft>
              <a:buFont typeface="Wingdings" panose="05000000000000000000" pitchFamily="2" charset="2"/>
              <a:buChar char=""/>
            </a:pP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0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Aspire: </a:t>
            </a:r>
            <a:r>
              <a:rPr lang="en-GB" sz="20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Describe </a:t>
            </a:r>
            <a:r>
              <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the route that should be taken to collect the supplies</a:t>
            </a:r>
          </a:p>
          <a:p>
            <a:pPr marL="742950" lvl="1" indent="-285750">
              <a:lnSpc>
                <a:spcPct val="107000"/>
              </a:lnSpc>
              <a:spcAft>
                <a:spcPts val="0"/>
              </a:spcAft>
              <a:buFont typeface="Symbol" panose="05050102010706020507" pitchFamily="18" charset="2"/>
              <a:buChar char=""/>
            </a:pPr>
            <a:r>
              <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Aim to include</a:t>
            </a:r>
          </a:p>
          <a:p>
            <a:pPr marL="1143000" lvl="2" indent="-228600">
              <a:lnSpc>
                <a:spcPct val="107000"/>
              </a:lnSpc>
              <a:spcAft>
                <a:spcPts val="0"/>
              </a:spcAft>
              <a:buFont typeface="Calibri" panose="020F0502020204030204" pitchFamily="34" charset="0"/>
              <a:buChar char="-"/>
              <a:tabLst>
                <a:tab pos="724535" algn="l"/>
              </a:tabLst>
            </a:pPr>
            <a:r>
              <a:rPr lang="en-GB" sz="2000" dirty="0">
                <a:solidFill>
                  <a:schemeClr val="bg1"/>
                </a:solidFill>
                <a:latin typeface="OCR A Extended" panose="02010509020102010303" pitchFamily="50" charset="0"/>
                <a:ea typeface="Calibri" panose="020F0502020204030204" pitchFamily="34" charset="0"/>
                <a:cs typeface="Truetypewriter PolyglOTT"/>
              </a:rPr>
              <a:t>Location of resources</a:t>
            </a: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Calibri" panose="020F0502020204030204" pitchFamily="34" charset="0"/>
              <a:buChar char="-"/>
              <a:tabLst>
                <a:tab pos="724535" algn="l"/>
              </a:tabLst>
            </a:pPr>
            <a:r>
              <a:rPr lang="en-GB" sz="2000" dirty="0">
                <a:solidFill>
                  <a:schemeClr val="bg1"/>
                </a:solidFill>
                <a:latin typeface="OCR A Extended" panose="02010509020102010303" pitchFamily="50" charset="0"/>
                <a:ea typeface="Calibri" panose="020F0502020204030204" pitchFamily="34" charset="0"/>
                <a:cs typeface="Truetypewriter PolyglOTT"/>
              </a:rPr>
              <a:t>Grid references</a:t>
            </a: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Calibri" panose="020F0502020204030204" pitchFamily="34" charset="0"/>
              <a:buChar char="-"/>
              <a:tabLst>
                <a:tab pos="724535" algn="l"/>
              </a:tabLst>
            </a:pPr>
            <a:r>
              <a:rPr lang="en-GB" sz="2000" dirty="0">
                <a:solidFill>
                  <a:schemeClr val="bg1"/>
                </a:solidFill>
                <a:latin typeface="OCR A Extended" panose="02010509020102010303" pitchFamily="50" charset="0"/>
                <a:ea typeface="Calibri" panose="020F0502020204030204" pitchFamily="34" charset="0"/>
                <a:cs typeface="Truetypewriter PolyglOTT"/>
              </a:rPr>
              <a:t>Directions</a:t>
            </a: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1143000" lvl="2" indent="-228600">
              <a:lnSpc>
                <a:spcPct val="107000"/>
              </a:lnSpc>
              <a:spcAft>
                <a:spcPts val="0"/>
              </a:spcAft>
              <a:buFont typeface="Calibri" panose="020F0502020204030204" pitchFamily="34" charset="0"/>
              <a:buChar char="-"/>
              <a:tabLst>
                <a:tab pos="724535" algn="l"/>
              </a:tabLst>
            </a:pPr>
            <a:r>
              <a:rPr lang="en-GB" sz="2000" dirty="0">
                <a:solidFill>
                  <a:schemeClr val="bg1"/>
                </a:solidFill>
                <a:latin typeface="OCR A Extended" panose="02010509020102010303" pitchFamily="50" charset="0"/>
                <a:ea typeface="Calibri" panose="020F0502020204030204" pitchFamily="34" charset="0"/>
                <a:cs typeface="Truetypewriter PolyglOTT"/>
              </a:rPr>
              <a:t>Distance between points</a:t>
            </a: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1143000" lvl="2" indent="-228600">
              <a:lnSpc>
                <a:spcPct val="107000"/>
              </a:lnSpc>
              <a:spcAft>
                <a:spcPts val="800"/>
              </a:spcAft>
              <a:buFont typeface="Calibri" panose="020F0502020204030204" pitchFamily="34" charset="0"/>
              <a:buChar char="-"/>
              <a:tabLst>
                <a:tab pos="724535" algn="l"/>
              </a:tabLst>
            </a:pPr>
            <a:r>
              <a:rPr lang="en-GB" sz="2000" dirty="0">
                <a:solidFill>
                  <a:schemeClr val="bg1"/>
                </a:solidFill>
                <a:latin typeface="OCR A Extended" panose="02010509020102010303" pitchFamily="50" charset="0"/>
                <a:ea typeface="Calibri" panose="020F0502020204030204" pitchFamily="34" charset="0"/>
                <a:cs typeface="Truetypewriter PolyglOTT"/>
              </a:rPr>
              <a:t>Any potential dangers</a:t>
            </a: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2562" t="25961" r="25879" b="18073"/>
          <a:stretch/>
        </p:blipFill>
        <p:spPr bwMode="auto">
          <a:xfrm>
            <a:off x="7282266" y="3881774"/>
            <a:ext cx="4876165" cy="2858135"/>
          </a:xfrm>
          <a:prstGeom prst="rect">
            <a:avLst/>
          </a:prstGeom>
          <a:ln>
            <a:noFill/>
          </a:ln>
          <a:extLst>
            <a:ext uri="{53640926-AAD7-44D8-BBD7-CCE9431645EC}">
              <a14:shadowObscured xmlns:a14="http://schemas.microsoft.com/office/drawing/2010/main"/>
            </a:ext>
          </a:extLst>
        </p:spPr>
      </p:pic>
      <p:pic>
        <p:nvPicPr>
          <p:cNvPr id="4" name="Picture 3"/>
          <p:cNvPicPr>
            <a:picLocks noChangeAspect="1"/>
          </p:cNvPicPr>
          <p:nvPr/>
        </p:nvPicPr>
        <p:blipFill rotWithShape="1">
          <a:blip r:embed="rId3"/>
          <a:srcRect l="39667" t="23163"/>
          <a:stretch/>
        </p:blipFill>
        <p:spPr>
          <a:xfrm>
            <a:off x="7329054" y="312847"/>
            <a:ext cx="2718175" cy="2598160"/>
          </a:xfrm>
          <a:prstGeom prst="rect">
            <a:avLst/>
          </a:prstGeom>
        </p:spPr>
      </p:pic>
      <p:sp>
        <p:nvSpPr>
          <p:cNvPr id="5" name="TextBox 4"/>
          <p:cNvSpPr txBox="1"/>
          <p:nvPr/>
        </p:nvSpPr>
        <p:spPr>
          <a:xfrm>
            <a:off x="10154977" y="41298"/>
            <a:ext cx="1986828" cy="3693319"/>
          </a:xfrm>
          <a:prstGeom prst="rect">
            <a:avLst/>
          </a:prstGeom>
          <a:noFill/>
        </p:spPr>
        <p:txBody>
          <a:bodyPr wrap="square" rtlCol="0">
            <a:spAutoFit/>
          </a:bodyPr>
          <a:lstStyle/>
          <a:p>
            <a:pPr algn="ctr"/>
            <a:r>
              <a:rPr lang="en-GB" dirty="0" smtClean="0">
                <a:solidFill>
                  <a:schemeClr val="bg1"/>
                </a:solidFill>
                <a:latin typeface="OCR A Extended" panose="02010509020102010303" pitchFamily="50" charset="0"/>
              </a:rPr>
              <a:t>Your next mission involves using grid referencing. This is a key skill to learn in map reading- and could be the thing that saves our survivors! </a:t>
            </a:r>
            <a:endParaRPr lang="en-GB" dirty="0">
              <a:solidFill>
                <a:schemeClr val="bg1"/>
              </a:solidFill>
              <a:latin typeface="OCR A Extended" panose="02010509020102010303" pitchFamily="50" charset="0"/>
            </a:endParaRPr>
          </a:p>
        </p:txBody>
      </p:sp>
      <p:sp>
        <p:nvSpPr>
          <p:cNvPr id="6" name="TextBox 5"/>
          <p:cNvSpPr txBox="1"/>
          <p:nvPr/>
        </p:nvSpPr>
        <p:spPr>
          <a:xfrm>
            <a:off x="7329054" y="2953339"/>
            <a:ext cx="2718175" cy="923330"/>
          </a:xfrm>
          <a:prstGeom prst="rect">
            <a:avLst/>
          </a:prstGeom>
          <a:noFill/>
        </p:spPr>
        <p:txBody>
          <a:bodyPr wrap="square" rtlCol="0">
            <a:spAutoFit/>
          </a:bodyPr>
          <a:lstStyle/>
          <a:p>
            <a:r>
              <a:rPr lang="en-GB" i="1" dirty="0" smtClean="0">
                <a:solidFill>
                  <a:schemeClr val="bg1"/>
                </a:solidFill>
                <a:latin typeface="OCR A Extended" panose="02010509020102010303" pitchFamily="50" charset="0"/>
              </a:rPr>
              <a:t>E.g. A: 02, 51. </a:t>
            </a:r>
          </a:p>
          <a:p>
            <a:r>
              <a:rPr lang="en-GB" i="1" dirty="0" smtClean="0">
                <a:solidFill>
                  <a:schemeClr val="bg1"/>
                </a:solidFill>
                <a:latin typeface="OCR A Extended" panose="02010509020102010303" pitchFamily="50" charset="0"/>
              </a:rPr>
              <a:t>B: 02, 50. C: 01, 50. D: 01, 51. </a:t>
            </a:r>
            <a:endParaRPr lang="en-GB" i="1"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13674461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srcRect l="228" t="-677" r="51996" b="677"/>
          <a:stretch/>
        </p:blipFill>
        <p:spPr bwMode="auto">
          <a:xfrm>
            <a:off x="7816820" y="1429904"/>
            <a:ext cx="2928765" cy="2914881"/>
          </a:xfrm>
          <a:prstGeom prst="rect">
            <a:avLst/>
          </a:prstGeom>
          <a:ln>
            <a:noFill/>
          </a:ln>
          <a:extLst>
            <a:ext uri="{53640926-AAD7-44D8-BBD7-CCE9431645EC}">
              <a14:shadowObscured xmlns:a14="http://schemas.microsoft.com/office/drawing/2010/main"/>
            </a:ext>
          </a:extLst>
        </p:spPr>
      </p:pic>
      <p:pic>
        <p:nvPicPr>
          <p:cNvPr id="3" name="Picture 2"/>
          <p:cNvPicPr/>
          <p:nvPr/>
        </p:nvPicPr>
        <p:blipFill rotWithShape="1">
          <a:blip r:embed="rId3">
            <a:extLst>
              <a:ext uri="{28A0092B-C50C-407E-A947-70E740481C1C}">
                <a14:useLocalDpi xmlns:a14="http://schemas.microsoft.com/office/drawing/2010/main" val="0"/>
              </a:ext>
            </a:extLst>
          </a:blip>
          <a:srcRect l="2562" t="25961" r="25879" b="18073"/>
          <a:stretch/>
        </p:blipFill>
        <p:spPr bwMode="auto">
          <a:xfrm>
            <a:off x="215408" y="303358"/>
            <a:ext cx="7460009" cy="5637472"/>
          </a:xfrm>
          <a:prstGeom prst="rect">
            <a:avLst/>
          </a:prstGeom>
          <a:ln>
            <a:noFill/>
          </a:ln>
          <a:extLst>
            <a:ext uri="{53640926-AAD7-44D8-BBD7-CCE9431645EC}">
              <a14:shadowObscured xmlns:a14="http://schemas.microsoft.com/office/drawing/2010/main"/>
            </a:ext>
          </a:extLst>
        </p:spPr>
      </p:pic>
      <p:graphicFrame>
        <p:nvGraphicFramePr>
          <p:cNvPr id="4" name="Table 3"/>
          <p:cNvGraphicFramePr>
            <a:graphicFrameLocks noGrp="1"/>
          </p:cNvGraphicFramePr>
          <p:nvPr>
            <p:extLst>
              <p:ext uri="{D42A27DB-BD31-4B8C-83A1-F6EECF244321}">
                <p14:modId xmlns:p14="http://schemas.microsoft.com/office/powerpoint/2010/main" val="4275365849"/>
              </p:ext>
            </p:extLst>
          </p:nvPr>
        </p:nvGraphicFramePr>
        <p:xfrm>
          <a:off x="10793960" y="1436489"/>
          <a:ext cx="1309371" cy="3065653"/>
        </p:xfrm>
        <a:graphic>
          <a:graphicData uri="http://schemas.openxmlformats.org/drawingml/2006/table">
            <a:tbl>
              <a:tblPr firstRow="1" firstCol="1" bandRow="1">
                <a:tableStyleId>{5C22544A-7EE6-4342-B048-85BDC9FD1C3A}</a:tableStyleId>
              </a:tblPr>
              <a:tblGrid>
                <a:gridCol w="1309371">
                  <a:extLst>
                    <a:ext uri="{9D8B030D-6E8A-4147-A177-3AD203B41FA5}">
                      <a16:colId xmlns:a16="http://schemas.microsoft.com/office/drawing/2014/main" val="4003214667"/>
                    </a:ext>
                  </a:extLst>
                </a:gridCol>
              </a:tblGrid>
              <a:tr h="252095">
                <a:tc>
                  <a:txBody>
                    <a:bodyPr/>
                    <a:lstStyle/>
                    <a:p>
                      <a:pPr algn="l">
                        <a:lnSpc>
                          <a:spcPct val="107000"/>
                        </a:lnSpc>
                        <a:spcAft>
                          <a:spcPts val="0"/>
                        </a:spcAft>
                        <a:tabLst>
                          <a:tab pos="1179195" algn="l"/>
                        </a:tabLst>
                      </a:pPr>
                      <a:r>
                        <a:rPr lang="en-GB" sz="1400" dirty="0">
                          <a:effectLst/>
                          <a:latin typeface="OCR A Extended" panose="02010509020102010303" pitchFamily="50" charset="0"/>
                        </a:rPr>
                        <a:t>Grid reference:</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4124144"/>
                  </a:ext>
                </a:extLst>
              </a:tr>
              <a:tr h="206375">
                <a:tc>
                  <a:txBody>
                    <a:bodyPr/>
                    <a:lstStyle/>
                    <a:p>
                      <a:pPr algn="l">
                        <a:lnSpc>
                          <a:spcPct val="107000"/>
                        </a:lnSpc>
                        <a:spcAft>
                          <a:spcPts val="0"/>
                        </a:spcAft>
                        <a:tabLst>
                          <a:tab pos="1179195" algn="l"/>
                        </a:tabLst>
                      </a:pPr>
                      <a:r>
                        <a:rPr lang="en-GB" sz="2000" dirty="0">
                          <a:effectLst/>
                          <a:latin typeface="OCR A Extended" panose="02010509020102010303" pitchFamily="50" charset="0"/>
                        </a:rPr>
                        <a:t>56, </a:t>
                      </a:r>
                      <a:r>
                        <a:rPr lang="en-GB" sz="2000" dirty="0" smtClean="0">
                          <a:effectLst/>
                          <a:latin typeface="OCR A Extended" panose="02010509020102010303" pitchFamily="50" charset="0"/>
                        </a:rPr>
                        <a:t>35 </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70940539"/>
                  </a:ext>
                </a:extLst>
              </a:tr>
              <a:tr h="254635">
                <a:tc>
                  <a:txBody>
                    <a:bodyPr/>
                    <a:lstStyle/>
                    <a:p>
                      <a:pPr algn="l">
                        <a:lnSpc>
                          <a:spcPct val="107000"/>
                        </a:lnSpc>
                        <a:spcAft>
                          <a:spcPts val="0"/>
                        </a:spcAft>
                        <a:tabLst>
                          <a:tab pos="1179195" algn="l"/>
                        </a:tabLst>
                      </a:pPr>
                      <a:r>
                        <a:rPr lang="en-GB" sz="2000" dirty="0">
                          <a:effectLst/>
                          <a:latin typeface="OCR A Extended" panose="02010509020102010303" pitchFamily="50" charset="0"/>
                        </a:rPr>
                        <a:t> </a:t>
                      </a:r>
                      <a:r>
                        <a:rPr lang="en-GB" sz="2000" dirty="0" smtClean="0">
                          <a:effectLst/>
                          <a:latin typeface="OCR A Extended" panose="02010509020102010303" pitchFamily="50" charset="0"/>
                        </a:rPr>
                        <a:t>55, 38</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2501306"/>
                  </a:ext>
                </a:extLst>
              </a:tr>
              <a:tr h="230505">
                <a:tc>
                  <a:txBody>
                    <a:bodyPr/>
                    <a:lstStyle/>
                    <a:p>
                      <a:pPr algn="l">
                        <a:lnSpc>
                          <a:spcPct val="107000"/>
                        </a:lnSpc>
                        <a:spcAft>
                          <a:spcPts val="0"/>
                        </a:spcAft>
                        <a:tabLst>
                          <a:tab pos="1179195" algn="l"/>
                        </a:tabLst>
                      </a:pPr>
                      <a:r>
                        <a:rPr lang="en-GB" sz="2000" dirty="0">
                          <a:effectLst/>
                          <a:latin typeface="OCR A Extended" panose="02010509020102010303" pitchFamily="50" charset="0"/>
                        </a:rPr>
                        <a:t> </a:t>
                      </a:r>
                      <a:r>
                        <a:rPr lang="en-GB" sz="2000" dirty="0" smtClean="0">
                          <a:effectLst/>
                          <a:latin typeface="OCR A Extended" panose="02010509020102010303" pitchFamily="50" charset="0"/>
                        </a:rPr>
                        <a:t>55, 37</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38429143"/>
                  </a:ext>
                </a:extLst>
              </a:tr>
              <a:tr h="206375">
                <a:tc>
                  <a:txBody>
                    <a:bodyPr/>
                    <a:lstStyle/>
                    <a:p>
                      <a:pPr algn="l">
                        <a:lnSpc>
                          <a:spcPct val="107000"/>
                        </a:lnSpc>
                        <a:spcAft>
                          <a:spcPts val="0"/>
                        </a:spcAft>
                        <a:tabLst>
                          <a:tab pos="1179195" algn="l"/>
                        </a:tabLst>
                      </a:pPr>
                      <a:r>
                        <a:rPr lang="en-GB" sz="2000" dirty="0" smtClean="0">
                          <a:effectLst/>
                          <a:latin typeface="OCR A Extended" panose="02010509020102010303" pitchFamily="50" charset="0"/>
                        </a:rPr>
                        <a:t>54, 38</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82564565"/>
                  </a:ext>
                </a:extLst>
              </a:tr>
              <a:tr h="203200">
                <a:tc>
                  <a:txBody>
                    <a:bodyPr/>
                    <a:lstStyle/>
                    <a:p>
                      <a:pPr algn="l">
                        <a:lnSpc>
                          <a:spcPct val="107000"/>
                        </a:lnSpc>
                        <a:spcAft>
                          <a:spcPts val="0"/>
                        </a:spcAft>
                        <a:tabLst>
                          <a:tab pos="1179195" algn="l"/>
                        </a:tabLst>
                      </a:pPr>
                      <a:r>
                        <a:rPr lang="en-GB" sz="2000" dirty="0">
                          <a:effectLst/>
                          <a:latin typeface="OCR A Extended" panose="02010509020102010303" pitchFamily="50" charset="0"/>
                        </a:rPr>
                        <a:t> </a:t>
                      </a:r>
                      <a:r>
                        <a:rPr lang="en-GB" sz="2000" dirty="0" smtClean="0">
                          <a:effectLst/>
                          <a:latin typeface="OCR A Extended" panose="02010509020102010303" pitchFamily="50" charset="0"/>
                        </a:rPr>
                        <a:t>53, 38</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4187354"/>
                  </a:ext>
                </a:extLst>
              </a:tr>
              <a:tr h="260985">
                <a:tc>
                  <a:txBody>
                    <a:bodyPr/>
                    <a:lstStyle/>
                    <a:p>
                      <a:pPr algn="l">
                        <a:lnSpc>
                          <a:spcPct val="107000"/>
                        </a:lnSpc>
                        <a:spcAft>
                          <a:spcPts val="0"/>
                        </a:spcAft>
                        <a:tabLst>
                          <a:tab pos="1179195" algn="l"/>
                        </a:tabLst>
                      </a:pPr>
                      <a:r>
                        <a:rPr lang="en-GB" sz="2000" dirty="0">
                          <a:effectLst/>
                          <a:latin typeface="OCR A Extended" panose="02010509020102010303" pitchFamily="50" charset="0"/>
                        </a:rPr>
                        <a:t> </a:t>
                      </a:r>
                      <a:r>
                        <a:rPr lang="en-GB" sz="2000" dirty="0" smtClean="0">
                          <a:effectLst/>
                          <a:latin typeface="OCR A Extended" panose="02010509020102010303" pitchFamily="50" charset="0"/>
                        </a:rPr>
                        <a:t>52, 37</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0574781"/>
                  </a:ext>
                </a:extLst>
              </a:tr>
              <a:tr h="206375">
                <a:tc>
                  <a:txBody>
                    <a:bodyPr/>
                    <a:lstStyle/>
                    <a:p>
                      <a:pPr algn="l">
                        <a:lnSpc>
                          <a:spcPct val="107000"/>
                        </a:lnSpc>
                        <a:spcAft>
                          <a:spcPts val="0"/>
                        </a:spcAft>
                        <a:tabLst>
                          <a:tab pos="1179195" algn="l"/>
                        </a:tabLst>
                      </a:pPr>
                      <a:r>
                        <a:rPr lang="en-GB" sz="2000" dirty="0">
                          <a:effectLst/>
                          <a:latin typeface="OCR A Extended" panose="02010509020102010303" pitchFamily="50" charset="0"/>
                        </a:rPr>
                        <a:t>54, 36</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519208"/>
                  </a:ext>
                </a:extLst>
              </a:tr>
              <a:tr h="197485">
                <a:tc>
                  <a:txBody>
                    <a:bodyPr/>
                    <a:lstStyle/>
                    <a:p>
                      <a:pPr algn="l">
                        <a:lnSpc>
                          <a:spcPct val="107000"/>
                        </a:lnSpc>
                        <a:spcAft>
                          <a:spcPts val="0"/>
                        </a:spcAft>
                        <a:tabLst>
                          <a:tab pos="1179195" algn="l"/>
                        </a:tabLst>
                      </a:pPr>
                      <a:r>
                        <a:rPr lang="en-GB" sz="2000" dirty="0">
                          <a:effectLst/>
                          <a:latin typeface="OCR A Extended" panose="02010509020102010303" pitchFamily="50" charset="0"/>
                        </a:rPr>
                        <a:t> </a:t>
                      </a:r>
                      <a:r>
                        <a:rPr lang="en-GB" sz="2000" dirty="0" smtClean="0">
                          <a:effectLst/>
                          <a:latin typeface="OCR A Extended" panose="02010509020102010303" pitchFamily="50" charset="0"/>
                        </a:rPr>
                        <a:t>55, 35</a:t>
                      </a:r>
                      <a:endParaRPr lang="en-GB" sz="2000" dirty="0">
                        <a:effectLst/>
                        <a:latin typeface="OCR A Extended" panose="02010509020102010303" pitchFamily="50"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06943669"/>
                  </a:ext>
                </a:extLst>
              </a:tr>
            </a:tbl>
          </a:graphicData>
        </a:graphic>
      </p:graphicFrame>
    </p:spTree>
    <p:extLst>
      <p:ext uri="{BB962C8B-B14F-4D97-AF65-F5344CB8AC3E}">
        <p14:creationId xmlns:p14="http://schemas.microsoft.com/office/powerpoint/2010/main" val="879064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22" y="3626032"/>
            <a:ext cx="6292260" cy="2862194"/>
          </a:xfrm>
          <a:prstGeom prst="rect">
            <a:avLst/>
          </a:prstGeom>
          <a:ln>
            <a:solidFill>
              <a:schemeClr val="bg1"/>
            </a:solidFill>
          </a:ln>
        </p:spPr>
        <p:txBody>
          <a:bodyPr wrap="square">
            <a:spAutoFit/>
          </a:bodyPr>
          <a:lstStyle/>
          <a:p>
            <a:pPr algn="ctr">
              <a:lnSpc>
                <a:spcPct val="107000"/>
              </a:lnSpc>
              <a:spcAft>
                <a:spcPts val="800"/>
              </a:spcAft>
            </a:pPr>
            <a:r>
              <a:rPr lang="en-GB" b="1"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Mission 7</a:t>
            </a:r>
            <a:r>
              <a:rPr lang="en-GB"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 </a:t>
            </a:r>
            <a:r>
              <a:rPr lang="en-GB" b="1"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Saving the survivors!</a:t>
            </a:r>
            <a:endParaRPr lang="en-GB"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724535" algn="l"/>
              </a:tabLst>
            </a:pPr>
            <a:r>
              <a:rPr lang="en-GB"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Key</a:t>
            </a:r>
            <a:r>
              <a:rPr lang="en-GB" b="1" u="sng"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 </a:t>
            </a:r>
            <a:r>
              <a:rPr lang="en-GB"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Read the information received </a:t>
            </a:r>
            <a:r>
              <a:rPr lang="en-GB"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from the survivors left. </a:t>
            </a:r>
            <a:r>
              <a:rPr lang="en-GB" dirty="0" smtClean="0">
                <a:solidFill>
                  <a:schemeClr val="bg1"/>
                </a:solidFill>
                <a:latin typeface="OCR A Extended" panose="02010509020102010303" pitchFamily="50" charset="0"/>
                <a:ea typeface="Calibri" panose="020F0502020204030204" pitchFamily="34" charset="0"/>
                <a:cs typeface="Truetypewriter PolyglOTT"/>
              </a:rPr>
              <a:t>Locate </a:t>
            </a:r>
            <a:r>
              <a:rPr lang="en-GB" dirty="0">
                <a:solidFill>
                  <a:schemeClr val="bg1"/>
                </a:solidFill>
                <a:latin typeface="OCR A Extended" panose="02010509020102010303" pitchFamily="50" charset="0"/>
                <a:ea typeface="Calibri" panose="020F0502020204030204" pitchFamily="34" charset="0"/>
                <a:cs typeface="Truetypewriter PolyglOTT"/>
              </a:rPr>
              <a:t>each location or 6 figure grid reference on your </a:t>
            </a:r>
            <a:r>
              <a:rPr lang="en-GB" dirty="0" smtClean="0">
                <a:solidFill>
                  <a:schemeClr val="bg1"/>
                </a:solidFill>
                <a:latin typeface="OCR A Extended" panose="02010509020102010303" pitchFamily="50" charset="0"/>
                <a:ea typeface="Calibri" panose="020F0502020204030204" pitchFamily="34" charset="0"/>
                <a:cs typeface="Truetypewriter PolyglOTT"/>
              </a:rPr>
              <a:t>map. </a:t>
            </a:r>
            <a:endParaRPr lang="en-GB"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724535" algn="l"/>
              </a:tabLst>
            </a:pPr>
            <a:r>
              <a:rPr lang="en-GB" b="1" u="sng" dirty="0">
                <a:solidFill>
                  <a:schemeClr val="bg1"/>
                </a:solidFill>
                <a:latin typeface="OCR A Extended" panose="02010509020102010303" pitchFamily="50" charset="0"/>
                <a:ea typeface="Calibri" panose="020F0502020204030204" pitchFamily="34" charset="0"/>
                <a:cs typeface="Truetypewriter PolyglOTT"/>
              </a:rPr>
              <a:t>Boost: </a:t>
            </a:r>
            <a:r>
              <a:rPr lang="en-GB" dirty="0" smtClean="0">
                <a:solidFill>
                  <a:schemeClr val="bg1"/>
                </a:solidFill>
                <a:latin typeface="OCR A Extended" panose="02010509020102010303" pitchFamily="50" charset="0"/>
                <a:ea typeface="Calibri" panose="020F0502020204030204" pitchFamily="34" charset="0"/>
                <a:cs typeface="Truetypewriter PolyglOTT"/>
              </a:rPr>
              <a:t>Now you must write </a:t>
            </a:r>
            <a:r>
              <a:rPr lang="en-GB" dirty="0">
                <a:solidFill>
                  <a:schemeClr val="bg1"/>
                </a:solidFill>
                <a:latin typeface="OCR A Extended" panose="02010509020102010303" pitchFamily="50" charset="0"/>
                <a:ea typeface="Calibri" panose="020F0502020204030204" pitchFamily="34" charset="0"/>
                <a:cs typeface="Truetypewriter PolyglOTT"/>
              </a:rPr>
              <a:t>where </a:t>
            </a:r>
            <a:r>
              <a:rPr lang="en-GB" dirty="0" smtClean="0">
                <a:solidFill>
                  <a:schemeClr val="bg1"/>
                </a:solidFill>
                <a:latin typeface="OCR A Extended" panose="02010509020102010303" pitchFamily="50" charset="0"/>
                <a:ea typeface="Calibri" panose="020F0502020204030204" pitchFamily="34" charset="0"/>
                <a:cs typeface="Truetypewriter PolyglOTT"/>
              </a:rPr>
              <a:t>we need to go, </a:t>
            </a:r>
            <a:r>
              <a:rPr lang="en-GB" dirty="0">
                <a:solidFill>
                  <a:schemeClr val="bg1"/>
                </a:solidFill>
                <a:latin typeface="OCR A Extended" panose="02010509020102010303" pitchFamily="50" charset="0"/>
                <a:ea typeface="Calibri" panose="020F0502020204030204" pitchFamily="34" charset="0"/>
                <a:cs typeface="Truetypewriter PolyglOTT"/>
              </a:rPr>
              <a:t>and the 6 figure grid reference of </a:t>
            </a:r>
            <a:r>
              <a:rPr lang="en-GB" dirty="0" smtClean="0">
                <a:solidFill>
                  <a:schemeClr val="bg1"/>
                </a:solidFill>
                <a:latin typeface="OCR A Extended" panose="02010509020102010303" pitchFamily="50" charset="0"/>
                <a:ea typeface="Calibri" panose="020F0502020204030204" pitchFamily="34" charset="0"/>
                <a:cs typeface="Truetypewriter PolyglOTT"/>
              </a:rPr>
              <a:t>each location. </a:t>
            </a:r>
            <a:endParaRPr lang="en-GB"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tabLst>
                <a:tab pos="724535" algn="l"/>
              </a:tabLst>
            </a:pPr>
            <a:r>
              <a:rPr lang="en-GB" b="1" u="sng"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rPr>
              <a:t>A</a:t>
            </a:r>
            <a:r>
              <a:rPr lang="en-GB" b="1" u="sng"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spire: </a:t>
            </a:r>
            <a:r>
              <a:rPr lang="en-GB"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Work out the route you will take to locate, and save, your survivors!</a:t>
            </a:r>
            <a:endParaRPr lang="en-GB" b="1" dirty="0">
              <a:solidFill>
                <a:schemeClr val="bg1"/>
              </a:solidFill>
              <a:effectLst/>
              <a:latin typeface="OCR A Extended" panose="02010509020102010303" pitchFamily="50"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67EE9B17-72EA-44ED-B0C1-7EAFBC0C5954}"/>
              </a:ext>
            </a:extLst>
          </p:cNvPr>
          <p:cNvPicPr>
            <a:picLocks noChangeAspect="1"/>
          </p:cNvPicPr>
          <p:nvPr/>
        </p:nvPicPr>
        <p:blipFill rotWithShape="1">
          <a:blip r:embed="rId2"/>
          <a:srcRect l="12122" t="15760" r="50662" b="7467"/>
          <a:stretch/>
        </p:blipFill>
        <p:spPr>
          <a:xfrm>
            <a:off x="6445136" y="99249"/>
            <a:ext cx="5719158" cy="6632985"/>
          </a:xfrm>
          <a:prstGeom prst="rect">
            <a:avLst/>
          </a:prstGeom>
        </p:spPr>
      </p:pic>
      <p:pic>
        <p:nvPicPr>
          <p:cNvPr id="4" name="Picture 3"/>
          <p:cNvPicPr>
            <a:picLocks noChangeAspect="1"/>
          </p:cNvPicPr>
          <p:nvPr/>
        </p:nvPicPr>
        <p:blipFill>
          <a:blip r:embed="rId3"/>
          <a:stretch>
            <a:fillRect/>
          </a:stretch>
        </p:blipFill>
        <p:spPr>
          <a:xfrm>
            <a:off x="53122" y="42471"/>
            <a:ext cx="2287408" cy="2226247"/>
          </a:xfrm>
          <a:prstGeom prst="rect">
            <a:avLst/>
          </a:prstGeom>
        </p:spPr>
      </p:pic>
      <p:sp>
        <p:nvSpPr>
          <p:cNvPr id="5" name="TextBox 4"/>
          <p:cNvSpPr txBox="1"/>
          <p:nvPr/>
        </p:nvSpPr>
        <p:spPr>
          <a:xfrm>
            <a:off x="2412575" y="59096"/>
            <a:ext cx="3938350" cy="3416320"/>
          </a:xfrm>
          <a:prstGeom prst="rect">
            <a:avLst/>
          </a:prstGeom>
          <a:noFill/>
        </p:spPr>
        <p:txBody>
          <a:bodyPr wrap="square" rtlCol="0">
            <a:spAutoFit/>
          </a:bodyPr>
          <a:lstStyle/>
          <a:p>
            <a:r>
              <a:rPr lang="en-GB" dirty="0" smtClean="0">
                <a:solidFill>
                  <a:schemeClr val="bg1"/>
                </a:solidFill>
                <a:latin typeface="OCR A Extended" panose="02010509020102010303" pitchFamily="50" charset="0"/>
              </a:rPr>
              <a:t>This mission requires 6 figure grid referencing – don’t worry- it’s easy! Use your 4 figure skills and then imagine each square is split into 9 along and up – estimate how far across each square you need. </a:t>
            </a:r>
          </a:p>
          <a:p>
            <a:r>
              <a:rPr lang="en-GB" dirty="0" smtClean="0">
                <a:solidFill>
                  <a:schemeClr val="bg1"/>
                </a:solidFill>
                <a:latin typeface="OCR A Extended" panose="02010509020102010303" pitchFamily="50" charset="0"/>
              </a:rPr>
              <a:t>See where the star is – this would be 637, 349. </a:t>
            </a:r>
          </a:p>
          <a:p>
            <a:r>
              <a:rPr lang="en-GB" dirty="0" smtClean="0">
                <a:solidFill>
                  <a:schemeClr val="bg1"/>
                </a:solidFill>
                <a:latin typeface="OCR A Extended" panose="02010509020102010303" pitchFamily="50" charset="0"/>
              </a:rPr>
              <a:t>The circle would be?</a:t>
            </a:r>
          </a:p>
          <a:p>
            <a:r>
              <a:rPr lang="en-GB" dirty="0" smtClean="0">
                <a:solidFill>
                  <a:schemeClr val="bg1"/>
                </a:solidFill>
                <a:latin typeface="OCR A Extended" panose="02010509020102010303" pitchFamily="50" charset="0"/>
              </a:rPr>
              <a:t>The triangle would be? </a:t>
            </a:r>
          </a:p>
        </p:txBody>
      </p:sp>
      <p:sp>
        <p:nvSpPr>
          <p:cNvPr id="6" name="5-Point Star 5"/>
          <p:cNvSpPr/>
          <p:nvPr/>
        </p:nvSpPr>
        <p:spPr>
          <a:xfrm>
            <a:off x="1895302" y="410095"/>
            <a:ext cx="121920" cy="72043"/>
          </a:xfrm>
          <a:prstGeom prst="star5">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1191490" y="1693373"/>
            <a:ext cx="177338" cy="11451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a:off x="459970" y="1285701"/>
            <a:ext cx="144088" cy="171795"/>
          </a:xfrm>
          <a:prstGeom prs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182880" y="2419334"/>
            <a:ext cx="1884218" cy="983873"/>
          </a:xfrm>
          <a:prstGeom prst="cloud">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Mission 7:</a:t>
            </a:r>
            <a:endParaRPr lang="en-GB"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31998798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171797"/>
            <a:ext cx="4084320" cy="1512916"/>
          </a:xfrm>
          <a:prstGeom prst="irregularSeal2">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So, did you make it?</a:t>
            </a:r>
            <a:endParaRPr lang="en-GB" dirty="0">
              <a:solidFill>
                <a:schemeClr val="bg1"/>
              </a:solidFill>
              <a:latin typeface="OCR A Extended" panose="02010509020102010303" pitchFamily="50" charset="0"/>
            </a:endParaRPr>
          </a:p>
        </p:txBody>
      </p:sp>
      <p:sp>
        <p:nvSpPr>
          <p:cNvPr id="3" name="TextBox 2"/>
          <p:cNvSpPr txBox="1"/>
          <p:nvPr/>
        </p:nvSpPr>
        <p:spPr>
          <a:xfrm>
            <a:off x="7811194" y="171797"/>
            <a:ext cx="4084320" cy="2075259"/>
          </a:xfrm>
          <a:prstGeom prst="irregularSeal2">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What skills have you learnt?</a:t>
            </a:r>
            <a:endParaRPr lang="en-GB" dirty="0">
              <a:solidFill>
                <a:schemeClr val="bg1"/>
              </a:solidFill>
              <a:latin typeface="OCR A Extended" panose="02010509020102010303" pitchFamily="50" charset="0"/>
            </a:endParaRPr>
          </a:p>
        </p:txBody>
      </p:sp>
      <p:sp>
        <p:nvSpPr>
          <p:cNvPr id="4" name="TextBox 3"/>
          <p:cNvSpPr txBox="1"/>
          <p:nvPr/>
        </p:nvSpPr>
        <p:spPr>
          <a:xfrm>
            <a:off x="3988725" y="1518459"/>
            <a:ext cx="4084320" cy="2075259"/>
          </a:xfrm>
          <a:prstGeom prst="irregularSeal2">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How many survivors are there?</a:t>
            </a:r>
            <a:endParaRPr lang="en-GB" dirty="0">
              <a:solidFill>
                <a:schemeClr val="bg1"/>
              </a:solidFill>
              <a:latin typeface="OCR A Extended" panose="02010509020102010303" pitchFamily="50" charset="0"/>
            </a:endParaRPr>
          </a:p>
        </p:txBody>
      </p:sp>
      <p:sp>
        <p:nvSpPr>
          <p:cNvPr id="5" name="TextBox 4"/>
          <p:cNvSpPr txBox="1"/>
          <p:nvPr/>
        </p:nvSpPr>
        <p:spPr>
          <a:xfrm>
            <a:off x="659477" y="3923969"/>
            <a:ext cx="4084320" cy="2697837"/>
          </a:xfrm>
          <a:prstGeom prst="irregularSeal2">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Which mission was the hardest? </a:t>
            </a:r>
            <a:endParaRPr lang="en-GB" dirty="0">
              <a:solidFill>
                <a:schemeClr val="bg1"/>
              </a:solidFill>
              <a:latin typeface="OCR A Extended" panose="02010509020102010303" pitchFamily="50" charset="0"/>
            </a:endParaRPr>
          </a:p>
        </p:txBody>
      </p:sp>
      <p:sp>
        <p:nvSpPr>
          <p:cNvPr id="6" name="TextBox 5"/>
          <p:cNvSpPr txBox="1"/>
          <p:nvPr/>
        </p:nvSpPr>
        <p:spPr>
          <a:xfrm>
            <a:off x="7148945" y="3766028"/>
            <a:ext cx="4613565" cy="2697837"/>
          </a:xfrm>
          <a:prstGeom prst="irregularSeal2">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How can we use these skills in other tasks? </a:t>
            </a:r>
            <a:endParaRPr lang="en-GB"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3565640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alpha val="99000"/>
          </a:schemeClr>
        </a:solidFill>
        <a:effectLst/>
      </p:bgPr>
    </p:bg>
    <p:spTree>
      <p:nvGrpSpPr>
        <p:cNvPr id="1" name=""/>
        <p:cNvGrpSpPr/>
        <p:nvPr/>
      </p:nvGrpSpPr>
      <p:grpSpPr>
        <a:xfrm>
          <a:off x="0" y="0"/>
          <a:ext cx="0" cy="0"/>
          <a:chOff x="0" y="0"/>
          <a:chExt cx="0" cy="0"/>
        </a:xfrm>
      </p:grpSpPr>
      <p:sp>
        <p:nvSpPr>
          <p:cNvPr id="2" name="TextBox 1"/>
          <p:cNvSpPr txBox="1"/>
          <p:nvPr/>
        </p:nvSpPr>
        <p:spPr>
          <a:xfrm>
            <a:off x="3114502" y="332506"/>
            <a:ext cx="8865869" cy="5632311"/>
          </a:xfrm>
          <a:prstGeom prst="rect">
            <a:avLst/>
          </a:prstGeom>
          <a:noFill/>
          <a:ln>
            <a:solidFill>
              <a:schemeClr val="tx1"/>
            </a:solidFill>
          </a:ln>
        </p:spPr>
        <p:txBody>
          <a:bodyPr wrap="square" rtlCol="0">
            <a:spAutoFit/>
          </a:bodyPr>
          <a:lstStyle/>
          <a:p>
            <a:pPr algn="ctr"/>
            <a:r>
              <a:rPr lang="en-GB" sz="3600" dirty="0" smtClean="0">
                <a:latin typeface="OCR A Extended" panose="02010509020102010303" pitchFamily="50" charset="0"/>
              </a:rPr>
              <a:t>Congratulations on stopping the spread of the Zombie invaders </a:t>
            </a:r>
          </a:p>
          <a:p>
            <a:pPr algn="ctr"/>
            <a:endParaRPr lang="en-GB" sz="3600" dirty="0">
              <a:latin typeface="OCR A Extended" panose="02010509020102010303" pitchFamily="50" charset="0"/>
            </a:endParaRPr>
          </a:p>
          <a:p>
            <a:pPr algn="ctr"/>
            <a:r>
              <a:rPr lang="en-GB" sz="3600" dirty="0" smtClean="0">
                <a:latin typeface="OCR A Extended" panose="02010509020102010303" pitchFamily="50" charset="0"/>
              </a:rPr>
              <a:t>You are now officially armed with Geography skills, and ready to be a map reading legend. </a:t>
            </a:r>
          </a:p>
          <a:p>
            <a:pPr algn="ctr"/>
            <a:endParaRPr lang="en-GB" sz="3600" dirty="0">
              <a:latin typeface="OCR A Extended" panose="02010509020102010303" pitchFamily="50" charset="0"/>
            </a:endParaRPr>
          </a:p>
          <a:p>
            <a:pPr algn="ctr"/>
            <a:r>
              <a:rPr lang="en-GB" sz="3600" dirty="0" smtClean="0">
                <a:latin typeface="OCR A Extended" panose="02010509020102010303" pitchFamily="50" charset="0"/>
              </a:rPr>
              <a:t>Signed: _____________________</a:t>
            </a:r>
          </a:p>
          <a:p>
            <a:pPr algn="ctr"/>
            <a:r>
              <a:rPr lang="en-GB" sz="3600" dirty="0" smtClean="0">
                <a:latin typeface="OCR A Extended" panose="02010509020102010303" pitchFamily="50" charset="0"/>
              </a:rPr>
              <a:t>Date: ____________________</a:t>
            </a:r>
            <a:endParaRPr lang="en-GB" sz="3600" dirty="0">
              <a:latin typeface="OCR A Extended" panose="02010509020102010303" pitchFamily="50" charset="0"/>
            </a:endParaRPr>
          </a:p>
        </p:txBody>
      </p:sp>
      <p:pic>
        <p:nvPicPr>
          <p:cNvPr id="3" name="Picture 2"/>
          <p:cNvPicPr>
            <a:picLocks noChangeAspect="1"/>
          </p:cNvPicPr>
          <p:nvPr/>
        </p:nvPicPr>
        <p:blipFill>
          <a:blip r:embed="rId2"/>
          <a:stretch>
            <a:fillRect/>
          </a:stretch>
        </p:blipFill>
        <p:spPr>
          <a:xfrm>
            <a:off x="426630" y="326573"/>
            <a:ext cx="2526952" cy="1814222"/>
          </a:xfrm>
          <a:prstGeom prst="rect">
            <a:avLst/>
          </a:prstGeom>
        </p:spPr>
      </p:pic>
    </p:spTree>
    <p:extLst>
      <p:ext uri="{BB962C8B-B14F-4D97-AF65-F5344CB8AC3E}">
        <p14:creationId xmlns:p14="http://schemas.microsoft.com/office/powerpoint/2010/main" val="41474415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88669" y="299258"/>
            <a:ext cx="12003580" cy="6494085"/>
          </a:xfrm>
          <a:prstGeom prst="rect">
            <a:avLst/>
          </a:prstGeom>
          <a:noFill/>
          <a:ln>
            <a:solidFill>
              <a:schemeClr val="accent1"/>
            </a:solidFill>
          </a:ln>
        </p:spPr>
        <p:txBody>
          <a:bodyPr wrap="square" rtlCol="0">
            <a:spAutoFit/>
          </a:bodyPr>
          <a:lstStyle/>
          <a:p>
            <a:r>
              <a:rPr lang="en-GB" sz="1600" b="1" dirty="0" smtClean="0">
                <a:latin typeface="Century Gothic" panose="020B0502020202020204" pitchFamily="34" charset="0"/>
              </a:rPr>
              <a:t>Notes to teachers: </a:t>
            </a:r>
          </a:p>
          <a:p>
            <a:r>
              <a:rPr lang="en-GB" sz="1600" dirty="0" smtClean="0">
                <a:latin typeface="Century Gothic" panose="020B0502020202020204" pitchFamily="34" charset="0"/>
              </a:rPr>
              <a:t>This scheme of lessons aims to tackle many of the key, basic map skills that Geographers should be armed with when heading into KS3. Try and excite the students into completing the mission – we sometimes have to ‘jazz’ up map skills – but they are incredibly essential skills at both KS4 and 5. </a:t>
            </a:r>
          </a:p>
          <a:p>
            <a:endParaRPr lang="en-GB" sz="1600" dirty="0">
              <a:latin typeface="Century Gothic" panose="020B0502020202020204" pitchFamily="34" charset="0"/>
            </a:endParaRPr>
          </a:p>
          <a:p>
            <a:r>
              <a:rPr lang="en-GB" sz="1600" dirty="0" smtClean="0">
                <a:latin typeface="Century Gothic" panose="020B0502020202020204" pitchFamily="34" charset="0"/>
              </a:rPr>
              <a:t>Each mission should take a lesson – although mission 3&amp;4 could be combined. </a:t>
            </a:r>
          </a:p>
          <a:p>
            <a:endParaRPr lang="en-GB" sz="1600" dirty="0">
              <a:latin typeface="Century Gothic" panose="020B0502020202020204" pitchFamily="34" charset="0"/>
            </a:endParaRPr>
          </a:p>
          <a:p>
            <a:r>
              <a:rPr lang="en-GB" sz="1600" dirty="0" smtClean="0">
                <a:latin typeface="Century Gothic" panose="020B0502020202020204" pitchFamily="34" charset="0"/>
              </a:rPr>
              <a:t>The task could be made more competitive by using mixed ability groups and setting timed challenges.</a:t>
            </a:r>
          </a:p>
          <a:p>
            <a:endParaRPr lang="en-GB" sz="1600" dirty="0">
              <a:latin typeface="Century Gothic" panose="020B0502020202020204" pitchFamily="34" charset="0"/>
            </a:endParaRPr>
          </a:p>
          <a:p>
            <a:r>
              <a:rPr lang="en-GB" sz="1600" dirty="0" smtClean="0">
                <a:latin typeface="Century Gothic" panose="020B0502020202020204" pitchFamily="34" charset="0"/>
              </a:rPr>
              <a:t>The tasks are differentiated to Key, Boost and Aspire – but I have also included a LAPs sheet to support students who may find it difficult to access the main worksheet</a:t>
            </a:r>
            <a:r>
              <a:rPr lang="en-GB" sz="1600" dirty="0">
                <a:latin typeface="Century Gothic" panose="020B0502020202020204" pitchFamily="34" charset="0"/>
              </a:rPr>
              <a:t> </a:t>
            </a:r>
            <a:r>
              <a:rPr lang="en-GB" sz="1600" dirty="0" smtClean="0">
                <a:latin typeface="Century Gothic" panose="020B0502020202020204" pitchFamily="34" charset="0"/>
              </a:rPr>
              <a:t>or as an alternative to the normal sheet which could then be used as a HAPs sheet only. </a:t>
            </a:r>
          </a:p>
          <a:p>
            <a:endParaRPr lang="en-GB" sz="1600" dirty="0">
              <a:latin typeface="Century Gothic" panose="020B0502020202020204" pitchFamily="34" charset="0"/>
            </a:endParaRPr>
          </a:p>
          <a:p>
            <a:r>
              <a:rPr lang="en-GB" sz="1600" dirty="0" smtClean="0">
                <a:latin typeface="Century Gothic" panose="020B0502020202020204" pitchFamily="34" charset="0"/>
              </a:rPr>
              <a:t>Resources needed: </a:t>
            </a:r>
          </a:p>
          <a:p>
            <a:pPr marL="285750" indent="-285750">
              <a:buFont typeface="Arial" panose="020B0604020202020204" pitchFamily="34" charset="0"/>
              <a:buChar char="•"/>
            </a:pPr>
            <a:r>
              <a:rPr lang="en-GB" sz="1600" dirty="0" smtClean="0">
                <a:latin typeface="Century Gothic" panose="020B0502020202020204" pitchFamily="34" charset="0"/>
              </a:rPr>
              <a:t>Print out of the worksheet (this might be best on A3)</a:t>
            </a:r>
          </a:p>
          <a:p>
            <a:pPr marL="285750" indent="-285750">
              <a:buFont typeface="Arial" panose="020B0604020202020204" pitchFamily="34" charset="0"/>
              <a:buChar char="•"/>
            </a:pPr>
            <a:r>
              <a:rPr lang="en-GB" sz="1600" dirty="0" smtClean="0">
                <a:latin typeface="Century Gothic" panose="020B0502020202020204" pitchFamily="34" charset="0"/>
              </a:rPr>
              <a:t>Atlases/world map with latitude and longitude on  - a scanned example is attached</a:t>
            </a:r>
          </a:p>
          <a:p>
            <a:pPr marL="285750" indent="-285750">
              <a:buFont typeface="Arial" panose="020B0604020202020204" pitchFamily="34" charset="0"/>
              <a:buChar char="•"/>
            </a:pPr>
            <a:r>
              <a:rPr lang="en-GB" sz="1600" dirty="0" smtClean="0">
                <a:latin typeface="Century Gothic" panose="020B0502020202020204" pitchFamily="34" charset="0"/>
              </a:rPr>
              <a:t>Colouring pencils </a:t>
            </a:r>
          </a:p>
          <a:p>
            <a:pPr marL="285750" indent="-285750">
              <a:buFont typeface="Arial" panose="020B0604020202020204" pitchFamily="34" charset="0"/>
              <a:buChar char="•"/>
            </a:pPr>
            <a:r>
              <a:rPr lang="en-GB" sz="1600" dirty="0" smtClean="0">
                <a:latin typeface="Century Gothic" panose="020B0502020202020204" pitchFamily="34" charset="0"/>
              </a:rPr>
              <a:t>Plain paper. </a:t>
            </a:r>
          </a:p>
          <a:p>
            <a:endParaRPr lang="en-GB" sz="1600" dirty="0" smtClean="0">
              <a:latin typeface="Century Gothic" panose="020B0502020202020204" pitchFamily="34" charset="0"/>
            </a:endParaRPr>
          </a:p>
          <a:p>
            <a:r>
              <a:rPr lang="en-GB" sz="1600" dirty="0" smtClean="0">
                <a:latin typeface="Century Gothic" panose="020B0502020202020204" pitchFamily="34" charset="0"/>
              </a:rPr>
              <a:t>Answers are provided for most challenges to allow peer/self assessment and to check understanding of each skill. </a:t>
            </a:r>
          </a:p>
          <a:p>
            <a:endParaRPr lang="en-GB" sz="1600" dirty="0">
              <a:latin typeface="Century Gothic" panose="020B0502020202020204" pitchFamily="34" charset="0"/>
            </a:endParaRPr>
          </a:p>
          <a:p>
            <a:r>
              <a:rPr lang="en-GB" sz="1600" dirty="0" smtClean="0">
                <a:latin typeface="Century Gothic" panose="020B0502020202020204" pitchFamily="34" charset="0"/>
              </a:rPr>
              <a:t>NB: If students are unsure of the ‘zombie’ theme – this can quite easily be adapted. </a:t>
            </a:r>
          </a:p>
          <a:p>
            <a:r>
              <a:rPr lang="en-GB" sz="1600" dirty="0" smtClean="0">
                <a:latin typeface="Century Gothic" panose="020B0502020202020204" pitchFamily="34" charset="0"/>
              </a:rPr>
              <a:t>I would love for all of the students’ work (posters &amp; worksheets) to come back to us in September so that we can display this as part of our ‘Introducing Geography’ board in the department. </a:t>
            </a:r>
          </a:p>
          <a:p>
            <a:endParaRPr lang="en-GB" sz="1600" dirty="0">
              <a:latin typeface="Century Gothic" panose="020B0502020202020204" pitchFamily="34" charset="0"/>
            </a:endParaRPr>
          </a:p>
          <a:p>
            <a:r>
              <a:rPr lang="en-GB" sz="1600" dirty="0" smtClean="0">
                <a:latin typeface="Century Gothic" panose="020B0502020202020204" pitchFamily="34" charset="0"/>
              </a:rPr>
              <a:t>Any questions – please let me know!! </a:t>
            </a:r>
            <a:r>
              <a:rPr lang="en-GB" sz="1600" smtClean="0">
                <a:latin typeface="Century Gothic" panose="020B0502020202020204" pitchFamily="34" charset="0"/>
              </a:rPr>
              <a:t>CollinsR</a:t>
            </a:r>
            <a:r>
              <a:rPr lang="en-GB" sz="1600" smtClean="0">
                <a:latin typeface="Century Gothic" panose="020B0502020202020204" pitchFamily="34" charset="0"/>
                <a:hlinkClick r:id="rId2"/>
              </a:rPr>
              <a:t>@Wollaston-school.net</a:t>
            </a:r>
            <a:r>
              <a:rPr lang="en-GB" sz="1600" smtClean="0">
                <a:latin typeface="Century Gothic" panose="020B0502020202020204" pitchFamily="34" charset="0"/>
              </a:rPr>
              <a:t> </a:t>
            </a:r>
            <a:endParaRPr lang="en-GB" sz="1600" dirty="0">
              <a:latin typeface="Century Gothic" panose="020B0502020202020204" pitchFamily="34" charset="0"/>
            </a:endParaRPr>
          </a:p>
        </p:txBody>
      </p:sp>
    </p:spTree>
    <p:extLst>
      <p:ext uri="{BB962C8B-B14F-4D97-AF65-F5344CB8AC3E}">
        <p14:creationId xmlns:p14="http://schemas.microsoft.com/office/powerpoint/2010/main" val="1464519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80270" y="455425"/>
            <a:ext cx="1100051" cy="1378180"/>
          </a:xfrm>
          <a:prstGeom prst="rect">
            <a:avLst/>
          </a:prstGeom>
        </p:spPr>
      </p:pic>
      <p:pic>
        <p:nvPicPr>
          <p:cNvPr id="4" name="Picture 3"/>
          <p:cNvPicPr>
            <a:picLocks noChangeAspect="1"/>
          </p:cNvPicPr>
          <p:nvPr/>
        </p:nvPicPr>
        <p:blipFill rotWithShape="1">
          <a:blip r:embed="rId3"/>
          <a:srcRect l="1253" t="5580" r="-1734" b="12816"/>
          <a:stretch/>
        </p:blipFill>
        <p:spPr>
          <a:xfrm>
            <a:off x="2062829" y="483133"/>
            <a:ext cx="1564661" cy="1322763"/>
          </a:xfrm>
          <a:prstGeom prst="rect">
            <a:avLst/>
          </a:prstGeom>
        </p:spPr>
      </p:pic>
      <p:pic>
        <p:nvPicPr>
          <p:cNvPr id="5" name="Picture 4"/>
          <p:cNvPicPr>
            <a:picLocks noChangeAspect="1"/>
          </p:cNvPicPr>
          <p:nvPr/>
        </p:nvPicPr>
        <p:blipFill rotWithShape="1">
          <a:blip r:embed="rId4"/>
          <a:srcRect t="7402" b="40977"/>
          <a:stretch/>
        </p:blipFill>
        <p:spPr>
          <a:xfrm>
            <a:off x="3950190" y="433257"/>
            <a:ext cx="4601058" cy="1330036"/>
          </a:xfrm>
          <a:prstGeom prst="rect">
            <a:avLst/>
          </a:prstGeom>
        </p:spPr>
      </p:pic>
      <p:sp>
        <p:nvSpPr>
          <p:cNvPr id="2" name="Rectangle 1"/>
          <p:cNvSpPr/>
          <p:nvPr/>
        </p:nvSpPr>
        <p:spPr>
          <a:xfrm>
            <a:off x="1948883" y="2466110"/>
            <a:ext cx="8603672" cy="376843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smtClean="0">
                <a:latin typeface="OCR A Extended" panose="02010509020102010303" pitchFamily="50" charset="0"/>
              </a:rPr>
              <a:t>There has been a zombie invasion that is spreading across the globe.</a:t>
            </a:r>
          </a:p>
          <a:p>
            <a:pPr algn="ctr"/>
            <a:endParaRPr lang="en-GB" dirty="0">
              <a:latin typeface="OCR A Extended" panose="02010509020102010303" pitchFamily="50" charset="0"/>
            </a:endParaRPr>
          </a:p>
          <a:p>
            <a:pPr algn="ctr"/>
            <a:r>
              <a:rPr lang="en-GB" dirty="0" smtClean="0">
                <a:latin typeface="OCR A Extended" panose="02010509020102010303" pitchFamily="50" charset="0"/>
              </a:rPr>
              <a:t>They are spreading rapidly, but governments cannot find the patterns or warn people quickly enough.</a:t>
            </a:r>
          </a:p>
          <a:p>
            <a:pPr algn="ctr"/>
            <a:endParaRPr lang="en-GB" dirty="0">
              <a:latin typeface="OCR A Extended" panose="02010509020102010303" pitchFamily="50" charset="0"/>
            </a:endParaRPr>
          </a:p>
          <a:p>
            <a:pPr algn="ctr"/>
            <a:r>
              <a:rPr lang="en-GB" dirty="0" smtClean="0">
                <a:latin typeface="OCR A Extended" panose="02010509020102010303" pitchFamily="50" charset="0"/>
              </a:rPr>
              <a:t>It is </a:t>
            </a:r>
            <a:r>
              <a:rPr lang="en-GB" b="1" dirty="0" smtClean="0">
                <a:latin typeface="OCR A Extended" panose="02010509020102010303" pitchFamily="50" charset="0"/>
              </a:rPr>
              <a:t>YOUR</a:t>
            </a:r>
            <a:r>
              <a:rPr lang="en-GB" dirty="0" smtClean="0">
                <a:latin typeface="OCR A Extended" panose="02010509020102010303" pitchFamily="50" charset="0"/>
              </a:rPr>
              <a:t> mission to find out more about the zombie invasion – to map their spread, to warn those in danger and to support the survivors.</a:t>
            </a:r>
            <a:endParaRPr lang="en-GB" dirty="0">
              <a:latin typeface="OCR A Extended" panose="02010509020102010303" pitchFamily="50" charset="0"/>
            </a:endParaRPr>
          </a:p>
        </p:txBody>
      </p:sp>
    </p:spTree>
    <p:extLst>
      <p:ext uri="{BB962C8B-B14F-4D97-AF65-F5344CB8AC3E}">
        <p14:creationId xmlns:p14="http://schemas.microsoft.com/office/powerpoint/2010/main" val="19906390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20380" y="134556"/>
            <a:ext cx="6905625" cy="3619500"/>
          </a:xfrm>
          <a:prstGeom prst="rect">
            <a:avLst/>
          </a:prstGeom>
        </p:spPr>
      </p:pic>
      <p:sp>
        <p:nvSpPr>
          <p:cNvPr id="4" name="Rectangle 3"/>
          <p:cNvSpPr/>
          <p:nvPr/>
        </p:nvSpPr>
        <p:spPr>
          <a:xfrm>
            <a:off x="5770713" y="3754056"/>
            <a:ext cx="6320961" cy="369332"/>
          </a:xfrm>
          <a:prstGeom prst="rect">
            <a:avLst/>
          </a:prstGeom>
        </p:spPr>
        <p:txBody>
          <a:bodyPr wrap="none">
            <a:spAutoFit/>
          </a:bodyPr>
          <a:lstStyle/>
          <a:p>
            <a:r>
              <a:rPr lang="en-GB" dirty="0">
                <a:solidFill>
                  <a:schemeClr val="bg1"/>
                </a:solidFill>
                <a:latin typeface="OCR A Extended" panose="02010509020102010303" pitchFamily="50" charset="0"/>
                <a:hlinkClick r:id="rId3"/>
              </a:rPr>
              <a:t>https://</a:t>
            </a:r>
            <a:r>
              <a:rPr lang="en-GB" dirty="0" smtClean="0">
                <a:solidFill>
                  <a:schemeClr val="bg1"/>
                </a:solidFill>
                <a:latin typeface="OCR A Extended" panose="02010509020102010303" pitchFamily="50" charset="0"/>
                <a:hlinkClick r:id="rId3"/>
              </a:rPr>
              <a:t>www.youtube.com/watch?v=K6DSMZ8b3LE</a:t>
            </a:r>
            <a:r>
              <a:rPr lang="en-GB" dirty="0" smtClean="0">
                <a:solidFill>
                  <a:schemeClr val="bg1"/>
                </a:solidFill>
                <a:latin typeface="OCR A Extended" panose="02010509020102010303" pitchFamily="50" charset="0"/>
              </a:rPr>
              <a:t> </a:t>
            </a:r>
            <a:endParaRPr lang="en-GB" dirty="0">
              <a:solidFill>
                <a:schemeClr val="bg1"/>
              </a:solidFill>
              <a:latin typeface="OCR A Extended" panose="02010509020102010303" pitchFamily="50" charset="0"/>
            </a:endParaRPr>
          </a:p>
        </p:txBody>
      </p:sp>
      <p:pic>
        <p:nvPicPr>
          <p:cNvPr id="6" name="Picture 5"/>
          <p:cNvPicPr>
            <a:picLocks noChangeAspect="1"/>
          </p:cNvPicPr>
          <p:nvPr/>
        </p:nvPicPr>
        <p:blipFill>
          <a:blip r:embed="rId4"/>
          <a:stretch>
            <a:fillRect/>
          </a:stretch>
        </p:blipFill>
        <p:spPr>
          <a:xfrm>
            <a:off x="1186636" y="134556"/>
            <a:ext cx="2087892" cy="866217"/>
          </a:xfrm>
          <a:prstGeom prst="rect">
            <a:avLst/>
          </a:prstGeom>
        </p:spPr>
      </p:pic>
      <p:sp>
        <p:nvSpPr>
          <p:cNvPr id="7" name="TextBox 6"/>
          <p:cNvSpPr txBox="1"/>
          <p:nvPr/>
        </p:nvSpPr>
        <p:spPr>
          <a:xfrm>
            <a:off x="72045" y="1142534"/>
            <a:ext cx="4882340" cy="2862322"/>
          </a:xfrm>
          <a:prstGeom prst="rect">
            <a:avLst/>
          </a:prstGeom>
          <a:noFill/>
        </p:spPr>
        <p:txBody>
          <a:bodyPr wrap="square" rtlCol="0">
            <a:spAutoFit/>
          </a:bodyPr>
          <a:lstStyle/>
          <a:p>
            <a:pPr algn="ctr"/>
            <a:r>
              <a:rPr lang="en-GB" dirty="0" smtClean="0">
                <a:solidFill>
                  <a:schemeClr val="bg1"/>
                </a:solidFill>
                <a:latin typeface="OCR A Extended" panose="02010509020102010303" pitchFamily="50" charset="0"/>
              </a:rPr>
              <a:t>What do we know about the 7 continents of the world? </a:t>
            </a:r>
          </a:p>
          <a:p>
            <a:pPr algn="ctr"/>
            <a:endParaRPr lang="en-GB" dirty="0">
              <a:solidFill>
                <a:schemeClr val="bg1"/>
              </a:solidFill>
              <a:latin typeface="OCR A Extended" panose="02010509020102010303" pitchFamily="50" charset="0"/>
            </a:endParaRPr>
          </a:p>
          <a:p>
            <a:pPr algn="ctr"/>
            <a:r>
              <a:rPr lang="en-GB" dirty="0" smtClean="0">
                <a:solidFill>
                  <a:schemeClr val="bg1"/>
                </a:solidFill>
                <a:latin typeface="OCR A Extended" panose="02010509020102010303" pitchFamily="50" charset="0"/>
              </a:rPr>
              <a:t>You </a:t>
            </a:r>
            <a:r>
              <a:rPr lang="en-GB" b="1" dirty="0" smtClean="0">
                <a:solidFill>
                  <a:schemeClr val="bg1"/>
                </a:solidFill>
                <a:latin typeface="OCR A Extended" panose="02010509020102010303" pitchFamily="50" charset="0"/>
              </a:rPr>
              <a:t>must</a:t>
            </a:r>
            <a:r>
              <a:rPr lang="en-GB" dirty="0" smtClean="0">
                <a:solidFill>
                  <a:schemeClr val="bg1"/>
                </a:solidFill>
                <a:latin typeface="OCR A Extended" panose="02010509020102010303" pitchFamily="50" charset="0"/>
              </a:rPr>
              <a:t> know them to be able to complete your mission! </a:t>
            </a:r>
          </a:p>
          <a:p>
            <a:pPr algn="ctr"/>
            <a:endParaRPr lang="en-GB" dirty="0">
              <a:solidFill>
                <a:schemeClr val="bg1"/>
              </a:solidFill>
              <a:latin typeface="OCR A Extended" panose="02010509020102010303" pitchFamily="50" charset="0"/>
            </a:endParaRPr>
          </a:p>
          <a:p>
            <a:pPr algn="ctr"/>
            <a:r>
              <a:rPr lang="en-GB" dirty="0" smtClean="0">
                <a:solidFill>
                  <a:schemeClr val="bg1"/>
                </a:solidFill>
                <a:latin typeface="OCR A Extended" panose="02010509020102010303" pitchFamily="50" charset="0"/>
              </a:rPr>
              <a:t>The continent that has had the biggest hit of zombie attacks is Asia – so let’s find out more about Asia!</a:t>
            </a:r>
            <a:endParaRPr lang="en-GB" dirty="0">
              <a:solidFill>
                <a:schemeClr val="bg1"/>
              </a:solidFill>
              <a:latin typeface="OCR A Extended" panose="02010509020102010303" pitchFamily="50" charset="0"/>
            </a:endParaRPr>
          </a:p>
        </p:txBody>
      </p:sp>
      <p:pic>
        <p:nvPicPr>
          <p:cNvPr id="8" name="Picture 7"/>
          <p:cNvPicPr>
            <a:picLocks noChangeAspect="1"/>
          </p:cNvPicPr>
          <p:nvPr/>
        </p:nvPicPr>
        <p:blipFill rotWithShape="1">
          <a:blip r:embed="rId4"/>
          <a:srcRect r="74950"/>
          <a:stretch/>
        </p:blipFill>
        <p:spPr>
          <a:xfrm>
            <a:off x="10471953" y="527810"/>
            <a:ext cx="523014" cy="866217"/>
          </a:xfrm>
          <a:prstGeom prst="rect">
            <a:avLst/>
          </a:prstGeom>
        </p:spPr>
      </p:pic>
      <p:pic>
        <p:nvPicPr>
          <p:cNvPr id="9" name="Picture 8"/>
          <p:cNvPicPr>
            <a:picLocks noChangeAspect="1"/>
          </p:cNvPicPr>
          <p:nvPr/>
        </p:nvPicPr>
        <p:blipFill>
          <a:blip r:embed="rId5"/>
          <a:stretch>
            <a:fillRect/>
          </a:stretch>
        </p:blipFill>
        <p:spPr>
          <a:xfrm>
            <a:off x="5207412" y="2092289"/>
            <a:ext cx="6818593" cy="4520565"/>
          </a:xfrm>
          <a:prstGeom prst="rect">
            <a:avLst/>
          </a:prstGeom>
        </p:spPr>
      </p:pic>
      <p:sp>
        <p:nvSpPr>
          <p:cNvPr id="10" name="TextBox 9"/>
          <p:cNvSpPr txBox="1"/>
          <p:nvPr/>
        </p:nvSpPr>
        <p:spPr>
          <a:xfrm>
            <a:off x="191193" y="4699462"/>
            <a:ext cx="4644043" cy="1477328"/>
          </a:xfrm>
          <a:prstGeom prst="rect">
            <a:avLst/>
          </a:prstGeom>
          <a:noFill/>
          <a:ln>
            <a:solidFill>
              <a:schemeClr val="bg1"/>
            </a:solidFill>
          </a:ln>
        </p:spPr>
        <p:txBody>
          <a:bodyPr wrap="square" rtlCol="0">
            <a:spAutoFit/>
          </a:bodyPr>
          <a:lstStyle/>
          <a:p>
            <a:pPr algn="ctr"/>
            <a:r>
              <a:rPr lang="en-GB" dirty="0" smtClean="0">
                <a:solidFill>
                  <a:schemeClr val="bg1"/>
                </a:solidFill>
                <a:latin typeface="OCR A Extended" panose="02010509020102010303" pitchFamily="50" charset="0"/>
              </a:rPr>
              <a:t>The countries that you will be focusing on are highlighted on the map opposite – these countries desperately need your help!</a:t>
            </a:r>
            <a:endParaRPr lang="en-GB"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3627898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1746" y="126526"/>
            <a:ext cx="9968952" cy="6532879"/>
          </a:xfrm>
          <a:prstGeom prst="rect">
            <a:avLst/>
          </a:prstGeom>
          <a:ln>
            <a:solidFill>
              <a:schemeClr val="bg1"/>
            </a:solidFill>
          </a:ln>
        </p:spPr>
        <p:txBody>
          <a:bodyPr wrap="square">
            <a:spAutoFit/>
          </a:bodyPr>
          <a:lstStyle/>
          <a:p>
            <a:pPr>
              <a:lnSpc>
                <a:spcPct val="107000"/>
              </a:lnSpc>
              <a:spcAft>
                <a:spcPts val="800"/>
              </a:spcAft>
            </a:pPr>
            <a:r>
              <a:rPr lang="en-GB" sz="24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Mission 1:</a:t>
            </a:r>
            <a:r>
              <a:rPr lang="en-GB" sz="24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You must watch the following news bulletin to find out more. </a:t>
            </a:r>
          </a:p>
          <a:p>
            <a:pPr algn="ctr">
              <a:lnSpc>
                <a:spcPct val="107000"/>
              </a:lnSpc>
              <a:spcAft>
                <a:spcPts val="800"/>
              </a:spcAft>
            </a:pPr>
            <a:endParaRPr lang="en-GB" sz="24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algn="ctr">
              <a:lnSpc>
                <a:spcPct val="107000"/>
              </a:lnSpc>
              <a:spcAft>
                <a:spcPts val="800"/>
              </a:spcAft>
            </a:pPr>
            <a:endParaRPr lang="en-GB" sz="24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algn="ctr">
              <a:lnSpc>
                <a:spcPct val="107000"/>
              </a:lnSpc>
              <a:spcAft>
                <a:spcPts val="800"/>
              </a:spcAft>
            </a:pPr>
            <a:r>
              <a:rPr lang="en-GB" sz="24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Some of the locations invaded are located on your map –</a:t>
            </a:r>
          </a:p>
          <a:p>
            <a:pPr algn="ctr">
              <a:lnSpc>
                <a:spcPct val="107000"/>
              </a:lnSpc>
              <a:spcAft>
                <a:spcPts val="800"/>
              </a:spcAft>
            </a:pPr>
            <a:r>
              <a:rPr lang="en-GB" sz="24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Key: </a:t>
            </a:r>
            <a:r>
              <a:rPr lang="en-GB" sz="24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Can you complete the map to achieve mission 1?</a:t>
            </a:r>
            <a:endParaRPr lang="en-GB" sz="2400" b="1"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
            </a:pPr>
            <a:r>
              <a:rPr lang="en-GB" sz="24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Boost: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Can you describe </a:t>
            </a:r>
            <a:r>
              <a:rPr lang="en-GB" sz="24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the spread of the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invasion </a:t>
            </a:r>
            <a:r>
              <a:rPr lang="en-GB" sz="24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so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far?</a:t>
            </a:r>
            <a:endParaRPr lang="en-GB" sz="24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lvl="0">
              <a:lnSpc>
                <a:spcPct val="107000"/>
              </a:lnSpc>
              <a:spcAft>
                <a:spcPts val="0"/>
              </a:spcAft>
            </a:pPr>
            <a:r>
              <a:rPr lang="en-GB" sz="2400" i="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Think about: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Countries affected </a:t>
            </a:r>
            <a:r>
              <a:rPr lang="en-GB" sz="24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so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far, continents affected </a:t>
            </a:r>
            <a:r>
              <a:rPr lang="en-GB" sz="24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so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far, what the </a:t>
            </a:r>
            <a:r>
              <a:rPr lang="en-GB" sz="2400" dirty="0">
                <a:solidFill>
                  <a:schemeClr val="bg1"/>
                </a:solidFill>
                <a:latin typeface="OCR A Extended" panose="02010509020102010303" pitchFamily="50" charset="0"/>
                <a:ea typeface="Calibri" panose="020F0502020204030204" pitchFamily="34" charset="0"/>
                <a:cs typeface="Times New Roman" panose="02020603050405020304" pitchFamily="18" charset="0"/>
              </a:rPr>
              <a:t>hemisphere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have the zombies invaded</a:t>
            </a:r>
            <a:endParaRPr lang="en-GB" sz="24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Wingdings" panose="05000000000000000000" pitchFamily="2" charset="2"/>
              <a:buChar char="Ø"/>
            </a:pPr>
            <a:r>
              <a:rPr lang="en-GB" sz="24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Aspire: </a:t>
            </a:r>
            <a:r>
              <a:rPr lang="en-GB" sz="2400"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Can you predict where you think the zombies will head next? Use your compass directions to help.</a:t>
            </a:r>
          </a:p>
        </p:txBody>
      </p:sp>
      <p:pic>
        <p:nvPicPr>
          <p:cNvPr id="2" name="Picture 1"/>
          <p:cNvPicPr>
            <a:picLocks noChangeAspect="1"/>
          </p:cNvPicPr>
          <p:nvPr/>
        </p:nvPicPr>
        <p:blipFill>
          <a:blip r:embed="rId2"/>
          <a:stretch>
            <a:fillRect/>
          </a:stretch>
        </p:blipFill>
        <p:spPr>
          <a:xfrm>
            <a:off x="101138" y="55417"/>
            <a:ext cx="1418707" cy="1418707"/>
          </a:xfrm>
          <a:prstGeom prst="rect">
            <a:avLst/>
          </a:prstGeom>
        </p:spPr>
      </p:pic>
    </p:spTree>
    <p:extLst>
      <p:ext uri="{BB962C8B-B14F-4D97-AF65-F5344CB8AC3E}">
        <p14:creationId xmlns:p14="http://schemas.microsoft.com/office/powerpoint/2010/main" val="2990044998"/>
      </p:ext>
    </p:extLst>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975" y="116541"/>
            <a:ext cx="9251577" cy="3139321"/>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endParaRPr lang="en-GB" dirty="0">
              <a:latin typeface="Anonymous Pro" panose="02060609030202000504" pitchFamily="49" charset="0"/>
              <a:ea typeface="Anonymous Pro" panose="02060609030202000504" pitchFamily="49" charset="0"/>
            </a:endParaRPr>
          </a:p>
        </p:txBody>
      </p:sp>
      <p:sp>
        <p:nvSpPr>
          <p:cNvPr id="9" name="TextBox 8"/>
          <p:cNvSpPr txBox="1"/>
          <p:nvPr/>
        </p:nvSpPr>
        <p:spPr>
          <a:xfrm>
            <a:off x="259975" y="1382238"/>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10" name="TextBox 9"/>
          <p:cNvSpPr txBox="1"/>
          <p:nvPr/>
        </p:nvSpPr>
        <p:spPr>
          <a:xfrm>
            <a:off x="259975" y="116541"/>
            <a:ext cx="9251577" cy="3139321"/>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endParaRPr lang="en-GB" dirty="0">
              <a:latin typeface="Anonymous Pro" panose="02060609030202000504" pitchFamily="49" charset="0"/>
              <a:ea typeface="Anonymous Pro" panose="02060609030202000504" pitchFamily="49" charset="0"/>
            </a:endParaRPr>
          </a:p>
        </p:txBody>
      </p:sp>
      <p:sp>
        <p:nvSpPr>
          <p:cNvPr id="11" name="TextBox 10"/>
          <p:cNvSpPr txBox="1"/>
          <p:nvPr/>
        </p:nvSpPr>
        <p:spPr>
          <a:xfrm>
            <a:off x="259974" y="179294"/>
            <a:ext cx="9251577" cy="3139321"/>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endParaRPr lang="en-GB" dirty="0">
              <a:latin typeface="Anonymous Pro" panose="02060609030202000504" pitchFamily="49" charset="0"/>
              <a:ea typeface="Anonymous Pro" panose="02060609030202000504" pitchFamily="49" charset="0"/>
            </a:endParaRPr>
          </a:p>
        </p:txBody>
      </p:sp>
      <p:sp>
        <p:nvSpPr>
          <p:cNvPr id="12" name="TextBox 11"/>
          <p:cNvSpPr txBox="1"/>
          <p:nvPr/>
        </p:nvSpPr>
        <p:spPr>
          <a:xfrm>
            <a:off x="259974" y="179294"/>
            <a:ext cx="9251577" cy="3139321"/>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endParaRPr lang="en-GB" dirty="0">
              <a:latin typeface="Anonymous Pro" panose="02060609030202000504" pitchFamily="49" charset="0"/>
              <a:ea typeface="Anonymous Pro" panose="02060609030202000504" pitchFamily="49" charset="0"/>
            </a:endParaRPr>
          </a:p>
        </p:txBody>
      </p:sp>
      <p:sp>
        <p:nvSpPr>
          <p:cNvPr id="13" name="TextBox 12"/>
          <p:cNvSpPr txBox="1"/>
          <p:nvPr/>
        </p:nvSpPr>
        <p:spPr>
          <a:xfrm>
            <a:off x="259974" y="179294"/>
            <a:ext cx="9251577" cy="3139321"/>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endParaRPr lang="en-GB" dirty="0">
              <a:latin typeface="Anonymous Pro" panose="02060609030202000504" pitchFamily="49" charset="0"/>
              <a:ea typeface="Anonymous Pro" panose="02060609030202000504" pitchFamily="49" charset="0"/>
            </a:endParaRPr>
          </a:p>
        </p:txBody>
      </p:sp>
      <p:sp>
        <p:nvSpPr>
          <p:cNvPr id="14" name="TextBox 13"/>
          <p:cNvSpPr txBox="1"/>
          <p:nvPr/>
        </p:nvSpPr>
        <p:spPr>
          <a:xfrm>
            <a:off x="259975" y="1382238"/>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15" name="TextBox 14"/>
          <p:cNvSpPr txBox="1"/>
          <p:nvPr/>
        </p:nvSpPr>
        <p:spPr>
          <a:xfrm>
            <a:off x="259975" y="1382238"/>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16" name="TextBox 15"/>
          <p:cNvSpPr txBox="1"/>
          <p:nvPr/>
        </p:nvSpPr>
        <p:spPr>
          <a:xfrm>
            <a:off x="259975" y="1382238"/>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17" name="TextBox 16"/>
          <p:cNvSpPr txBox="1"/>
          <p:nvPr/>
        </p:nvSpPr>
        <p:spPr>
          <a:xfrm>
            <a:off x="259975" y="1382238"/>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18" name="TextBox 17"/>
          <p:cNvSpPr txBox="1"/>
          <p:nvPr/>
        </p:nvSpPr>
        <p:spPr>
          <a:xfrm>
            <a:off x="259975" y="1382238"/>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19" name="TextBox 18"/>
          <p:cNvSpPr txBox="1"/>
          <p:nvPr/>
        </p:nvSpPr>
        <p:spPr>
          <a:xfrm>
            <a:off x="259973" y="1292591"/>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a:solidFill>
                  <a:schemeClr val="bg1"/>
                </a:solidFill>
                <a:latin typeface="Anonymous Pro" panose="02060609030202000504" pitchFamily="49" charset="0"/>
                <a:ea typeface="Anonymous Pro" panose="02060609030202000504" pitchFamily="49" charset="0"/>
              </a:rPr>
              <a:t>DELHI</a:t>
            </a: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20" name="TextBox 19"/>
          <p:cNvSpPr txBox="1"/>
          <p:nvPr/>
        </p:nvSpPr>
        <p:spPr>
          <a:xfrm>
            <a:off x="259971" y="1382238"/>
            <a:ext cx="11932025" cy="4801314"/>
          </a:xfrm>
          <a:prstGeom prst="rect">
            <a:avLst/>
          </a:prstGeom>
          <a:solidFill>
            <a:schemeClr val="tx1"/>
          </a:solidFill>
        </p:spPr>
        <p:txBody>
          <a:bodyPr wrap="square" rtlCol="0">
            <a:spAutoFit/>
          </a:bodyPr>
          <a:lstStyle/>
          <a:p>
            <a:r>
              <a:rPr lang="en-GB" dirty="0">
                <a:solidFill>
                  <a:schemeClr val="bg1"/>
                </a:solidFill>
                <a:latin typeface="Anonymous Pro" panose="02060609030202000504" pitchFamily="49" charset="0"/>
                <a:ea typeface="Anonymous Pro" panose="02060609030202000504" pitchFamily="49" charset="0"/>
              </a:rPr>
              <a:t>EMERGENCY BROADCAST</a:t>
            </a:r>
          </a:p>
          <a:p>
            <a:r>
              <a:rPr lang="en-GB" dirty="0">
                <a:solidFill>
                  <a:schemeClr val="bg1"/>
                </a:solidFill>
                <a:latin typeface="Anonymous Pro" panose="02060609030202000504" pitchFamily="49" charset="0"/>
                <a:ea typeface="Anonymous Pro" panose="02060609030202000504" pitchFamily="49" charset="0"/>
              </a:rPr>
              <a:t>:: UPDATE ::</a:t>
            </a:r>
          </a:p>
          <a:p>
            <a:r>
              <a:rPr lang="en-GB" dirty="0">
                <a:solidFill>
                  <a:schemeClr val="bg1"/>
                </a:solidFill>
                <a:latin typeface="Anonymous Pro" panose="02060609030202000504" pitchFamily="49" charset="0"/>
                <a:ea typeface="Anonymous Pro" panose="02060609030202000504" pitchFamily="49" charset="0"/>
              </a:rPr>
              <a:t>INFECTION CONFIRMED IN THE FOLLOWING CITIES ACROSS ASIA AND THE MIDDLE EAST</a:t>
            </a:r>
          </a:p>
          <a:p>
            <a:r>
              <a:rPr lang="en-GB" dirty="0">
                <a:solidFill>
                  <a:schemeClr val="bg1"/>
                </a:solidFill>
                <a:latin typeface="Anonymous Pro" panose="02060609030202000504" pitchFamily="49" charset="0"/>
                <a:ea typeface="Anonymous Pro" panose="02060609030202000504" pitchFamily="49" charset="0"/>
              </a:rPr>
              <a:t>BEIJING</a:t>
            </a:r>
          </a:p>
          <a:p>
            <a:r>
              <a:rPr lang="en-GB" dirty="0">
                <a:solidFill>
                  <a:schemeClr val="bg1"/>
                </a:solidFill>
                <a:latin typeface="Anonymous Pro" panose="02060609030202000504" pitchFamily="49" charset="0"/>
                <a:ea typeface="Anonymous Pro" panose="02060609030202000504" pitchFamily="49" charset="0"/>
              </a:rPr>
              <a:t>HONG KONG</a:t>
            </a:r>
          </a:p>
          <a:p>
            <a:r>
              <a:rPr lang="en-GB" dirty="0">
                <a:solidFill>
                  <a:schemeClr val="bg1"/>
                </a:solidFill>
                <a:latin typeface="Anonymous Pro" panose="02060609030202000504" pitchFamily="49" charset="0"/>
                <a:ea typeface="Anonymous Pro" panose="02060609030202000504" pitchFamily="49" charset="0"/>
              </a:rPr>
              <a:t>BANKGKOK</a:t>
            </a:r>
          </a:p>
          <a:p>
            <a:r>
              <a:rPr lang="en-GB" dirty="0">
                <a:solidFill>
                  <a:schemeClr val="bg1"/>
                </a:solidFill>
                <a:latin typeface="Anonymous Pro" panose="02060609030202000504" pitchFamily="49" charset="0"/>
                <a:ea typeface="Anonymous Pro" panose="02060609030202000504" pitchFamily="49" charset="0"/>
              </a:rPr>
              <a:t>DHAKA</a:t>
            </a:r>
          </a:p>
          <a:p>
            <a:r>
              <a:rPr lang="en-GB" dirty="0" smtClean="0">
                <a:solidFill>
                  <a:schemeClr val="bg1"/>
                </a:solidFill>
                <a:latin typeface="Anonymous Pro" panose="02060609030202000504" pitchFamily="49" charset="0"/>
                <a:ea typeface="Anonymous Pro" panose="02060609030202000504" pitchFamily="49" charset="0"/>
              </a:rPr>
              <a:t>NEW DELHI</a:t>
            </a:r>
            <a:endParaRPr lang="en-GB" dirty="0">
              <a:solidFill>
                <a:schemeClr val="bg1"/>
              </a:solidFill>
              <a:latin typeface="Anonymous Pro" panose="02060609030202000504" pitchFamily="49" charset="0"/>
              <a:ea typeface="Anonymous Pro" panose="02060609030202000504" pitchFamily="49" charset="0"/>
            </a:endParaRPr>
          </a:p>
          <a:p>
            <a:r>
              <a:rPr lang="en-GB" dirty="0">
                <a:solidFill>
                  <a:schemeClr val="bg1"/>
                </a:solidFill>
                <a:latin typeface="Anonymous Pro" panose="02060609030202000504" pitchFamily="49" charset="0"/>
                <a:ea typeface="Anonymous Pro" panose="02060609030202000504" pitchFamily="49" charset="0"/>
              </a:rPr>
              <a:t>MUMBAI</a:t>
            </a:r>
          </a:p>
          <a:p>
            <a:r>
              <a:rPr lang="en-GB" dirty="0">
                <a:solidFill>
                  <a:schemeClr val="bg1"/>
                </a:solidFill>
                <a:latin typeface="Anonymous Pro" panose="02060609030202000504" pitchFamily="49" charset="0"/>
                <a:ea typeface="Anonymous Pro" panose="02060609030202000504" pitchFamily="49" charset="0"/>
              </a:rPr>
              <a:t>KATHMANDU</a:t>
            </a:r>
          </a:p>
          <a:p>
            <a:r>
              <a:rPr lang="en-GB" dirty="0">
                <a:solidFill>
                  <a:schemeClr val="bg1"/>
                </a:solidFill>
                <a:latin typeface="Anonymous Pro" panose="02060609030202000504" pitchFamily="49" charset="0"/>
                <a:ea typeface="Anonymous Pro" panose="02060609030202000504" pitchFamily="49" charset="0"/>
              </a:rPr>
              <a:t>ISLAMABAD</a:t>
            </a:r>
          </a:p>
          <a:p>
            <a:r>
              <a:rPr lang="en-GB" dirty="0">
                <a:solidFill>
                  <a:schemeClr val="bg1"/>
                </a:solidFill>
                <a:latin typeface="Anonymous Pro" panose="02060609030202000504" pitchFamily="49" charset="0"/>
                <a:ea typeface="Anonymous Pro" panose="02060609030202000504" pitchFamily="49" charset="0"/>
              </a:rPr>
              <a:t>Karachi</a:t>
            </a:r>
          </a:p>
          <a:p>
            <a:r>
              <a:rPr lang="en-GB" dirty="0">
                <a:solidFill>
                  <a:schemeClr val="bg1"/>
                </a:solidFill>
                <a:latin typeface="Anonymous Pro" panose="02060609030202000504" pitchFamily="49" charset="0"/>
                <a:ea typeface="Anonymous Pro" panose="02060609030202000504" pitchFamily="49" charset="0"/>
              </a:rPr>
              <a:t>KABUL</a:t>
            </a:r>
          </a:p>
          <a:p>
            <a:r>
              <a:rPr lang="en-GB" dirty="0">
                <a:solidFill>
                  <a:schemeClr val="bg1"/>
                </a:solidFill>
                <a:latin typeface="Anonymous Pro" panose="02060609030202000504" pitchFamily="49" charset="0"/>
                <a:ea typeface="Anonymous Pro" panose="02060609030202000504" pitchFamily="49" charset="0"/>
              </a:rPr>
              <a:t>BAGHDAD</a:t>
            </a:r>
          </a:p>
          <a:p>
            <a:r>
              <a:rPr lang="en-GB"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
        <p:nvSpPr>
          <p:cNvPr id="21" name="TextBox 20"/>
          <p:cNvSpPr txBox="1"/>
          <p:nvPr/>
        </p:nvSpPr>
        <p:spPr>
          <a:xfrm>
            <a:off x="259967" y="54985"/>
            <a:ext cx="11932025" cy="6401753"/>
          </a:xfrm>
          <a:prstGeom prst="rect">
            <a:avLst/>
          </a:prstGeom>
          <a:solidFill>
            <a:schemeClr val="tx1"/>
          </a:solidFill>
        </p:spPr>
        <p:txBody>
          <a:bodyPr wrap="square" rtlCol="0">
            <a:spAutoFit/>
          </a:bodyPr>
          <a:lstStyle/>
          <a:p>
            <a:r>
              <a:rPr lang="en-GB" sz="2200" dirty="0">
                <a:solidFill>
                  <a:schemeClr val="bg1"/>
                </a:solidFill>
                <a:latin typeface="Anonymous Pro" panose="02060609030202000504" pitchFamily="49" charset="0"/>
                <a:ea typeface="Anonymous Pro" panose="02060609030202000504" pitchFamily="49" charset="0"/>
              </a:rPr>
              <a:t>EMERGENCY BROADCAST</a:t>
            </a:r>
          </a:p>
          <a:p>
            <a:r>
              <a:rPr lang="en-GB" sz="2200" dirty="0">
                <a:solidFill>
                  <a:schemeClr val="bg1"/>
                </a:solidFill>
                <a:latin typeface="Anonymous Pro" panose="02060609030202000504" pitchFamily="49" charset="0"/>
                <a:ea typeface="Anonymous Pro" panose="02060609030202000504" pitchFamily="49" charset="0"/>
              </a:rPr>
              <a:t>:: UPDATE ::</a:t>
            </a:r>
          </a:p>
          <a:p>
            <a:r>
              <a:rPr lang="en-GB" sz="2200" dirty="0" smtClean="0">
                <a:solidFill>
                  <a:schemeClr val="bg1"/>
                </a:solidFill>
                <a:latin typeface="Anonymous Pro" panose="02060609030202000504" pitchFamily="49" charset="0"/>
                <a:ea typeface="Anonymous Pro" panose="02060609030202000504" pitchFamily="49" charset="0"/>
              </a:rPr>
              <a:t>ZOMBIE’S </a:t>
            </a:r>
            <a:r>
              <a:rPr lang="en-GB" sz="2200" dirty="0">
                <a:solidFill>
                  <a:schemeClr val="bg1"/>
                </a:solidFill>
                <a:latin typeface="Anonymous Pro" panose="02060609030202000504" pitchFamily="49" charset="0"/>
                <a:ea typeface="Anonymous Pro" panose="02060609030202000504" pitchFamily="49" charset="0"/>
              </a:rPr>
              <a:t>CONFIRMED IN THE FOLLOWING CITIES ACROSS ASIA AND THE MIDDLE EAST</a:t>
            </a:r>
          </a:p>
          <a:p>
            <a:endParaRPr lang="en-GB" sz="2200" dirty="0" smtClean="0">
              <a:solidFill>
                <a:schemeClr val="bg1"/>
              </a:solidFill>
              <a:latin typeface="Anonymous Pro" panose="02060609030202000504" pitchFamily="49" charset="0"/>
              <a:ea typeface="Anonymous Pro" panose="02060609030202000504" pitchFamily="49" charset="0"/>
            </a:endParaRPr>
          </a:p>
          <a:p>
            <a:r>
              <a:rPr lang="en-GB" sz="2200" dirty="0" smtClean="0">
                <a:solidFill>
                  <a:schemeClr val="bg1"/>
                </a:solidFill>
                <a:latin typeface="Anonymous Pro" panose="02060609030202000504" pitchFamily="49" charset="0"/>
                <a:ea typeface="Anonymous Pro" panose="02060609030202000504" pitchFamily="49" charset="0"/>
              </a:rPr>
              <a:t>BEIJING</a:t>
            </a:r>
            <a:endParaRPr lang="en-GB" sz="2200" dirty="0">
              <a:solidFill>
                <a:schemeClr val="bg1"/>
              </a:solidFill>
              <a:latin typeface="Anonymous Pro" panose="02060609030202000504" pitchFamily="49" charset="0"/>
              <a:ea typeface="Anonymous Pro" panose="02060609030202000504" pitchFamily="49" charset="0"/>
            </a:endParaRPr>
          </a:p>
          <a:p>
            <a:r>
              <a:rPr lang="en-GB" sz="2200" dirty="0">
                <a:solidFill>
                  <a:schemeClr val="bg1"/>
                </a:solidFill>
                <a:latin typeface="Anonymous Pro" panose="02060609030202000504" pitchFamily="49" charset="0"/>
                <a:ea typeface="Anonymous Pro" panose="02060609030202000504" pitchFamily="49" charset="0"/>
              </a:rPr>
              <a:t>HONG KONG</a:t>
            </a:r>
          </a:p>
          <a:p>
            <a:r>
              <a:rPr lang="en-GB" sz="2200" dirty="0">
                <a:solidFill>
                  <a:schemeClr val="bg1"/>
                </a:solidFill>
                <a:latin typeface="Anonymous Pro" panose="02060609030202000504" pitchFamily="49" charset="0"/>
                <a:ea typeface="Anonymous Pro" panose="02060609030202000504" pitchFamily="49" charset="0"/>
              </a:rPr>
              <a:t>BANKGKOK</a:t>
            </a:r>
          </a:p>
          <a:p>
            <a:r>
              <a:rPr lang="en-GB" sz="2200" dirty="0">
                <a:solidFill>
                  <a:schemeClr val="bg1"/>
                </a:solidFill>
                <a:latin typeface="Anonymous Pro" panose="02060609030202000504" pitchFamily="49" charset="0"/>
                <a:ea typeface="Anonymous Pro" panose="02060609030202000504" pitchFamily="49" charset="0"/>
              </a:rPr>
              <a:t>DHAKA</a:t>
            </a:r>
          </a:p>
          <a:p>
            <a:r>
              <a:rPr lang="en-GB" sz="2200" dirty="0" smtClean="0">
                <a:solidFill>
                  <a:schemeClr val="bg1"/>
                </a:solidFill>
                <a:latin typeface="Anonymous Pro" panose="02060609030202000504" pitchFamily="49" charset="0"/>
                <a:ea typeface="Anonymous Pro" panose="02060609030202000504" pitchFamily="49" charset="0"/>
              </a:rPr>
              <a:t>NEW DELHI</a:t>
            </a:r>
            <a:endParaRPr lang="en-GB" sz="2200" dirty="0">
              <a:solidFill>
                <a:schemeClr val="bg1"/>
              </a:solidFill>
              <a:latin typeface="Anonymous Pro" panose="02060609030202000504" pitchFamily="49" charset="0"/>
              <a:ea typeface="Anonymous Pro" panose="02060609030202000504" pitchFamily="49" charset="0"/>
            </a:endParaRPr>
          </a:p>
          <a:p>
            <a:r>
              <a:rPr lang="en-GB" sz="2200" dirty="0">
                <a:solidFill>
                  <a:schemeClr val="bg1"/>
                </a:solidFill>
                <a:latin typeface="Anonymous Pro" panose="02060609030202000504" pitchFamily="49" charset="0"/>
                <a:ea typeface="Anonymous Pro" panose="02060609030202000504" pitchFamily="49" charset="0"/>
              </a:rPr>
              <a:t>MUMBAI</a:t>
            </a:r>
          </a:p>
          <a:p>
            <a:r>
              <a:rPr lang="en-GB" sz="2200" dirty="0">
                <a:solidFill>
                  <a:schemeClr val="bg1"/>
                </a:solidFill>
                <a:latin typeface="Anonymous Pro" panose="02060609030202000504" pitchFamily="49" charset="0"/>
                <a:ea typeface="Anonymous Pro" panose="02060609030202000504" pitchFamily="49" charset="0"/>
              </a:rPr>
              <a:t>KATHMANDU</a:t>
            </a:r>
          </a:p>
          <a:p>
            <a:r>
              <a:rPr lang="en-GB" sz="2200" dirty="0">
                <a:solidFill>
                  <a:schemeClr val="bg1"/>
                </a:solidFill>
                <a:latin typeface="Anonymous Pro" panose="02060609030202000504" pitchFamily="49" charset="0"/>
                <a:ea typeface="Anonymous Pro" panose="02060609030202000504" pitchFamily="49" charset="0"/>
              </a:rPr>
              <a:t>ISLAMABAD</a:t>
            </a:r>
          </a:p>
          <a:p>
            <a:r>
              <a:rPr lang="en-GB" sz="2200" dirty="0">
                <a:solidFill>
                  <a:schemeClr val="bg1"/>
                </a:solidFill>
                <a:latin typeface="Anonymous Pro" panose="02060609030202000504" pitchFamily="49" charset="0"/>
                <a:ea typeface="Anonymous Pro" panose="02060609030202000504" pitchFamily="49" charset="0"/>
              </a:rPr>
              <a:t>Karachi</a:t>
            </a:r>
          </a:p>
          <a:p>
            <a:r>
              <a:rPr lang="en-GB" sz="2200" dirty="0">
                <a:solidFill>
                  <a:schemeClr val="bg1"/>
                </a:solidFill>
                <a:latin typeface="Anonymous Pro" panose="02060609030202000504" pitchFamily="49" charset="0"/>
                <a:ea typeface="Anonymous Pro" panose="02060609030202000504" pitchFamily="49" charset="0"/>
              </a:rPr>
              <a:t>KABUL</a:t>
            </a:r>
          </a:p>
          <a:p>
            <a:r>
              <a:rPr lang="en-GB" sz="2200" dirty="0">
                <a:solidFill>
                  <a:schemeClr val="bg1"/>
                </a:solidFill>
                <a:latin typeface="Anonymous Pro" panose="02060609030202000504" pitchFamily="49" charset="0"/>
                <a:ea typeface="Anonymous Pro" panose="02060609030202000504" pitchFamily="49" charset="0"/>
              </a:rPr>
              <a:t>BAGHDAD</a:t>
            </a:r>
          </a:p>
          <a:p>
            <a:r>
              <a:rPr lang="en-GB" sz="2200" dirty="0">
                <a:solidFill>
                  <a:schemeClr val="bg1"/>
                </a:solidFill>
                <a:latin typeface="Anonymous Pro" panose="02060609030202000504" pitchFamily="49" charset="0"/>
                <a:ea typeface="Anonymous Pro" panose="02060609030202000504" pitchFamily="49" charset="0"/>
              </a:rPr>
              <a:t>TEHRAN</a:t>
            </a:r>
          </a:p>
          <a:p>
            <a:endParaRPr lang="en-GB" dirty="0">
              <a:solidFill>
                <a:schemeClr val="bg1"/>
              </a:solidFill>
              <a:latin typeface="Anonymous Pro" panose="02060609030202000504" pitchFamily="49" charset="0"/>
              <a:ea typeface="Anonymous Pro" panose="02060609030202000504" pitchFamily="49" charset="0"/>
            </a:endParaRPr>
          </a:p>
          <a:p>
            <a:endParaRPr lang="en-GB" dirty="0">
              <a:latin typeface="Anonymous Pro" panose="02060609030202000504" pitchFamily="49" charset="0"/>
              <a:ea typeface="Anonymous Pro" panose="02060609030202000504" pitchFamily="49" charset="0"/>
            </a:endParaRPr>
          </a:p>
        </p:txBody>
      </p:sp>
    </p:spTree>
    <p:extLst>
      <p:ext uri="{BB962C8B-B14F-4D97-AF65-F5344CB8AC3E}">
        <p14:creationId xmlns:p14="http://schemas.microsoft.com/office/powerpoint/2010/main" val="412354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9000" fill="hold"/>
                                        <p:tgtEl>
                                          <p:spTgt spid="7"/>
                                        </p:tgtEl>
                                        <p:attrNameLst>
                                          <p:attrName>ppt_x</p:attrName>
                                        </p:attrNameLst>
                                      </p:cBhvr>
                                      <p:tavLst>
                                        <p:tav tm="0">
                                          <p:val>
                                            <p:strVal val="#ppt_x"/>
                                          </p:val>
                                        </p:tav>
                                        <p:tav tm="100000">
                                          <p:val>
                                            <p:strVal val="#ppt_x"/>
                                          </p:val>
                                        </p:tav>
                                      </p:tavLst>
                                    </p:anim>
                                    <p:anim calcmode="lin" valueType="num">
                                      <p:cBhvr>
                                        <p:cTn id="8" dur="19000" fill="hold"/>
                                        <p:tgtEl>
                                          <p:spTgt spid="7"/>
                                        </p:tgtEl>
                                        <p:attrNameLst>
                                          <p:attrName>ppt_y</p:attrName>
                                        </p:attrNameLst>
                                      </p:cBhvr>
                                      <p:tavLst>
                                        <p:tav tm="0">
                                          <p:val>
                                            <p:strVal val="#ppt_y+1"/>
                                          </p:val>
                                        </p:tav>
                                        <p:tav tm="100000">
                                          <p:val>
                                            <p:strVal val="#ppt_y-1"/>
                                          </p:val>
                                        </p:tav>
                                      </p:tavLst>
                                    </p:anim>
                                  </p:childTnLst>
                                </p:cTn>
                              </p:par>
                            </p:childTnLst>
                          </p:cTn>
                        </p:par>
                        <p:par>
                          <p:cTn id="9" fill="hold">
                            <p:stCondLst>
                              <p:cond delay="19000"/>
                            </p:stCondLst>
                            <p:childTnLst>
                              <p:par>
                                <p:cTn id="10" presetID="28" presetClass="entr" presetSubtype="0"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9000" fill="hold"/>
                                        <p:tgtEl>
                                          <p:spTgt spid="10"/>
                                        </p:tgtEl>
                                        <p:attrNameLst>
                                          <p:attrName>ppt_x</p:attrName>
                                        </p:attrNameLst>
                                      </p:cBhvr>
                                      <p:tavLst>
                                        <p:tav tm="0">
                                          <p:val>
                                            <p:strVal val="#ppt_x"/>
                                          </p:val>
                                        </p:tav>
                                        <p:tav tm="100000">
                                          <p:val>
                                            <p:strVal val="#ppt_x"/>
                                          </p:val>
                                        </p:tav>
                                      </p:tavLst>
                                    </p:anim>
                                    <p:anim calcmode="lin" valueType="num">
                                      <p:cBhvr>
                                        <p:cTn id="13" dur="19000" fill="hold"/>
                                        <p:tgtEl>
                                          <p:spTgt spid="10"/>
                                        </p:tgtEl>
                                        <p:attrNameLst>
                                          <p:attrName>ppt_y</p:attrName>
                                        </p:attrNameLst>
                                      </p:cBhvr>
                                      <p:tavLst>
                                        <p:tav tm="0">
                                          <p:val>
                                            <p:strVal val="#ppt_y+1"/>
                                          </p:val>
                                        </p:tav>
                                        <p:tav tm="100000">
                                          <p:val>
                                            <p:strVal val="#ppt_y-1"/>
                                          </p:val>
                                        </p:tav>
                                      </p:tavLst>
                                    </p:anim>
                                  </p:childTnLst>
                                </p:cTn>
                              </p:par>
                            </p:childTnLst>
                          </p:cTn>
                        </p:par>
                        <p:par>
                          <p:cTn id="14" fill="hold">
                            <p:stCondLst>
                              <p:cond delay="39000"/>
                            </p:stCondLst>
                            <p:childTnLst>
                              <p:par>
                                <p:cTn id="15" presetID="28" presetClass="entr" presetSubtype="0" fill="hold" grpId="0" nodeType="afterEffect">
                                  <p:stCondLst>
                                    <p:cond delay="100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7000" fill="hold"/>
                                        <p:tgtEl>
                                          <p:spTgt spid="11"/>
                                        </p:tgtEl>
                                        <p:attrNameLst>
                                          <p:attrName>ppt_x</p:attrName>
                                        </p:attrNameLst>
                                      </p:cBhvr>
                                      <p:tavLst>
                                        <p:tav tm="0">
                                          <p:val>
                                            <p:strVal val="#ppt_x"/>
                                          </p:val>
                                        </p:tav>
                                        <p:tav tm="100000">
                                          <p:val>
                                            <p:strVal val="#ppt_x"/>
                                          </p:val>
                                        </p:tav>
                                      </p:tavLst>
                                    </p:anim>
                                    <p:anim calcmode="lin" valueType="num">
                                      <p:cBhvr>
                                        <p:cTn id="18" dur="17000" fill="hold"/>
                                        <p:tgtEl>
                                          <p:spTgt spid="11"/>
                                        </p:tgtEl>
                                        <p:attrNameLst>
                                          <p:attrName>ppt_y</p:attrName>
                                        </p:attrNameLst>
                                      </p:cBhvr>
                                      <p:tavLst>
                                        <p:tav tm="0">
                                          <p:val>
                                            <p:strVal val="#ppt_y+1"/>
                                          </p:val>
                                        </p:tav>
                                        <p:tav tm="100000">
                                          <p:val>
                                            <p:strVal val="#ppt_y-1"/>
                                          </p:val>
                                        </p:tav>
                                      </p:tavLst>
                                    </p:anim>
                                  </p:childTnLst>
                                </p:cTn>
                              </p:par>
                            </p:childTnLst>
                          </p:cTn>
                        </p:par>
                        <p:par>
                          <p:cTn id="19" fill="hold">
                            <p:stCondLst>
                              <p:cond delay="57000"/>
                            </p:stCondLst>
                            <p:childTnLst>
                              <p:par>
                                <p:cTn id="20" presetID="28" presetClass="entr" presetSubtype="0" fill="hold" grpId="0" nodeType="afterEffect">
                                  <p:stCondLst>
                                    <p:cond delay="100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7000" fill="hold"/>
                                        <p:tgtEl>
                                          <p:spTgt spid="12"/>
                                        </p:tgtEl>
                                        <p:attrNameLst>
                                          <p:attrName>ppt_x</p:attrName>
                                        </p:attrNameLst>
                                      </p:cBhvr>
                                      <p:tavLst>
                                        <p:tav tm="0">
                                          <p:val>
                                            <p:strVal val="#ppt_x"/>
                                          </p:val>
                                        </p:tav>
                                        <p:tav tm="100000">
                                          <p:val>
                                            <p:strVal val="#ppt_x"/>
                                          </p:val>
                                        </p:tav>
                                      </p:tavLst>
                                    </p:anim>
                                    <p:anim calcmode="lin" valueType="num">
                                      <p:cBhvr>
                                        <p:cTn id="23" dur="17000" fill="hold"/>
                                        <p:tgtEl>
                                          <p:spTgt spid="12"/>
                                        </p:tgtEl>
                                        <p:attrNameLst>
                                          <p:attrName>ppt_y</p:attrName>
                                        </p:attrNameLst>
                                      </p:cBhvr>
                                      <p:tavLst>
                                        <p:tav tm="0">
                                          <p:val>
                                            <p:strVal val="#ppt_y+1"/>
                                          </p:val>
                                        </p:tav>
                                        <p:tav tm="100000">
                                          <p:val>
                                            <p:strVal val="#ppt_y-1"/>
                                          </p:val>
                                        </p:tav>
                                      </p:tavLst>
                                    </p:anim>
                                  </p:childTnLst>
                                </p:cTn>
                              </p:par>
                            </p:childTnLst>
                          </p:cTn>
                        </p:par>
                        <p:par>
                          <p:cTn id="24" fill="hold">
                            <p:stCondLst>
                              <p:cond delay="75000"/>
                            </p:stCondLst>
                            <p:childTnLst>
                              <p:par>
                                <p:cTn id="25" presetID="28" presetClass="entr" presetSubtype="0" fill="hold" grpId="0" nodeType="afterEffect">
                                  <p:stCondLst>
                                    <p:cond delay="10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5000" fill="hold"/>
                                        <p:tgtEl>
                                          <p:spTgt spid="13"/>
                                        </p:tgtEl>
                                        <p:attrNameLst>
                                          <p:attrName>ppt_x</p:attrName>
                                        </p:attrNameLst>
                                      </p:cBhvr>
                                      <p:tavLst>
                                        <p:tav tm="0">
                                          <p:val>
                                            <p:strVal val="#ppt_x"/>
                                          </p:val>
                                        </p:tav>
                                        <p:tav tm="100000">
                                          <p:val>
                                            <p:strVal val="#ppt_x"/>
                                          </p:val>
                                        </p:tav>
                                      </p:tavLst>
                                    </p:anim>
                                    <p:anim calcmode="lin" valueType="num">
                                      <p:cBhvr>
                                        <p:cTn id="28" dur="15000" fill="hold"/>
                                        <p:tgtEl>
                                          <p:spTgt spid="13"/>
                                        </p:tgtEl>
                                        <p:attrNameLst>
                                          <p:attrName>ppt_y</p:attrName>
                                        </p:attrNameLst>
                                      </p:cBhvr>
                                      <p:tavLst>
                                        <p:tav tm="0">
                                          <p:val>
                                            <p:strVal val="#ppt_y+1"/>
                                          </p:val>
                                        </p:tav>
                                        <p:tav tm="100000">
                                          <p:val>
                                            <p:strVal val="#ppt_y-1"/>
                                          </p:val>
                                        </p:tav>
                                      </p:tavLst>
                                    </p:anim>
                                  </p:childTnLst>
                                </p:cTn>
                              </p:par>
                            </p:childTnLst>
                          </p:cTn>
                        </p:par>
                        <p:par>
                          <p:cTn id="29" fill="hold">
                            <p:stCondLst>
                              <p:cond delay="91000"/>
                            </p:stCondLst>
                            <p:childTnLst>
                              <p:par>
                                <p:cTn id="30" presetID="28" presetClass="entr" presetSubtype="0" fill="hold" grpId="0" nodeType="afterEffect">
                                  <p:stCondLst>
                                    <p:cond delay="1000"/>
                                  </p:stCondLst>
                                  <p:childTnLst>
                                    <p:set>
                                      <p:cBhvr>
                                        <p:cTn id="31" dur="1" fill="hold">
                                          <p:stCondLst>
                                            <p:cond delay="0"/>
                                          </p:stCondLst>
                                        </p:cTn>
                                        <p:tgtEl>
                                          <p:spTgt spid="9"/>
                                        </p:tgtEl>
                                        <p:attrNameLst>
                                          <p:attrName>style.visibility</p:attrName>
                                        </p:attrNameLst>
                                      </p:cBhvr>
                                      <p:to>
                                        <p:strVal val="visible"/>
                                      </p:to>
                                    </p:set>
                                    <p:anim calcmode="lin" valueType="num">
                                      <p:cBhvr>
                                        <p:cTn id="32" dur="15000" fill="hold"/>
                                        <p:tgtEl>
                                          <p:spTgt spid="9"/>
                                        </p:tgtEl>
                                        <p:attrNameLst>
                                          <p:attrName>ppt_x</p:attrName>
                                        </p:attrNameLst>
                                      </p:cBhvr>
                                      <p:tavLst>
                                        <p:tav tm="0">
                                          <p:val>
                                            <p:strVal val="#ppt_x"/>
                                          </p:val>
                                        </p:tav>
                                        <p:tav tm="100000">
                                          <p:val>
                                            <p:strVal val="#ppt_x"/>
                                          </p:val>
                                        </p:tav>
                                      </p:tavLst>
                                    </p:anim>
                                    <p:anim calcmode="lin" valueType="num">
                                      <p:cBhvr>
                                        <p:cTn id="33" dur="15000" fill="hold"/>
                                        <p:tgtEl>
                                          <p:spTgt spid="9"/>
                                        </p:tgtEl>
                                        <p:attrNameLst>
                                          <p:attrName>ppt_y</p:attrName>
                                        </p:attrNameLst>
                                      </p:cBhvr>
                                      <p:tavLst>
                                        <p:tav tm="0">
                                          <p:val>
                                            <p:strVal val="#ppt_y+1"/>
                                          </p:val>
                                        </p:tav>
                                        <p:tav tm="100000">
                                          <p:val>
                                            <p:strVal val="#ppt_y-1"/>
                                          </p:val>
                                        </p:tav>
                                      </p:tavLst>
                                    </p:anim>
                                  </p:childTnLst>
                                </p:cTn>
                              </p:par>
                            </p:childTnLst>
                          </p:cTn>
                        </p:par>
                        <p:par>
                          <p:cTn id="34" fill="hold">
                            <p:stCondLst>
                              <p:cond delay="107000"/>
                            </p:stCondLst>
                            <p:childTnLst>
                              <p:par>
                                <p:cTn id="35" presetID="28" presetClass="entr" presetSubtype="0" fill="hold" grpId="0" nodeType="afterEffect">
                                  <p:stCondLst>
                                    <p:cond delay="100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5000" fill="hold"/>
                                        <p:tgtEl>
                                          <p:spTgt spid="14"/>
                                        </p:tgtEl>
                                        <p:attrNameLst>
                                          <p:attrName>ppt_x</p:attrName>
                                        </p:attrNameLst>
                                      </p:cBhvr>
                                      <p:tavLst>
                                        <p:tav tm="0">
                                          <p:val>
                                            <p:strVal val="#ppt_x"/>
                                          </p:val>
                                        </p:tav>
                                        <p:tav tm="100000">
                                          <p:val>
                                            <p:strVal val="#ppt_x"/>
                                          </p:val>
                                        </p:tav>
                                      </p:tavLst>
                                    </p:anim>
                                    <p:anim calcmode="lin" valueType="num">
                                      <p:cBhvr>
                                        <p:cTn id="38" dur="15000" fill="hold"/>
                                        <p:tgtEl>
                                          <p:spTgt spid="14"/>
                                        </p:tgtEl>
                                        <p:attrNameLst>
                                          <p:attrName>ppt_y</p:attrName>
                                        </p:attrNameLst>
                                      </p:cBhvr>
                                      <p:tavLst>
                                        <p:tav tm="0">
                                          <p:val>
                                            <p:strVal val="#ppt_y+1"/>
                                          </p:val>
                                        </p:tav>
                                        <p:tav tm="100000">
                                          <p:val>
                                            <p:strVal val="#ppt_y-1"/>
                                          </p:val>
                                        </p:tav>
                                      </p:tavLst>
                                    </p:anim>
                                  </p:childTnLst>
                                </p:cTn>
                              </p:par>
                            </p:childTnLst>
                          </p:cTn>
                        </p:par>
                        <p:par>
                          <p:cTn id="39" fill="hold">
                            <p:stCondLst>
                              <p:cond delay="123000"/>
                            </p:stCondLst>
                            <p:childTnLst>
                              <p:par>
                                <p:cTn id="40" presetID="28" presetClass="entr" presetSubtype="0" fill="hold" grpId="0" nodeType="afterEffect">
                                  <p:stCondLst>
                                    <p:cond delay="1000"/>
                                  </p:stCondLst>
                                  <p:childTnLst>
                                    <p:set>
                                      <p:cBhvr>
                                        <p:cTn id="41" dur="1" fill="hold">
                                          <p:stCondLst>
                                            <p:cond delay="0"/>
                                          </p:stCondLst>
                                        </p:cTn>
                                        <p:tgtEl>
                                          <p:spTgt spid="15"/>
                                        </p:tgtEl>
                                        <p:attrNameLst>
                                          <p:attrName>style.visibility</p:attrName>
                                        </p:attrNameLst>
                                      </p:cBhvr>
                                      <p:to>
                                        <p:strVal val="visible"/>
                                      </p:to>
                                    </p:set>
                                    <p:anim calcmode="lin" valueType="num">
                                      <p:cBhvr>
                                        <p:cTn id="42" dur="15000" fill="hold"/>
                                        <p:tgtEl>
                                          <p:spTgt spid="15"/>
                                        </p:tgtEl>
                                        <p:attrNameLst>
                                          <p:attrName>ppt_x</p:attrName>
                                        </p:attrNameLst>
                                      </p:cBhvr>
                                      <p:tavLst>
                                        <p:tav tm="0">
                                          <p:val>
                                            <p:strVal val="#ppt_x"/>
                                          </p:val>
                                        </p:tav>
                                        <p:tav tm="100000">
                                          <p:val>
                                            <p:strVal val="#ppt_x"/>
                                          </p:val>
                                        </p:tav>
                                      </p:tavLst>
                                    </p:anim>
                                    <p:anim calcmode="lin" valueType="num">
                                      <p:cBhvr>
                                        <p:cTn id="43" dur="15000" fill="hold"/>
                                        <p:tgtEl>
                                          <p:spTgt spid="15"/>
                                        </p:tgtEl>
                                        <p:attrNameLst>
                                          <p:attrName>ppt_y</p:attrName>
                                        </p:attrNameLst>
                                      </p:cBhvr>
                                      <p:tavLst>
                                        <p:tav tm="0">
                                          <p:val>
                                            <p:strVal val="#ppt_y+1"/>
                                          </p:val>
                                        </p:tav>
                                        <p:tav tm="100000">
                                          <p:val>
                                            <p:strVal val="#ppt_y-1"/>
                                          </p:val>
                                        </p:tav>
                                      </p:tavLst>
                                    </p:anim>
                                  </p:childTnLst>
                                </p:cTn>
                              </p:par>
                            </p:childTnLst>
                          </p:cTn>
                        </p:par>
                        <p:par>
                          <p:cTn id="44" fill="hold">
                            <p:stCondLst>
                              <p:cond delay="139000"/>
                            </p:stCondLst>
                            <p:childTnLst>
                              <p:par>
                                <p:cTn id="45" presetID="28" presetClass="entr" presetSubtype="0" fill="hold" grpId="0" nodeType="afterEffect">
                                  <p:stCondLst>
                                    <p:cond delay="1000"/>
                                  </p:stCondLst>
                                  <p:childTnLst>
                                    <p:set>
                                      <p:cBhvr>
                                        <p:cTn id="46" dur="1" fill="hold">
                                          <p:stCondLst>
                                            <p:cond delay="0"/>
                                          </p:stCondLst>
                                        </p:cTn>
                                        <p:tgtEl>
                                          <p:spTgt spid="16"/>
                                        </p:tgtEl>
                                        <p:attrNameLst>
                                          <p:attrName>style.visibility</p:attrName>
                                        </p:attrNameLst>
                                      </p:cBhvr>
                                      <p:to>
                                        <p:strVal val="visible"/>
                                      </p:to>
                                    </p:set>
                                    <p:anim calcmode="lin" valueType="num">
                                      <p:cBhvr>
                                        <p:cTn id="47" dur="15000" fill="hold"/>
                                        <p:tgtEl>
                                          <p:spTgt spid="16"/>
                                        </p:tgtEl>
                                        <p:attrNameLst>
                                          <p:attrName>ppt_x</p:attrName>
                                        </p:attrNameLst>
                                      </p:cBhvr>
                                      <p:tavLst>
                                        <p:tav tm="0">
                                          <p:val>
                                            <p:strVal val="#ppt_x"/>
                                          </p:val>
                                        </p:tav>
                                        <p:tav tm="100000">
                                          <p:val>
                                            <p:strVal val="#ppt_x"/>
                                          </p:val>
                                        </p:tav>
                                      </p:tavLst>
                                    </p:anim>
                                    <p:anim calcmode="lin" valueType="num">
                                      <p:cBhvr>
                                        <p:cTn id="48" dur="15000" fill="hold"/>
                                        <p:tgtEl>
                                          <p:spTgt spid="16"/>
                                        </p:tgtEl>
                                        <p:attrNameLst>
                                          <p:attrName>ppt_y</p:attrName>
                                        </p:attrNameLst>
                                      </p:cBhvr>
                                      <p:tavLst>
                                        <p:tav tm="0">
                                          <p:val>
                                            <p:strVal val="#ppt_y+1"/>
                                          </p:val>
                                        </p:tav>
                                        <p:tav tm="100000">
                                          <p:val>
                                            <p:strVal val="#ppt_y-1"/>
                                          </p:val>
                                        </p:tav>
                                      </p:tavLst>
                                    </p:anim>
                                  </p:childTnLst>
                                </p:cTn>
                              </p:par>
                            </p:childTnLst>
                          </p:cTn>
                        </p:par>
                        <p:par>
                          <p:cTn id="49" fill="hold">
                            <p:stCondLst>
                              <p:cond delay="155000"/>
                            </p:stCondLst>
                            <p:childTnLst>
                              <p:par>
                                <p:cTn id="50" presetID="28" presetClass="entr" presetSubtype="0" fill="hold" grpId="0" nodeType="afterEffect">
                                  <p:stCondLst>
                                    <p:cond delay="1000"/>
                                  </p:stCondLst>
                                  <p:childTnLst>
                                    <p:set>
                                      <p:cBhvr>
                                        <p:cTn id="51" dur="1" fill="hold">
                                          <p:stCondLst>
                                            <p:cond delay="0"/>
                                          </p:stCondLst>
                                        </p:cTn>
                                        <p:tgtEl>
                                          <p:spTgt spid="17"/>
                                        </p:tgtEl>
                                        <p:attrNameLst>
                                          <p:attrName>style.visibility</p:attrName>
                                        </p:attrNameLst>
                                      </p:cBhvr>
                                      <p:to>
                                        <p:strVal val="visible"/>
                                      </p:to>
                                    </p:set>
                                    <p:anim calcmode="lin" valueType="num">
                                      <p:cBhvr>
                                        <p:cTn id="52" dur="15000" fill="hold"/>
                                        <p:tgtEl>
                                          <p:spTgt spid="17"/>
                                        </p:tgtEl>
                                        <p:attrNameLst>
                                          <p:attrName>ppt_x</p:attrName>
                                        </p:attrNameLst>
                                      </p:cBhvr>
                                      <p:tavLst>
                                        <p:tav tm="0">
                                          <p:val>
                                            <p:strVal val="#ppt_x"/>
                                          </p:val>
                                        </p:tav>
                                        <p:tav tm="100000">
                                          <p:val>
                                            <p:strVal val="#ppt_x"/>
                                          </p:val>
                                        </p:tav>
                                      </p:tavLst>
                                    </p:anim>
                                    <p:anim calcmode="lin" valueType="num">
                                      <p:cBhvr>
                                        <p:cTn id="53" dur="15000" fill="hold"/>
                                        <p:tgtEl>
                                          <p:spTgt spid="17"/>
                                        </p:tgtEl>
                                        <p:attrNameLst>
                                          <p:attrName>ppt_y</p:attrName>
                                        </p:attrNameLst>
                                      </p:cBhvr>
                                      <p:tavLst>
                                        <p:tav tm="0">
                                          <p:val>
                                            <p:strVal val="#ppt_y+1"/>
                                          </p:val>
                                        </p:tav>
                                        <p:tav tm="100000">
                                          <p:val>
                                            <p:strVal val="#ppt_y-1"/>
                                          </p:val>
                                        </p:tav>
                                      </p:tavLst>
                                    </p:anim>
                                  </p:childTnLst>
                                </p:cTn>
                              </p:par>
                            </p:childTnLst>
                          </p:cTn>
                        </p:par>
                        <p:par>
                          <p:cTn id="54" fill="hold">
                            <p:stCondLst>
                              <p:cond delay="171000"/>
                            </p:stCondLst>
                            <p:childTnLst>
                              <p:par>
                                <p:cTn id="55" presetID="28" presetClass="entr" presetSubtype="0" fill="hold" grpId="0" nodeType="afterEffect">
                                  <p:stCondLst>
                                    <p:cond delay="100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5000" fill="hold"/>
                                        <p:tgtEl>
                                          <p:spTgt spid="18"/>
                                        </p:tgtEl>
                                        <p:attrNameLst>
                                          <p:attrName>ppt_x</p:attrName>
                                        </p:attrNameLst>
                                      </p:cBhvr>
                                      <p:tavLst>
                                        <p:tav tm="0">
                                          <p:val>
                                            <p:strVal val="#ppt_x"/>
                                          </p:val>
                                        </p:tav>
                                        <p:tav tm="100000">
                                          <p:val>
                                            <p:strVal val="#ppt_x"/>
                                          </p:val>
                                        </p:tav>
                                      </p:tavLst>
                                    </p:anim>
                                    <p:anim calcmode="lin" valueType="num">
                                      <p:cBhvr>
                                        <p:cTn id="58" dur="15000" fill="hold"/>
                                        <p:tgtEl>
                                          <p:spTgt spid="18"/>
                                        </p:tgtEl>
                                        <p:attrNameLst>
                                          <p:attrName>ppt_y</p:attrName>
                                        </p:attrNameLst>
                                      </p:cBhvr>
                                      <p:tavLst>
                                        <p:tav tm="0">
                                          <p:val>
                                            <p:strVal val="#ppt_y+1"/>
                                          </p:val>
                                        </p:tav>
                                        <p:tav tm="100000">
                                          <p:val>
                                            <p:strVal val="#ppt_y-1"/>
                                          </p:val>
                                        </p:tav>
                                      </p:tavLst>
                                    </p:anim>
                                  </p:childTnLst>
                                </p:cTn>
                              </p:par>
                            </p:childTnLst>
                          </p:cTn>
                        </p:par>
                        <p:par>
                          <p:cTn id="59" fill="hold">
                            <p:stCondLst>
                              <p:cond delay="187000"/>
                            </p:stCondLst>
                            <p:childTnLst>
                              <p:par>
                                <p:cTn id="60" presetID="28" presetClass="entr" presetSubtype="0" fill="hold" grpId="0" nodeType="afterEffect">
                                  <p:stCondLst>
                                    <p:cond delay="100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5000" fill="hold"/>
                                        <p:tgtEl>
                                          <p:spTgt spid="19"/>
                                        </p:tgtEl>
                                        <p:attrNameLst>
                                          <p:attrName>ppt_x</p:attrName>
                                        </p:attrNameLst>
                                      </p:cBhvr>
                                      <p:tavLst>
                                        <p:tav tm="0">
                                          <p:val>
                                            <p:strVal val="#ppt_x"/>
                                          </p:val>
                                        </p:tav>
                                        <p:tav tm="100000">
                                          <p:val>
                                            <p:strVal val="#ppt_x"/>
                                          </p:val>
                                        </p:tav>
                                      </p:tavLst>
                                    </p:anim>
                                    <p:anim calcmode="lin" valueType="num">
                                      <p:cBhvr>
                                        <p:cTn id="63" dur="15000" fill="hold"/>
                                        <p:tgtEl>
                                          <p:spTgt spid="19"/>
                                        </p:tgtEl>
                                        <p:attrNameLst>
                                          <p:attrName>ppt_y</p:attrName>
                                        </p:attrNameLst>
                                      </p:cBhvr>
                                      <p:tavLst>
                                        <p:tav tm="0">
                                          <p:val>
                                            <p:strVal val="#ppt_y+1"/>
                                          </p:val>
                                        </p:tav>
                                        <p:tav tm="100000">
                                          <p:val>
                                            <p:strVal val="#ppt_y-1"/>
                                          </p:val>
                                        </p:tav>
                                      </p:tavLst>
                                    </p:anim>
                                  </p:childTnLst>
                                </p:cTn>
                              </p:par>
                            </p:childTnLst>
                          </p:cTn>
                        </p:par>
                        <p:par>
                          <p:cTn id="64" fill="hold">
                            <p:stCondLst>
                              <p:cond delay="203000"/>
                            </p:stCondLst>
                            <p:childTnLst>
                              <p:par>
                                <p:cTn id="65" presetID="28" presetClass="entr" presetSubtype="0" fill="hold" grpId="0" nodeType="afterEffect">
                                  <p:stCondLst>
                                    <p:cond delay="10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15000" fill="hold"/>
                                        <p:tgtEl>
                                          <p:spTgt spid="20"/>
                                        </p:tgtEl>
                                        <p:attrNameLst>
                                          <p:attrName>ppt_x</p:attrName>
                                        </p:attrNameLst>
                                      </p:cBhvr>
                                      <p:tavLst>
                                        <p:tav tm="0">
                                          <p:val>
                                            <p:strVal val="#ppt_x"/>
                                          </p:val>
                                        </p:tav>
                                        <p:tav tm="100000">
                                          <p:val>
                                            <p:strVal val="#ppt_x"/>
                                          </p:val>
                                        </p:tav>
                                      </p:tavLst>
                                    </p:anim>
                                    <p:anim calcmode="lin" valueType="num">
                                      <p:cBhvr>
                                        <p:cTn id="68" dur="15000" fill="hold"/>
                                        <p:tgtEl>
                                          <p:spTgt spid="20"/>
                                        </p:tgtEl>
                                        <p:attrNameLst>
                                          <p:attrName>ppt_y</p:attrName>
                                        </p:attrNameLst>
                                      </p:cBhvr>
                                      <p:tavLst>
                                        <p:tav tm="0">
                                          <p:val>
                                            <p:strVal val="#ppt_y+1"/>
                                          </p:val>
                                        </p:tav>
                                        <p:tav tm="100000">
                                          <p:val>
                                            <p:strVal val="#ppt_y-1"/>
                                          </p:val>
                                        </p:tav>
                                      </p:tavLst>
                                    </p:anim>
                                  </p:childTnLst>
                                </p:cTn>
                              </p:par>
                            </p:childTnLst>
                          </p:cTn>
                        </p:par>
                        <p:par>
                          <p:cTn id="69" fill="hold">
                            <p:stCondLst>
                              <p:cond delay="219000"/>
                            </p:stCondLst>
                            <p:childTnLst>
                              <p:par>
                                <p:cTn id="70" presetID="28" presetClass="entr" presetSubtype="0" fill="hold" grpId="0" nodeType="afterEffect">
                                  <p:stCondLst>
                                    <p:cond delay="1000"/>
                                  </p:stCondLst>
                                  <p:childTnLst>
                                    <p:set>
                                      <p:cBhvr>
                                        <p:cTn id="71" dur="1" fill="hold">
                                          <p:stCondLst>
                                            <p:cond delay="0"/>
                                          </p:stCondLst>
                                        </p:cTn>
                                        <p:tgtEl>
                                          <p:spTgt spid="21"/>
                                        </p:tgtEl>
                                        <p:attrNameLst>
                                          <p:attrName>style.visibility</p:attrName>
                                        </p:attrNameLst>
                                      </p:cBhvr>
                                      <p:to>
                                        <p:strVal val="visible"/>
                                      </p:to>
                                    </p:set>
                                    <p:anim calcmode="lin" valueType="num">
                                      <p:cBhvr>
                                        <p:cTn id="72" dur="15000" fill="hold"/>
                                        <p:tgtEl>
                                          <p:spTgt spid="21"/>
                                        </p:tgtEl>
                                        <p:attrNameLst>
                                          <p:attrName>ppt_x</p:attrName>
                                        </p:attrNameLst>
                                      </p:cBhvr>
                                      <p:tavLst>
                                        <p:tav tm="0">
                                          <p:val>
                                            <p:strVal val="#ppt_x"/>
                                          </p:val>
                                        </p:tav>
                                        <p:tav tm="100000">
                                          <p:val>
                                            <p:strVal val="#ppt_x"/>
                                          </p:val>
                                        </p:tav>
                                      </p:tavLst>
                                    </p:anim>
                                    <p:anim calcmode="lin" valueType="num">
                                      <p:cBhvr>
                                        <p:cTn id="73" dur="15000" fill="hold"/>
                                        <p:tgtEl>
                                          <p:spTgt spid="21"/>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E5AB1-A9FE-4CF7-9719-BA1D2FD18556}"/>
              </a:ext>
            </a:extLst>
          </p:cNvPr>
          <p:cNvPicPr/>
          <p:nvPr/>
        </p:nvPicPr>
        <p:blipFill rotWithShape="1">
          <a:blip r:embed="rId2">
            <a:extLst>
              <a:ext uri="{28A0092B-C50C-407E-A947-70E740481C1C}">
                <a14:useLocalDpi xmlns:a14="http://schemas.microsoft.com/office/drawing/2010/main" val="0"/>
              </a:ext>
            </a:extLst>
          </a:blip>
          <a:srcRect l="12494" t="18223" r="13551" b="26281"/>
          <a:stretch/>
        </p:blipFill>
        <p:spPr>
          <a:xfrm>
            <a:off x="112137" y="129202"/>
            <a:ext cx="11877473" cy="5933872"/>
          </a:xfrm>
          <a:prstGeom prst="rect">
            <a:avLst/>
          </a:prstGeom>
        </p:spPr>
      </p:pic>
      <p:sp>
        <p:nvSpPr>
          <p:cNvPr id="5" name="Text Box 2"/>
          <p:cNvSpPr txBox="1">
            <a:spLocks noChangeArrowheads="1"/>
          </p:cNvSpPr>
          <p:nvPr/>
        </p:nvSpPr>
        <p:spPr bwMode="auto">
          <a:xfrm>
            <a:off x="8913744" y="2664677"/>
            <a:ext cx="495943"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a:effectLst/>
                <a:latin typeface="OCR A Extended" panose="02010509020102010303" pitchFamily="50" charset="0"/>
                <a:ea typeface="Calibri" panose="020F0502020204030204" pitchFamily="34" charset="0"/>
                <a:cs typeface="Times New Roman" panose="02020603050405020304" pitchFamily="18" charset="0"/>
              </a:rPr>
              <a:t>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p:cNvSpPr txBox="1">
            <a:spLocks noChangeArrowheads="1"/>
          </p:cNvSpPr>
          <p:nvPr/>
        </p:nvSpPr>
        <p:spPr bwMode="auto">
          <a:xfrm>
            <a:off x="8347787" y="3135050"/>
            <a:ext cx="495943"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a:effectLst/>
                <a:latin typeface="OCR A Extended" panose="02010509020102010303" pitchFamily="50" charset="0"/>
                <a:ea typeface="Calibri" panose="020F0502020204030204" pitchFamily="34" charset="0"/>
                <a:cs typeface="Times New Roman" panose="02020603050405020304" pitchFamily="18" charset="0"/>
              </a:rPr>
              <a:t>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3"/>
          <p:cNvSpPr txBox="1">
            <a:spLocks noChangeArrowheads="1"/>
          </p:cNvSpPr>
          <p:nvPr/>
        </p:nvSpPr>
        <p:spPr bwMode="auto">
          <a:xfrm>
            <a:off x="7619281" y="2448653"/>
            <a:ext cx="495943"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a:effectLst/>
                <a:latin typeface="OCR A Extended" panose="02010509020102010303" pitchFamily="50" charset="0"/>
                <a:ea typeface="Calibri" panose="020F0502020204030204" pitchFamily="34" charset="0"/>
                <a:cs typeface="Times New Roman" panose="02020603050405020304" pitchFamily="18" charset="0"/>
              </a:rPr>
              <a:t>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5"/>
          <p:cNvSpPr txBox="1">
            <a:spLocks noChangeArrowheads="1"/>
          </p:cNvSpPr>
          <p:nvPr/>
        </p:nvSpPr>
        <p:spPr bwMode="auto">
          <a:xfrm>
            <a:off x="7714037" y="3111850"/>
            <a:ext cx="473962" cy="54574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a:effectLst/>
                <a:latin typeface="OCR A Extended" panose="02010509020102010303" pitchFamily="50" charset="0"/>
                <a:ea typeface="Calibri" panose="020F0502020204030204" pitchFamily="34" charset="0"/>
                <a:cs typeface="Times New Roman" panose="02020603050405020304" pitchFamily="18" charset="0"/>
              </a:rPr>
              <a:t>6.</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6"/>
          <p:cNvSpPr txBox="1">
            <a:spLocks noChangeArrowheads="1"/>
          </p:cNvSpPr>
          <p:nvPr/>
        </p:nvSpPr>
        <p:spPr bwMode="auto">
          <a:xfrm>
            <a:off x="7965198" y="2424780"/>
            <a:ext cx="495943"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a:effectLst/>
                <a:latin typeface="OCR A Extended" panose="02010509020102010303" pitchFamily="50" charset="0"/>
                <a:ea typeface="Calibri" panose="020F0502020204030204" pitchFamily="34" charset="0"/>
                <a:cs typeface="Times New Roman" panose="02020603050405020304" pitchFamily="18" charset="0"/>
              </a:rPr>
              <a:t>7.</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7"/>
          <p:cNvSpPr txBox="1">
            <a:spLocks noChangeArrowheads="1"/>
          </p:cNvSpPr>
          <p:nvPr/>
        </p:nvSpPr>
        <p:spPr bwMode="auto">
          <a:xfrm flipH="1">
            <a:off x="7254572" y="2529786"/>
            <a:ext cx="413285" cy="40128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a:effectLst/>
                <a:latin typeface="OCR A Extended" panose="02010509020102010303" pitchFamily="50" charset="0"/>
                <a:ea typeface="Calibri" panose="020F0502020204030204" pitchFamily="34" charset="0"/>
                <a:cs typeface="Times New Roman" panose="02020603050405020304" pitchFamily="18" charset="0"/>
              </a:rPr>
              <a:t>9.</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8"/>
          <p:cNvSpPr txBox="1">
            <a:spLocks noChangeArrowheads="1"/>
          </p:cNvSpPr>
          <p:nvPr/>
        </p:nvSpPr>
        <p:spPr bwMode="auto">
          <a:xfrm>
            <a:off x="7128211" y="2254626"/>
            <a:ext cx="668971"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a:effectLst/>
                <a:latin typeface="OCR A Extended" panose="02010509020102010303" pitchFamily="50" charset="0"/>
                <a:ea typeface="Calibri" panose="020F0502020204030204" pitchFamily="34" charset="0"/>
                <a:cs typeface="Times New Roman" panose="02020603050405020304" pitchFamily="18" charset="0"/>
              </a:rPr>
              <a:t>10.</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9"/>
          <p:cNvSpPr txBox="1">
            <a:spLocks noChangeArrowheads="1"/>
          </p:cNvSpPr>
          <p:nvPr/>
        </p:nvSpPr>
        <p:spPr bwMode="auto">
          <a:xfrm>
            <a:off x="6556713" y="2113764"/>
            <a:ext cx="641418"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dirty="0" smtClean="0">
                <a:effectLst/>
                <a:latin typeface="OCR A Extended" panose="02010509020102010303" pitchFamily="50" charset="0"/>
                <a:ea typeface="Calibri" panose="020F0502020204030204" pitchFamily="34" charset="0"/>
                <a:cs typeface="Times New Roman" panose="02020603050405020304" pitchFamily="18" charset="0"/>
              </a:rPr>
              <a:t>12.</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p:cNvSpPr txBox="1">
            <a:spLocks noChangeArrowheads="1"/>
          </p:cNvSpPr>
          <p:nvPr/>
        </p:nvSpPr>
        <p:spPr bwMode="auto">
          <a:xfrm>
            <a:off x="8822951" y="1980495"/>
            <a:ext cx="495943"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smtClean="0">
                <a:solidFill>
                  <a:srgbClr val="FF0000"/>
                </a:solidFill>
                <a:effectLst/>
                <a:latin typeface="OCR A Extended" panose="02010509020102010303" pitchFamily="50" charset="0"/>
                <a:ea typeface="Calibri" panose="020F0502020204030204" pitchFamily="34" charset="0"/>
                <a:cs typeface="Times New Roman" panose="02020603050405020304" pitchFamily="18" charset="0"/>
              </a:rPr>
              <a:t>1.</a:t>
            </a:r>
            <a:endPar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2"/>
          <p:cNvSpPr txBox="1">
            <a:spLocks noChangeArrowheads="1"/>
          </p:cNvSpPr>
          <p:nvPr/>
        </p:nvSpPr>
        <p:spPr bwMode="auto">
          <a:xfrm>
            <a:off x="8167952" y="3008390"/>
            <a:ext cx="495943" cy="48384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solidFill>
                  <a:srgbClr val="FF0000"/>
                </a:solidFill>
                <a:latin typeface="OCR A Extended" panose="02010509020102010303" pitchFamily="50" charset="0"/>
                <a:ea typeface="Calibri" panose="020F0502020204030204" pitchFamily="34" charset="0"/>
                <a:cs typeface="Times New Roman" panose="02020603050405020304" pitchFamily="18" charset="0"/>
              </a:rPr>
              <a:t>4</a:t>
            </a:r>
            <a:r>
              <a:rPr lang="en-GB" sz="1400" b="1" dirty="0" smtClean="0">
                <a:solidFill>
                  <a:srgbClr val="FF0000"/>
                </a:solidFill>
                <a:effectLst/>
                <a:latin typeface="OCR A Extended" panose="02010509020102010303" pitchFamily="50" charset="0"/>
                <a:ea typeface="Calibri" panose="020F0502020204030204" pitchFamily="34" charset="0"/>
                <a:cs typeface="Times New Roman" panose="02020603050405020304" pitchFamily="18" charset="0"/>
              </a:rPr>
              <a:t>.</a:t>
            </a:r>
            <a:endPar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6" name="Straight Arrow Connector 15"/>
          <p:cNvCxnSpPr/>
          <p:nvPr/>
        </p:nvCxnSpPr>
        <p:spPr>
          <a:xfrm flipH="1" flipV="1">
            <a:off x="8299151" y="2832688"/>
            <a:ext cx="48636" cy="2384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 Box 2"/>
          <p:cNvSpPr txBox="1">
            <a:spLocks noChangeArrowheads="1"/>
          </p:cNvSpPr>
          <p:nvPr/>
        </p:nvSpPr>
        <p:spPr bwMode="auto">
          <a:xfrm>
            <a:off x="7457835" y="2181535"/>
            <a:ext cx="495943"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a:solidFill>
                  <a:srgbClr val="FF0000"/>
                </a:solidFill>
                <a:latin typeface="OCR A Extended" panose="02010509020102010303" pitchFamily="50" charset="0"/>
                <a:ea typeface="Calibri" panose="020F0502020204030204" pitchFamily="34" charset="0"/>
                <a:cs typeface="Times New Roman" panose="02020603050405020304" pitchFamily="18" charset="0"/>
              </a:rPr>
              <a:t>8</a:t>
            </a:r>
            <a:r>
              <a:rPr lang="en-GB" sz="1400" b="1" dirty="0" smtClean="0">
                <a:solidFill>
                  <a:srgbClr val="FF0000"/>
                </a:solidFill>
                <a:effectLst/>
                <a:latin typeface="OCR A Extended" panose="02010509020102010303" pitchFamily="50" charset="0"/>
                <a:ea typeface="Calibri" panose="020F0502020204030204" pitchFamily="34" charset="0"/>
                <a:cs typeface="Times New Roman" panose="02020603050405020304" pitchFamily="18" charset="0"/>
              </a:rPr>
              <a:t>.</a:t>
            </a:r>
            <a:endPar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p:cNvSpPr txBox="1">
            <a:spLocks noChangeArrowheads="1"/>
          </p:cNvSpPr>
          <p:nvPr/>
        </p:nvSpPr>
        <p:spPr bwMode="auto">
          <a:xfrm>
            <a:off x="6387790" y="2230174"/>
            <a:ext cx="705353" cy="48078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1400" b="1" dirty="0" smtClean="0">
                <a:solidFill>
                  <a:srgbClr val="FF0000"/>
                </a:solidFill>
                <a:effectLst/>
                <a:latin typeface="OCR A Extended" panose="02010509020102010303" pitchFamily="50" charset="0"/>
                <a:ea typeface="Calibri" panose="020F0502020204030204" pitchFamily="34" charset="0"/>
                <a:cs typeface="Times New Roman" panose="02020603050405020304" pitchFamily="18" charset="0"/>
              </a:rPr>
              <a:t>11.</a:t>
            </a:r>
            <a:endParaRPr lang="en-GB" sz="1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p:cNvSpPr txBox="1"/>
          <p:nvPr/>
        </p:nvSpPr>
        <p:spPr>
          <a:xfrm>
            <a:off x="175096" y="6170079"/>
            <a:ext cx="11858017" cy="400110"/>
          </a:xfrm>
          <a:prstGeom prst="rect">
            <a:avLst/>
          </a:prstGeom>
          <a:noFill/>
        </p:spPr>
        <p:txBody>
          <a:bodyPr wrap="square" rtlCol="0">
            <a:spAutoFit/>
          </a:bodyPr>
          <a:lstStyle/>
          <a:p>
            <a:pPr algn="ctr"/>
            <a:r>
              <a:rPr lang="en-GB" sz="2000" b="1" dirty="0" smtClean="0">
                <a:solidFill>
                  <a:schemeClr val="bg1"/>
                </a:solidFill>
                <a:latin typeface="OCR A Extended" panose="02010509020102010303" pitchFamily="50" charset="0"/>
              </a:rPr>
              <a:t>Let’s check our answers to see if we have successfully completed Mission 1…</a:t>
            </a:r>
            <a:endParaRPr lang="en-GB" sz="2000" b="1"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42283289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063" r="9471"/>
          <a:stretch/>
        </p:blipFill>
        <p:spPr>
          <a:xfrm>
            <a:off x="136186" y="3159868"/>
            <a:ext cx="4508061" cy="3474397"/>
          </a:xfrm>
          <a:prstGeom prst="rect">
            <a:avLst/>
          </a:prstGeom>
        </p:spPr>
      </p:pic>
      <p:sp>
        <p:nvSpPr>
          <p:cNvPr id="3" name="TextBox 2"/>
          <p:cNvSpPr txBox="1"/>
          <p:nvPr/>
        </p:nvSpPr>
        <p:spPr>
          <a:xfrm>
            <a:off x="281077" y="165371"/>
            <a:ext cx="4038004" cy="2862322"/>
          </a:xfrm>
          <a:prstGeom prst="rect">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To complete Mission 2 we have to know about lines of latitude and longitude. These are invisible lines that split the world up for us. It makes it easier for us to know where places are. </a:t>
            </a:r>
          </a:p>
          <a:p>
            <a:pPr algn="ctr"/>
            <a:endParaRPr lang="en-GB" dirty="0">
              <a:solidFill>
                <a:schemeClr val="bg1"/>
              </a:solidFill>
              <a:latin typeface="OCR A Extended" panose="02010509020102010303" pitchFamily="50" charset="0"/>
            </a:endParaRPr>
          </a:p>
          <a:p>
            <a:pPr algn="ctr"/>
            <a:r>
              <a:rPr lang="en-GB" dirty="0" smtClean="0">
                <a:solidFill>
                  <a:schemeClr val="bg1"/>
                </a:solidFill>
                <a:latin typeface="OCR A Extended" panose="02010509020102010303" pitchFamily="50" charset="0"/>
              </a:rPr>
              <a:t>Let’s find out more… </a:t>
            </a:r>
            <a:endParaRPr lang="en-GB" dirty="0">
              <a:solidFill>
                <a:schemeClr val="bg1"/>
              </a:solidFill>
              <a:latin typeface="OCR A Extended" panose="02010509020102010303" pitchFamily="50" charset="0"/>
            </a:endParaRPr>
          </a:p>
        </p:txBody>
      </p:sp>
      <p:pic>
        <p:nvPicPr>
          <p:cNvPr id="4" name="Picture 3"/>
          <p:cNvPicPr>
            <a:picLocks noChangeAspect="1"/>
          </p:cNvPicPr>
          <p:nvPr/>
        </p:nvPicPr>
        <p:blipFill>
          <a:blip r:embed="rId3"/>
          <a:stretch>
            <a:fillRect/>
          </a:stretch>
        </p:blipFill>
        <p:spPr>
          <a:xfrm>
            <a:off x="5019472" y="411125"/>
            <a:ext cx="6830741" cy="3363005"/>
          </a:xfrm>
          <a:prstGeom prst="rect">
            <a:avLst/>
          </a:prstGeom>
        </p:spPr>
      </p:pic>
      <p:sp>
        <p:nvSpPr>
          <p:cNvPr id="5" name="TextBox 4"/>
          <p:cNvSpPr txBox="1"/>
          <p:nvPr/>
        </p:nvSpPr>
        <p:spPr>
          <a:xfrm>
            <a:off x="5019472" y="3903489"/>
            <a:ext cx="5559859" cy="2308324"/>
          </a:xfrm>
          <a:prstGeom prst="rect">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We can use numbers and letters to find places on a map. The map above shows us how these can be used. </a:t>
            </a:r>
          </a:p>
          <a:p>
            <a:pPr algn="ctr"/>
            <a:r>
              <a:rPr lang="en-GB" i="1" dirty="0" smtClean="0">
                <a:solidFill>
                  <a:schemeClr val="bg1"/>
                </a:solidFill>
                <a:latin typeface="OCR A Extended" panose="02010509020102010303" pitchFamily="50" charset="0"/>
              </a:rPr>
              <a:t>N- North. S- South. E-East. W-West.</a:t>
            </a:r>
          </a:p>
          <a:p>
            <a:pPr algn="ctr"/>
            <a:r>
              <a:rPr lang="en-GB" dirty="0" smtClean="0">
                <a:solidFill>
                  <a:schemeClr val="bg1"/>
                </a:solidFill>
                <a:latin typeface="OCR A Extended" panose="02010509020102010303" pitchFamily="50" charset="0"/>
              </a:rPr>
              <a:t>You live in England – this is 60°N (latitude) and 0° longitude. Australia would be 23.5°S (latitude) and 133°E (longitude). </a:t>
            </a:r>
          </a:p>
        </p:txBody>
      </p:sp>
      <p:sp>
        <p:nvSpPr>
          <p:cNvPr id="7" name="TextBox 6"/>
          <p:cNvSpPr txBox="1"/>
          <p:nvPr/>
        </p:nvSpPr>
        <p:spPr>
          <a:xfrm>
            <a:off x="8039760" y="6333206"/>
            <a:ext cx="4038004" cy="369332"/>
          </a:xfrm>
          <a:prstGeom prst="rect">
            <a:avLst/>
          </a:prstGeom>
          <a:noFill/>
          <a:ln>
            <a:solidFill>
              <a:schemeClr val="bg2"/>
            </a:solidFill>
          </a:ln>
        </p:spPr>
        <p:txBody>
          <a:bodyPr wrap="square" rtlCol="0">
            <a:spAutoFit/>
          </a:bodyPr>
          <a:lstStyle/>
          <a:p>
            <a:pPr algn="ctr"/>
            <a:r>
              <a:rPr lang="en-GB" dirty="0" smtClean="0">
                <a:solidFill>
                  <a:schemeClr val="bg1"/>
                </a:solidFill>
                <a:latin typeface="OCR A Extended" panose="02010509020102010303" pitchFamily="50" charset="0"/>
              </a:rPr>
              <a:t>Let’s practice… </a:t>
            </a:r>
            <a:endParaRPr lang="en-GB" dirty="0">
              <a:solidFill>
                <a:schemeClr val="bg1"/>
              </a:solidFill>
              <a:latin typeface="OCR A Extended" panose="02010509020102010303" pitchFamily="50" charset="0"/>
            </a:endParaRPr>
          </a:p>
        </p:txBody>
      </p:sp>
      <p:pic>
        <p:nvPicPr>
          <p:cNvPr id="6" name="Picture 5"/>
          <p:cNvPicPr>
            <a:picLocks noChangeAspect="1"/>
          </p:cNvPicPr>
          <p:nvPr/>
        </p:nvPicPr>
        <p:blipFill>
          <a:blip r:embed="rId4"/>
          <a:stretch>
            <a:fillRect/>
          </a:stretch>
        </p:blipFill>
        <p:spPr>
          <a:xfrm>
            <a:off x="10664744" y="4119861"/>
            <a:ext cx="1323891" cy="1300037"/>
          </a:xfrm>
          <a:prstGeom prst="rect">
            <a:avLst/>
          </a:prstGeom>
        </p:spPr>
      </p:pic>
    </p:spTree>
    <p:extLst>
      <p:ext uri="{BB962C8B-B14F-4D97-AF65-F5344CB8AC3E}">
        <p14:creationId xmlns:p14="http://schemas.microsoft.com/office/powerpoint/2010/main" val="385392196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128" t="15881" r="2582" b="21631"/>
          <a:stretch/>
        </p:blipFill>
        <p:spPr>
          <a:xfrm>
            <a:off x="366885" y="1004110"/>
            <a:ext cx="11304951" cy="5746888"/>
          </a:xfrm>
          <a:prstGeom prst="rect">
            <a:avLst/>
          </a:prstGeom>
        </p:spPr>
      </p:pic>
      <p:sp>
        <p:nvSpPr>
          <p:cNvPr id="3" name="TextBox 2"/>
          <p:cNvSpPr txBox="1"/>
          <p:nvPr/>
        </p:nvSpPr>
        <p:spPr>
          <a:xfrm>
            <a:off x="77821" y="116732"/>
            <a:ext cx="11906656" cy="790099"/>
          </a:xfrm>
          <a:prstGeom prst="verticalScroll">
            <a:avLst/>
          </a:prstGeom>
          <a:solidFill>
            <a:schemeClr val="bg2"/>
          </a:solidFill>
          <a:ln>
            <a:solidFill>
              <a:schemeClr val="tx1"/>
            </a:solidFill>
          </a:ln>
        </p:spPr>
        <p:txBody>
          <a:bodyPr wrap="square" rtlCol="0">
            <a:spAutoFit/>
          </a:bodyPr>
          <a:lstStyle/>
          <a:p>
            <a:pPr algn="ctr"/>
            <a:r>
              <a:rPr lang="en-GB" dirty="0" smtClean="0">
                <a:latin typeface="OCR A Extended" panose="02010509020102010303" pitchFamily="50" charset="0"/>
              </a:rPr>
              <a:t>Can you give the latitude and longitude for these places?</a:t>
            </a:r>
          </a:p>
          <a:p>
            <a:pPr algn="ctr"/>
            <a:r>
              <a:rPr lang="en-GB" dirty="0" smtClean="0">
                <a:latin typeface="OCR A Extended" panose="02010509020102010303" pitchFamily="50" charset="0"/>
              </a:rPr>
              <a:t>1. USA      2. South Africa      3. Iceland     4. New Zealand</a:t>
            </a:r>
            <a:endParaRPr lang="en-GB" dirty="0">
              <a:latin typeface="OCR A Extended" panose="02010509020102010303" pitchFamily="50" charset="0"/>
            </a:endParaRPr>
          </a:p>
        </p:txBody>
      </p:sp>
      <p:sp>
        <p:nvSpPr>
          <p:cNvPr id="4" name="TextBox 3"/>
          <p:cNvSpPr txBox="1"/>
          <p:nvPr/>
        </p:nvSpPr>
        <p:spPr>
          <a:xfrm>
            <a:off x="2869660" y="2645923"/>
            <a:ext cx="525293" cy="369332"/>
          </a:xfrm>
          <a:prstGeom prst="rect">
            <a:avLst/>
          </a:prstGeom>
          <a:solidFill>
            <a:schemeClr val="bg1"/>
          </a:solidFill>
        </p:spPr>
        <p:txBody>
          <a:bodyPr wrap="square" rtlCol="0">
            <a:spAutoFit/>
          </a:bodyPr>
          <a:lstStyle/>
          <a:p>
            <a:endParaRPr lang="en-GB" dirty="0"/>
          </a:p>
        </p:txBody>
      </p:sp>
      <p:sp>
        <p:nvSpPr>
          <p:cNvPr id="6" name="Freeform 5"/>
          <p:cNvSpPr/>
          <p:nvPr/>
        </p:nvSpPr>
        <p:spPr>
          <a:xfrm>
            <a:off x="3121572" y="2517978"/>
            <a:ext cx="184682" cy="504497"/>
          </a:xfrm>
          <a:custGeom>
            <a:avLst/>
            <a:gdLst>
              <a:gd name="connsiteX0" fmla="*/ 0 w 184682"/>
              <a:gd name="connsiteY0" fmla="*/ 504497 h 504497"/>
              <a:gd name="connsiteX1" fmla="*/ 184682 w 184682"/>
              <a:gd name="connsiteY1" fmla="*/ 0 h 504497"/>
              <a:gd name="connsiteX2" fmla="*/ 184682 w 184682"/>
              <a:gd name="connsiteY2" fmla="*/ 0 h 504497"/>
            </a:gdLst>
            <a:ahLst/>
            <a:cxnLst>
              <a:cxn ang="0">
                <a:pos x="connsiteX0" y="connsiteY0"/>
              </a:cxn>
              <a:cxn ang="0">
                <a:pos x="connsiteX1" y="connsiteY1"/>
              </a:cxn>
              <a:cxn ang="0">
                <a:pos x="connsiteX2" y="connsiteY2"/>
              </a:cxn>
            </a:cxnLst>
            <a:rect l="l" t="t" r="r" b="b"/>
            <a:pathLst>
              <a:path w="184682" h="504497">
                <a:moveTo>
                  <a:pt x="0" y="504497"/>
                </a:moveTo>
                <a:lnTo>
                  <a:pt x="184682" y="0"/>
                </a:lnTo>
                <a:lnTo>
                  <a:pt x="184682"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reeform 6"/>
          <p:cNvSpPr/>
          <p:nvPr/>
        </p:nvSpPr>
        <p:spPr>
          <a:xfrm>
            <a:off x="2824280" y="2752209"/>
            <a:ext cx="644134" cy="0"/>
          </a:xfrm>
          <a:custGeom>
            <a:avLst/>
            <a:gdLst>
              <a:gd name="connsiteX0" fmla="*/ 0 w 644134"/>
              <a:gd name="connsiteY0" fmla="*/ 0 h 0"/>
              <a:gd name="connsiteX1" fmla="*/ 644134 w 644134"/>
              <a:gd name="connsiteY1" fmla="*/ 0 h 0"/>
              <a:gd name="connsiteX2" fmla="*/ 644134 w 644134"/>
              <a:gd name="connsiteY2" fmla="*/ 0 h 0"/>
            </a:gdLst>
            <a:ahLst/>
            <a:cxnLst>
              <a:cxn ang="0">
                <a:pos x="connsiteX0" y="connsiteY0"/>
              </a:cxn>
              <a:cxn ang="0">
                <a:pos x="connsiteX1" y="connsiteY1"/>
              </a:cxn>
              <a:cxn ang="0">
                <a:pos x="connsiteX2" y="connsiteY2"/>
              </a:cxn>
            </a:cxnLst>
            <a:rect l="l" t="t" r="r" b="b"/>
            <a:pathLst>
              <a:path w="644134">
                <a:moveTo>
                  <a:pt x="0" y="0"/>
                </a:moveTo>
                <a:lnTo>
                  <a:pt x="644134" y="0"/>
                </a:lnTo>
                <a:lnTo>
                  <a:pt x="644134"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5-Point Star 7"/>
          <p:cNvSpPr/>
          <p:nvPr/>
        </p:nvSpPr>
        <p:spPr>
          <a:xfrm>
            <a:off x="2971688" y="2548644"/>
            <a:ext cx="484450" cy="411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1</a:t>
            </a:r>
            <a:endParaRPr lang="en-GB" dirty="0"/>
          </a:p>
        </p:txBody>
      </p:sp>
      <p:sp>
        <p:nvSpPr>
          <p:cNvPr id="9" name="5-Point Star 8"/>
          <p:cNvSpPr/>
          <p:nvPr/>
        </p:nvSpPr>
        <p:spPr>
          <a:xfrm>
            <a:off x="6333572" y="4881070"/>
            <a:ext cx="484450" cy="411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a:t>
            </a:r>
          </a:p>
        </p:txBody>
      </p:sp>
      <p:sp>
        <p:nvSpPr>
          <p:cNvPr id="10" name="5-Point Star 9"/>
          <p:cNvSpPr/>
          <p:nvPr/>
        </p:nvSpPr>
        <p:spPr>
          <a:xfrm>
            <a:off x="5249614" y="1695810"/>
            <a:ext cx="484450" cy="411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a:t>
            </a:r>
          </a:p>
        </p:txBody>
      </p:sp>
      <p:sp>
        <p:nvSpPr>
          <p:cNvPr id="11" name="5-Point Star 10"/>
          <p:cNvSpPr/>
          <p:nvPr/>
        </p:nvSpPr>
        <p:spPr>
          <a:xfrm>
            <a:off x="10693625" y="5541134"/>
            <a:ext cx="484450" cy="41178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a:t>
            </a:r>
          </a:p>
        </p:txBody>
      </p:sp>
      <p:sp>
        <p:nvSpPr>
          <p:cNvPr id="12" name="TextBox 11"/>
          <p:cNvSpPr txBox="1"/>
          <p:nvPr/>
        </p:nvSpPr>
        <p:spPr>
          <a:xfrm>
            <a:off x="77821" y="5135173"/>
            <a:ext cx="3767504" cy="1477328"/>
          </a:xfrm>
          <a:prstGeom prst="rect">
            <a:avLst/>
          </a:prstGeom>
          <a:solidFill>
            <a:schemeClr val="bg1"/>
          </a:solidFill>
        </p:spPr>
        <p:txBody>
          <a:bodyPr wrap="square" rtlCol="0">
            <a:spAutoFit/>
          </a:bodyPr>
          <a:lstStyle/>
          <a:p>
            <a:r>
              <a:rPr lang="en-GB" dirty="0" smtClean="0">
                <a:latin typeface="OCR A Extended" panose="02010509020102010303" pitchFamily="50" charset="0"/>
              </a:rPr>
              <a:t>Answers:</a:t>
            </a:r>
          </a:p>
          <a:p>
            <a:r>
              <a:rPr lang="en-GB" dirty="0" smtClean="0">
                <a:latin typeface="OCR A Extended" panose="02010509020102010303" pitchFamily="50" charset="0"/>
              </a:rPr>
              <a:t>1: 40°N; 100°W.</a:t>
            </a:r>
          </a:p>
          <a:p>
            <a:r>
              <a:rPr lang="en-GB" dirty="0" smtClean="0">
                <a:latin typeface="OCR A Extended" panose="02010509020102010303" pitchFamily="50" charset="0"/>
              </a:rPr>
              <a:t>2:20°S; 20°E</a:t>
            </a:r>
          </a:p>
          <a:p>
            <a:r>
              <a:rPr lang="en-GB" dirty="0" smtClean="0">
                <a:latin typeface="OCR A Extended" panose="02010509020102010303" pitchFamily="50" charset="0"/>
              </a:rPr>
              <a:t>3: 60°N; 20°W</a:t>
            </a:r>
          </a:p>
          <a:p>
            <a:r>
              <a:rPr lang="en-GB" dirty="0" smtClean="0">
                <a:latin typeface="OCR A Extended" panose="02010509020102010303" pitchFamily="50" charset="0"/>
              </a:rPr>
              <a:t>4: 40°S; 180°E</a:t>
            </a:r>
            <a:endParaRPr lang="en-GB" dirty="0">
              <a:latin typeface="OCR A Extended" panose="02010509020102010303" pitchFamily="50" charset="0"/>
            </a:endParaRPr>
          </a:p>
        </p:txBody>
      </p:sp>
    </p:spTree>
    <p:extLst>
      <p:ext uri="{BB962C8B-B14F-4D97-AF65-F5344CB8AC3E}">
        <p14:creationId xmlns:p14="http://schemas.microsoft.com/office/powerpoint/2010/main" val="23474064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BCD0B1-481E-45CC-9B28-68AB1C288937}"/>
              </a:ext>
            </a:extLst>
          </p:cNvPr>
          <p:cNvPicPr>
            <a:picLocks noChangeAspect="1"/>
          </p:cNvPicPr>
          <p:nvPr/>
        </p:nvPicPr>
        <p:blipFill rotWithShape="1">
          <a:blip r:embed="rId2"/>
          <a:srcRect l="13418" t="17068" r="23133" b="5395"/>
          <a:stretch/>
        </p:blipFill>
        <p:spPr>
          <a:xfrm>
            <a:off x="56130" y="75032"/>
            <a:ext cx="9274628" cy="6372225"/>
          </a:xfrm>
          <a:prstGeom prst="rect">
            <a:avLst/>
          </a:prstGeom>
        </p:spPr>
      </p:pic>
      <p:sp>
        <p:nvSpPr>
          <p:cNvPr id="3" name="Rectangle 2">
            <a:extLst>
              <a:ext uri="{FF2B5EF4-FFF2-40B4-BE49-F238E27FC236}">
                <a16:creationId xmlns:a16="http://schemas.microsoft.com/office/drawing/2014/main" id="{08D9C7F7-B1A0-4DAF-A1DC-D497E7066F4A}"/>
              </a:ext>
            </a:extLst>
          </p:cNvPr>
          <p:cNvSpPr/>
          <p:nvPr/>
        </p:nvSpPr>
        <p:spPr>
          <a:xfrm>
            <a:off x="9416504" y="111361"/>
            <a:ext cx="2682644" cy="6203750"/>
          </a:xfrm>
          <a:prstGeom prst="rect">
            <a:avLst/>
          </a:prstGeom>
          <a:ln>
            <a:solidFill>
              <a:schemeClr val="bg1"/>
            </a:solidFill>
          </a:ln>
        </p:spPr>
        <p:txBody>
          <a:bodyPr wrap="square">
            <a:spAutoFit/>
          </a:bodyPr>
          <a:lstStyle/>
          <a:p>
            <a:pPr>
              <a:lnSpc>
                <a:spcPct val="107000"/>
              </a:lnSpc>
              <a:spcAft>
                <a:spcPts val="800"/>
              </a:spcAft>
            </a:pPr>
            <a:r>
              <a:rPr lang="en-GB" sz="2000" b="1" u="sng"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Mission 2</a:t>
            </a:r>
            <a:r>
              <a:rPr lang="en-GB" sz="20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 </a:t>
            </a:r>
            <a:endParaRPr lang="en-GB" sz="2000"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We must find out where is safe so that we can keep as many people out of danger as we can!</a:t>
            </a:r>
          </a:p>
          <a:p>
            <a:pPr>
              <a:lnSpc>
                <a:spcPct val="107000"/>
              </a:lnSpc>
              <a:spcAft>
                <a:spcPts val="800"/>
              </a:spcAft>
            </a:pPr>
            <a:endParaRPr lang="en-GB" sz="2000" b="1"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Using the clues opposite, you need to find the missing cities. </a:t>
            </a:r>
          </a:p>
          <a:p>
            <a:pPr>
              <a:lnSpc>
                <a:spcPct val="107000"/>
              </a:lnSpc>
              <a:spcAft>
                <a:spcPts val="800"/>
              </a:spcAft>
            </a:pPr>
            <a:endParaRPr lang="en-GB" sz="20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a:p>
            <a:pPr>
              <a:lnSpc>
                <a:spcPct val="107000"/>
              </a:lnSpc>
              <a:spcAft>
                <a:spcPts val="800"/>
              </a:spcAft>
            </a:pPr>
            <a:r>
              <a:rPr lang="en-GB" sz="2000" b="1" dirty="0" smtClean="0">
                <a:solidFill>
                  <a:schemeClr val="bg1"/>
                </a:solidFill>
                <a:latin typeface="OCR A Extended" panose="02010509020102010303" pitchFamily="50" charset="0"/>
                <a:ea typeface="Calibri" panose="020F0502020204030204" pitchFamily="34" charset="0"/>
                <a:cs typeface="Times New Roman" panose="02020603050405020304" pitchFamily="18" charset="0"/>
              </a:rPr>
              <a:t>The first letter of each location helps to spell out the clue… </a:t>
            </a:r>
            <a:endParaRPr lang="en-GB" sz="2000" b="1" dirty="0">
              <a:solidFill>
                <a:schemeClr val="bg1"/>
              </a:solidFill>
              <a:latin typeface="OCR A Extended" panose="02010509020102010303" pitchFamily="50"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54F530D-1CD9-4719-BB64-389F2C72AEA1}"/>
              </a:ext>
            </a:extLst>
          </p:cNvPr>
          <p:cNvPicPr>
            <a:picLocks noChangeAspect="1"/>
          </p:cNvPicPr>
          <p:nvPr/>
        </p:nvPicPr>
        <p:blipFill rotWithShape="1">
          <a:blip r:embed="rId3"/>
          <a:srcRect l="10899" t="68968" r="18906" b="20193"/>
          <a:stretch/>
        </p:blipFill>
        <p:spPr>
          <a:xfrm>
            <a:off x="650508" y="5704307"/>
            <a:ext cx="8558212" cy="742950"/>
          </a:xfrm>
          <a:prstGeom prst="rect">
            <a:avLst/>
          </a:prstGeom>
        </p:spPr>
      </p:pic>
      <p:sp>
        <p:nvSpPr>
          <p:cNvPr id="6" name="TextBox 5"/>
          <p:cNvSpPr txBox="1"/>
          <p:nvPr/>
        </p:nvSpPr>
        <p:spPr>
          <a:xfrm>
            <a:off x="9416504" y="6352353"/>
            <a:ext cx="2682644" cy="523220"/>
          </a:xfrm>
          <a:prstGeom prst="rect">
            <a:avLst/>
          </a:prstGeom>
          <a:noFill/>
        </p:spPr>
        <p:txBody>
          <a:bodyPr wrap="square" rtlCol="0">
            <a:spAutoFit/>
          </a:bodyPr>
          <a:lstStyle/>
          <a:p>
            <a:pPr algn="ctr"/>
            <a:r>
              <a:rPr lang="en-GB" sz="1400" dirty="0" smtClean="0">
                <a:solidFill>
                  <a:schemeClr val="bg1"/>
                </a:solidFill>
                <a:latin typeface="OCR A Extended" panose="02010509020102010303" pitchFamily="50" charset="0"/>
              </a:rPr>
              <a:t>You need an atlas for this!</a:t>
            </a:r>
            <a:endParaRPr lang="en-GB" sz="1400" dirty="0">
              <a:solidFill>
                <a:schemeClr val="bg1"/>
              </a:solidFill>
              <a:latin typeface="OCR A Extended" panose="02010509020102010303" pitchFamily="50" charset="0"/>
            </a:endParaRPr>
          </a:p>
        </p:txBody>
      </p:sp>
    </p:spTree>
    <p:extLst>
      <p:ext uri="{BB962C8B-B14F-4D97-AF65-F5344CB8AC3E}">
        <p14:creationId xmlns:p14="http://schemas.microsoft.com/office/powerpoint/2010/main" val="2998540148"/>
      </p:ext>
    </p:extLst>
  </p:cSld>
  <p:clrMapOvr>
    <a:masterClrMapping/>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E6EE1033444104E84ABC53978AA0B2B" ma:contentTypeVersion="6" ma:contentTypeDescription="Create a new document." ma:contentTypeScope="" ma:versionID="82dace50c1cceb746b8e0b2423fab426">
  <xsd:schema xmlns:xsd="http://www.w3.org/2001/XMLSchema" xmlns:xs="http://www.w3.org/2001/XMLSchema" xmlns:p="http://schemas.microsoft.com/office/2006/metadata/properties" xmlns:ns2="053183d9-3f4d-4541-a1ba-ac35a49227e6" targetNamespace="http://schemas.microsoft.com/office/2006/metadata/properties" ma:root="true" ma:fieldsID="e4438e3490cd40e58869f6abc997b77a" ns2:_="">
    <xsd:import namespace="053183d9-3f4d-4541-a1ba-ac35a49227e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183d9-3f4d-4541-a1ba-ac35a49227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4B5E7F-AD78-4351-9A15-1F254923160C}">
  <ds:schemaRefs>
    <ds:schemaRef ds:uri="http://schemas.microsoft.com/sharepoint/v3/contenttype/forms"/>
  </ds:schemaRefs>
</ds:datastoreItem>
</file>

<file path=customXml/itemProps2.xml><?xml version="1.0" encoding="utf-8"?>
<ds:datastoreItem xmlns:ds="http://schemas.openxmlformats.org/officeDocument/2006/customXml" ds:itemID="{EF8B0EE0-F078-4379-A598-CF8B6D74035B}">
  <ds:schemaRefs>
    <ds:schemaRef ds:uri="http://purl.org/dc/dcmitype/"/>
    <ds:schemaRef ds:uri="http://schemas.microsoft.com/office/infopath/2007/PartnerControls"/>
    <ds:schemaRef ds:uri="http://purl.org/dc/elements/1.1/"/>
    <ds:schemaRef ds:uri="http://schemas.microsoft.com/office/2006/documentManagement/types"/>
    <ds:schemaRef ds:uri="053183d9-3f4d-4541-a1ba-ac35a49227e6"/>
    <ds:schemaRef ds:uri="http://purl.org/dc/term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E40DC9A-BBB0-45BC-946D-3081D324A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3183d9-3f4d-4541-a1ba-ac35a49227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1098</TotalTime>
  <Words>2105</Words>
  <Application>Microsoft Office PowerPoint</Application>
  <PresentationFormat>Widescreen</PresentationFormat>
  <Paragraphs>399</Paragraphs>
  <Slides>18</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Anonymous Pro</vt:lpstr>
      <vt:lpstr>Arial</vt:lpstr>
      <vt:lpstr>Calibri</vt:lpstr>
      <vt:lpstr>Calibri Light</vt:lpstr>
      <vt:lpstr>Century Gothic</vt:lpstr>
      <vt:lpstr>Courier New</vt:lpstr>
      <vt:lpstr>OCR A Extended</vt:lpstr>
      <vt:lpstr>Symbol</vt:lpstr>
      <vt:lpstr>Times New Roman</vt:lpstr>
      <vt:lpstr>Truetypewriter PolyglOTT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Hewett</dc:creator>
  <cp:lastModifiedBy>R. Pettit (BPS)</cp:lastModifiedBy>
  <cp:revision>58</cp:revision>
  <cp:lastPrinted>2017-10-11T10:02:36Z</cp:lastPrinted>
  <dcterms:created xsi:type="dcterms:W3CDTF">2015-08-24T06:50:57Z</dcterms:created>
  <dcterms:modified xsi:type="dcterms:W3CDTF">2020-06-18T08:54:19Z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0x0101001E6EE1033444104E84ABC53978AA0B2B</vt:lpwstr>
  </property>
  <property fmtid="{D5CDD505-2E9C-101B-9397-08002B2CF9AE}" pid="3" name="Order">
    <vt:r8>1363200</vt:r8>
  </property>
</Properties>
</file>