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42" r:id="rId3"/>
    <p:sldId id="317" r:id="rId4"/>
    <p:sldId id="318" r:id="rId5"/>
    <p:sldId id="319" r:id="rId6"/>
    <p:sldId id="320" r:id="rId7"/>
    <p:sldId id="322" r:id="rId8"/>
    <p:sldId id="323" r:id="rId9"/>
    <p:sldId id="324" r:id="rId10"/>
    <p:sldId id="343" r:id="rId11"/>
    <p:sldId id="326" r:id="rId12"/>
    <p:sldId id="327" r:id="rId13"/>
    <p:sldId id="328" r:id="rId14"/>
    <p:sldId id="329" r:id="rId15"/>
    <p:sldId id="330" r:id="rId16"/>
    <p:sldId id="344" r:id="rId17"/>
    <p:sldId id="331" r:id="rId18"/>
    <p:sldId id="288" r:id="rId19"/>
    <p:sldId id="333" r:id="rId20"/>
    <p:sldId id="334" r:id="rId21"/>
    <p:sldId id="335" r:id="rId22"/>
    <p:sldId id="336" r:id="rId23"/>
    <p:sldId id="338" r:id="rId24"/>
    <p:sldId id="339" r:id="rId25"/>
    <p:sldId id="340" r:id="rId26"/>
    <p:sldId id="345" r:id="rId27"/>
    <p:sldId id="268" r:id="rId28"/>
    <p:sldId id="34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2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A"/>
    <a:srgbClr val="FFFED8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B7A7C-E783-491E-A36B-84B5F55C08DC}" v="6" dt="2018-08-09T18:38:50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73482" autoAdjust="0"/>
  </p:normalViewPr>
  <p:slideViewPr>
    <p:cSldViewPr snapToGrid="0" snapToObjects="1">
      <p:cViewPr varScale="1">
        <p:scale>
          <a:sx n="54" d="100"/>
          <a:sy n="54" d="100"/>
        </p:scale>
        <p:origin x="15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02/04/2020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9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Not needed</a:t>
            </a:r>
          </a:p>
        </p:txBody>
      </p:sp>
    </p:spTree>
    <p:extLst>
      <p:ext uri="{BB962C8B-B14F-4D97-AF65-F5344CB8AC3E}">
        <p14:creationId xmlns:p14="http://schemas.microsoft.com/office/powerpoint/2010/main" val="985155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13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87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9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28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68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06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607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locate Vocabulary Shorts resource click on:</a:t>
            </a:r>
          </a:p>
          <a:p>
            <a:r>
              <a:rPr lang="en-GB" dirty="0"/>
              <a:t>Currency</a:t>
            </a:r>
          </a:p>
          <a:p>
            <a:r>
              <a:rPr lang="en-GB" dirty="0"/>
              <a:t>Whole School Materials</a:t>
            </a:r>
          </a:p>
          <a:p>
            <a:r>
              <a:rPr lang="en-GB" dirty="0"/>
              <a:t>English</a:t>
            </a:r>
          </a:p>
          <a:p>
            <a:r>
              <a:rPr lang="en-GB" dirty="0"/>
              <a:t>Writing</a:t>
            </a:r>
          </a:p>
          <a:p>
            <a:r>
              <a:rPr lang="en-GB" dirty="0" err="1"/>
              <a:t>PiXL</a:t>
            </a:r>
            <a:r>
              <a:rPr lang="en-GB" dirty="0"/>
              <a:t> Vocabulary</a:t>
            </a:r>
          </a:p>
          <a:p>
            <a:r>
              <a:rPr lang="en-GB"/>
              <a:t>Vocabulary Shorts PP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001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31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24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38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68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45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87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6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8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6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51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1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#!/Resources//Currency/Whole%20School%20Materials/English/Writing/PiXL%20Vocabulary%20(June%202018)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777" y="1984223"/>
            <a:ext cx="9513223" cy="144477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M1b: Can read, write and order numbers up to 3 decimal places</a:t>
            </a:r>
          </a:p>
          <a:p>
            <a:endParaRPr lang="en-US" sz="4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68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July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8CD9E-900A-46CB-9AE4-4E909240DE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8FAA96-A2DD-A945-9F7C-BF791D12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E125F1C4-7CFD-4F30-8A02-B3EBBCA9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51" y="2660478"/>
            <a:ext cx="10739393" cy="374215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3600" dirty="0">
                <a:latin typeface="+mn-lt"/>
              </a:rPr>
              <a:t>Write a number in the box to make these correct:</a:t>
            </a:r>
          </a:p>
          <a:p>
            <a:pPr>
              <a:lnSpc>
                <a:spcPct val="150000"/>
              </a:lnSpc>
              <a:buNone/>
            </a:pPr>
            <a:r>
              <a:rPr lang="en-GB" sz="3600" b="1" dirty="0">
                <a:solidFill>
                  <a:srgbClr val="FF0000"/>
                </a:solidFill>
                <a:latin typeface="+mn-lt"/>
              </a:rPr>
              <a:t>2.136 = 2 + 0.1 + </a:t>
            </a:r>
            <a:r>
              <a:rPr lang="en-GB" sz="36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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 + 0.006</a:t>
            </a:r>
          </a:p>
          <a:p>
            <a:pPr>
              <a:lnSpc>
                <a:spcPct val="150000"/>
              </a:lnSpc>
              <a:buNone/>
            </a:pPr>
            <a:r>
              <a:rPr lang="en-GB" sz="3600" b="1" dirty="0">
                <a:solidFill>
                  <a:srgbClr val="FF0000"/>
                </a:solidFill>
                <a:latin typeface="+mn-lt"/>
              </a:rPr>
              <a:t>4.25 = 4 + 0.2 + </a:t>
            </a:r>
            <a:r>
              <a:rPr lang="en-GB" sz="36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</a:t>
            </a:r>
            <a:endParaRPr lang="en-GB" sz="36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  <a:buNone/>
            </a:pPr>
            <a:r>
              <a:rPr lang="en-GB" sz="3600" b="1" dirty="0">
                <a:solidFill>
                  <a:srgbClr val="FF0000"/>
                </a:solidFill>
                <a:latin typeface="+mn-lt"/>
              </a:rPr>
              <a:t>5.555 = 5 + </a:t>
            </a:r>
            <a:r>
              <a:rPr lang="en-GB" sz="36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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 + 0.05 = 0.005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A912DAE-FAE8-4830-84CD-0633D496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3510" y="1484751"/>
            <a:ext cx="2744979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</a:p>
        </p:txBody>
      </p:sp>
      <p:pic>
        <p:nvPicPr>
          <p:cNvPr id="11" name="Picture 50" descr="Image result for pencil clipart7">
            <a:extLst>
              <a:ext uri="{FF2B5EF4-FFF2-40B4-BE49-F238E27FC236}">
                <a16:creationId xmlns:a16="http://schemas.microsoft.com/office/drawing/2014/main" id="{640B073B-5B1F-4EF6-9E04-8FF1D9E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023" y="5085433"/>
            <a:ext cx="1558903" cy="15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B2A19-44C8-4E47-9561-4FA994872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10" y="1440617"/>
            <a:ext cx="4392852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Ordering decimals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98211223"/>
                  </p:ext>
                </p:extLst>
              </p:nvPr>
            </p:nvGraphicFramePr>
            <p:xfrm>
              <a:off x="540172" y="4151703"/>
              <a:ext cx="10929241" cy="2315498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1078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98211223"/>
                  </p:ext>
                </p:extLst>
              </p:nvPr>
            </p:nvGraphicFramePr>
            <p:xfrm>
              <a:off x="540172" y="4151703"/>
              <a:ext cx="10929241" cy="2315498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1078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6183" t="-1648" r="-230705" b="-1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4015" t="-1648" r="-102920" b="-1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8014" t="-1648" r="-1805" b="-1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95" y="2637208"/>
            <a:ext cx="11039597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We can also use our </a:t>
            </a:r>
            <a:r>
              <a:rPr lang="en-GB" b="1" dirty="0">
                <a:latin typeface="+mn-lt"/>
              </a:rPr>
              <a:t>place value </a:t>
            </a:r>
            <a:r>
              <a:rPr lang="en-GB" dirty="0">
                <a:latin typeface="+mn-lt"/>
              </a:rPr>
              <a:t>chart to help us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order</a:t>
            </a:r>
            <a:r>
              <a:rPr lang="en-GB" dirty="0">
                <a:latin typeface="+mn-lt"/>
              </a:rPr>
              <a:t> decimals...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915" y="4581775"/>
            <a:ext cx="90805" cy="9080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422614-169A-8E43-AC44-7B7916BE2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10" y="1440617"/>
            <a:ext cx="4392852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Ordering decimals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3662284"/>
                  </p:ext>
                </p:extLst>
              </p:nvPr>
            </p:nvGraphicFramePr>
            <p:xfrm>
              <a:off x="540172" y="4478593"/>
              <a:ext cx="10929241" cy="2243309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356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3662284"/>
                  </p:ext>
                </p:extLst>
              </p:nvPr>
            </p:nvGraphicFramePr>
            <p:xfrm>
              <a:off x="540172" y="4478593"/>
              <a:ext cx="10929241" cy="2243309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356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6183" t="-1765" r="-230705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4015" t="-1765" r="-10292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8014" t="-1765" r="-1805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995" y="2413326"/>
                <a:ext cx="11039597" cy="1783964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GB" sz="2500" dirty="0">
                    <a:latin typeface="+mn-lt"/>
                  </a:rPr>
                  <a:t>For example, we can use this chart to see that the number 32.457 is made up of:</a:t>
                </a:r>
              </a:p>
              <a:p>
                <a:pPr>
                  <a:buNone/>
                </a:pP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3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tens,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2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ones,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4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tenths (or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),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5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hundredths (or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) and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7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thousandths (or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).</a:t>
                </a:r>
              </a:p>
              <a:p>
                <a:pPr>
                  <a:buNone/>
                </a:pPr>
                <a:r>
                  <a:rPr lang="en-GB" sz="2500" dirty="0">
                    <a:latin typeface="+mn-lt"/>
                  </a:rPr>
                  <a:t>We can use this understanding of </a:t>
                </a:r>
                <a:r>
                  <a:rPr lang="en-GB" sz="2500" b="1" dirty="0">
                    <a:latin typeface="+mn-lt"/>
                  </a:rPr>
                  <a:t>place value </a:t>
                </a:r>
                <a:r>
                  <a:rPr lang="en-GB" sz="2500" dirty="0">
                    <a:latin typeface="+mn-lt"/>
                  </a:rPr>
                  <a:t>to help us </a:t>
                </a:r>
                <a:r>
                  <a:rPr lang="en-GB" sz="2500" b="1" dirty="0">
                    <a:latin typeface="+mn-lt"/>
                  </a:rPr>
                  <a:t>order</a:t>
                </a:r>
                <a:r>
                  <a:rPr lang="en-GB" sz="2500" dirty="0">
                    <a:latin typeface="+mn-lt"/>
                  </a:rPr>
                  <a:t> decimal numbers.</a:t>
                </a:r>
              </a:p>
            </p:txBody>
          </p:sp>
        </mc:Choice>
        <mc:Fallback xmlns="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995" y="2413326"/>
                <a:ext cx="11039597" cy="178396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l="-110" b="-237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915" y="4581775"/>
            <a:ext cx="90805" cy="9080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2" name="Picture 6" descr="Image result for eyes cartoon">
            <a:extLst>
              <a:ext uri="{FF2B5EF4-FFF2-40B4-BE49-F238E27FC236}">
                <a16:creationId xmlns:a16="http://schemas.microsoft.com/office/drawing/2014/main" id="{6C0A15C0-6EAB-42BD-A678-BD0292B55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89" y="1517479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BE1917-809C-9C4A-A14C-32498F86C9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10" y="1440617"/>
            <a:ext cx="4392852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Ordering decimals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2" y="2406498"/>
            <a:ext cx="9188394" cy="11509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Put these numbers in order from smallest to largest: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5.51 		3.75		7.35		5.73 		3.77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104BFAAD-5ACC-4737-81F1-33632265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210" y="4494195"/>
            <a:ext cx="5049538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Let’s work on this question together…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2EB03-3092-5C49-853B-57A16C6A4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10" y="1440617"/>
            <a:ext cx="4392852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Ordering decimals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104BFAAD-5ACC-4737-81F1-33632265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69" y="3803516"/>
            <a:ext cx="3665905" cy="265604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500" dirty="0">
                <a:latin typeface="+mn-lt"/>
              </a:rPr>
              <a:t>To answer this question, let’s start by looking at the ones. There are two numbers which have the smallest number of ones: 3.75 and 3.77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CFC6BBC9-E0B6-4152-8218-FC0F87FA9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2" y="2406498"/>
            <a:ext cx="9188394" cy="11509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Put these numbers in order from smallest to largest: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5.51 		3.75 		7.35 		5.73 		3.77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92526719-70D8-42BB-9EAD-70AC2EFDB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074" y="3734273"/>
            <a:ext cx="3665904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  <a:defRPr/>
            </a:pPr>
            <a:r>
              <a:rPr lang="en-GB" sz="2800" b="1" dirty="0">
                <a:latin typeface="+mn-lt"/>
              </a:rPr>
              <a:t>Let’s first look at 3.75:</a:t>
            </a: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55E29B14-3681-4619-9A94-C11BB1B5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356" y="4996060"/>
            <a:ext cx="178671" cy="1159080"/>
          </a:xfrm>
          <a:prstGeom prst="upArrow">
            <a:avLst>
              <a:gd name="adj1" fmla="val 50000"/>
              <a:gd name="adj2" fmla="val 89161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BCC06A2-4557-43BC-841D-D9B3931D9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E45A2AA-B16E-42EC-9FAD-99844923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8E9FBB-77B1-4825-A02F-53F970A52AA8}"/>
              </a:ext>
            </a:extLst>
          </p:cNvPr>
          <p:cNvSpPr txBox="1"/>
          <p:nvPr/>
        </p:nvSpPr>
        <p:spPr>
          <a:xfrm>
            <a:off x="5306827" y="4302612"/>
            <a:ext cx="1766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3.75</a:t>
            </a: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3EFB3F02-A3EB-4EC1-B549-2B7C737F3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45" y="4979568"/>
            <a:ext cx="156611" cy="875322"/>
          </a:xfrm>
          <a:prstGeom prst="upArrow">
            <a:avLst>
              <a:gd name="adj1" fmla="val 50000"/>
              <a:gd name="adj2" fmla="val 89161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0D557B28-6CD9-4B30-908C-74DB16D2F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246" y="4975176"/>
            <a:ext cx="156612" cy="527804"/>
          </a:xfrm>
          <a:prstGeom prst="upArrow">
            <a:avLst>
              <a:gd name="adj1" fmla="val 50000"/>
              <a:gd name="adj2" fmla="val 89161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64DEA07E-8087-409D-8FA6-E89F3B4A8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8267" y="6273569"/>
            <a:ext cx="1194778" cy="492122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ones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7EB201BE-61FC-4D57-BCA9-1D0F4B708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057" y="5890765"/>
            <a:ext cx="1457066" cy="492122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tenths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73B43A4C-63F0-4961-B970-D47F349E8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879" y="5456309"/>
            <a:ext cx="2728517" cy="492122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hundredths</a:t>
            </a:r>
          </a:p>
        </p:txBody>
      </p:sp>
      <p:sp>
        <p:nvSpPr>
          <p:cNvPr id="26" name="AutoShape 67">
            <a:extLst>
              <a:ext uri="{FF2B5EF4-FFF2-40B4-BE49-F238E27FC236}">
                <a16:creationId xmlns:a16="http://schemas.microsoft.com/office/drawing/2014/main" id="{32212843-366C-4171-85A7-7A849E69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933" y="4144034"/>
            <a:ext cx="3065661" cy="231552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500" b="1" dirty="0">
                <a:latin typeface="+mn-lt"/>
              </a:rPr>
              <a:t>3.77 </a:t>
            </a:r>
            <a:r>
              <a:rPr lang="en-GB" sz="2500" dirty="0">
                <a:latin typeface="+mn-lt"/>
              </a:rPr>
              <a:t>also has 3 ones and 7 tenths but has </a:t>
            </a:r>
            <a:r>
              <a:rPr lang="en-GB" sz="2500" b="1" dirty="0">
                <a:solidFill>
                  <a:srgbClr val="FF0000"/>
                </a:solidFill>
                <a:latin typeface="+mn-lt"/>
              </a:rPr>
              <a:t>7 </a:t>
            </a:r>
            <a:r>
              <a:rPr lang="en-GB" sz="2500" dirty="0">
                <a:solidFill>
                  <a:srgbClr val="FF0000"/>
                </a:solidFill>
                <a:latin typeface="+mn-lt"/>
              </a:rPr>
              <a:t>hundredths</a:t>
            </a:r>
            <a:r>
              <a:rPr lang="en-GB" sz="2500" dirty="0">
                <a:latin typeface="+mn-lt"/>
              </a:rPr>
              <a:t>. </a:t>
            </a:r>
          </a:p>
          <a:p>
            <a:pPr>
              <a:buNone/>
            </a:pPr>
            <a:r>
              <a:rPr lang="en-GB" sz="2500" dirty="0">
                <a:latin typeface="+mn-lt"/>
              </a:rPr>
              <a:t>Therefore 3.75 is </a:t>
            </a:r>
            <a:r>
              <a:rPr lang="en-GB" sz="2500" b="1" dirty="0">
                <a:solidFill>
                  <a:srgbClr val="FF0000"/>
                </a:solidFill>
                <a:latin typeface="+mn-lt"/>
              </a:rPr>
              <a:t>smaller</a:t>
            </a:r>
            <a:r>
              <a:rPr lang="en-GB" sz="2500" dirty="0">
                <a:latin typeface="+mn-lt"/>
              </a:rPr>
              <a:t> than 3.77</a:t>
            </a:r>
          </a:p>
        </p:txBody>
      </p:sp>
      <p:pic>
        <p:nvPicPr>
          <p:cNvPr id="27" name="Picture 6" descr="Image result for eyes cartoon">
            <a:extLst>
              <a:ext uri="{FF2B5EF4-FFF2-40B4-BE49-F238E27FC236}">
                <a16:creationId xmlns:a16="http://schemas.microsoft.com/office/drawing/2014/main" id="{606774AB-EB8B-4039-B6B9-CA64F3AB5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89" y="1517479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FD55AC-A5C1-2748-83FE-BA6A17138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3" grpId="0"/>
      <p:bldP spid="24" grpId="0"/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8" y="117817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10" y="1440617"/>
            <a:ext cx="4392852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Ordering decimals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104BFAAD-5ACC-4737-81F1-33632265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61" y="3818779"/>
            <a:ext cx="11066585" cy="137910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500" dirty="0">
                <a:latin typeface="+mn-lt"/>
              </a:rPr>
              <a:t>If we now compare </a:t>
            </a:r>
            <a:r>
              <a:rPr lang="en-GB" sz="2500" b="1" dirty="0">
                <a:latin typeface="+mn-lt"/>
              </a:rPr>
              <a:t>5.51</a:t>
            </a:r>
            <a:r>
              <a:rPr lang="en-GB" sz="2500" dirty="0">
                <a:latin typeface="+mn-lt"/>
              </a:rPr>
              <a:t> and </a:t>
            </a:r>
            <a:r>
              <a:rPr lang="en-GB" sz="2500" b="1" dirty="0">
                <a:latin typeface="+mn-lt"/>
              </a:rPr>
              <a:t>5.73</a:t>
            </a:r>
            <a:r>
              <a:rPr lang="en-GB" sz="2500" dirty="0">
                <a:latin typeface="+mn-lt"/>
              </a:rPr>
              <a:t> in the same way, we can immediately see that 5.51 is </a:t>
            </a:r>
            <a:r>
              <a:rPr lang="en-GB" sz="2500" b="1" dirty="0">
                <a:latin typeface="+mn-lt"/>
              </a:rPr>
              <a:t>smaller</a:t>
            </a:r>
            <a:r>
              <a:rPr lang="en-GB" sz="2500" dirty="0">
                <a:latin typeface="+mn-lt"/>
              </a:rPr>
              <a:t>. Both numbers have 5 ones but 5.51 has </a:t>
            </a:r>
            <a:r>
              <a:rPr lang="en-GB" sz="2500" b="1" dirty="0">
                <a:latin typeface="+mn-lt"/>
              </a:rPr>
              <a:t>5 tenths</a:t>
            </a:r>
            <a:r>
              <a:rPr lang="en-GB" sz="2500" dirty="0">
                <a:latin typeface="+mn-lt"/>
              </a:rPr>
              <a:t> and 5.73 has          </a:t>
            </a:r>
            <a:r>
              <a:rPr lang="en-GB" sz="2500" b="1" dirty="0">
                <a:latin typeface="+mn-lt"/>
              </a:rPr>
              <a:t>7 tenths</a:t>
            </a:r>
            <a:r>
              <a:rPr lang="en-GB" sz="2500" dirty="0">
                <a:latin typeface="+mn-lt"/>
              </a:rPr>
              <a:t>. Therefore, 5.51 is smaller.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CFC6BBC9-E0B6-4152-8218-FC0F87FA9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2" y="2406498"/>
            <a:ext cx="9188394" cy="11509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Put these numbers in order from smallest to largest: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5.51 		3.75 		7.35		5.73 		3.77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BCC06A2-4557-43BC-841D-D9B3931D9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E45A2AA-B16E-42EC-9FAD-99844923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AutoShape 67">
            <a:extLst>
              <a:ext uri="{FF2B5EF4-FFF2-40B4-BE49-F238E27FC236}">
                <a16:creationId xmlns:a16="http://schemas.microsoft.com/office/drawing/2014/main" id="{32212843-366C-4171-85A7-7A849E69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60" y="5417383"/>
            <a:ext cx="11066586" cy="11509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The decimal numbers in order from smallest to largest will be: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3.75		3.77      	5.51		 5.73 		7.35</a:t>
            </a:r>
          </a:p>
        </p:txBody>
      </p:sp>
      <p:pic>
        <p:nvPicPr>
          <p:cNvPr id="22" name="Picture 6" descr="Image result for eyes cartoon">
            <a:extLst>
              <a:ext uri="{FF2B5EF4-FFF2-40B4-BE49-F238E27FC236}">
                <a16:creationId xmlns:a16="http://schemas.microsoft.com/office/drawing/2014/main" id="{7FD7BDB3-7E2B-4781-A468-80F92059E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89" y="1517479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ADEE6E-33EF-6946-A9BB-2BD34F564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6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E125F1C4-7CFD-4F30-8A02-B3EBBCA9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74" y="2441199"/>
            <a:ext cx="5359951" cy="364355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600" dirty="0">
                <a:latin typeface="+mn-lt"/>
              </a:rPr>
              <a:t>Put these decimal numbers in order from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smallest to largest</a:t>
            </a:r>
            <a:r>
              <a:rPr lang="en-GB" sz="2600" dirty="0">
                <a:latin typeface="+mn-lt"/>
              </a:rPr>
              <a:t>: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4.28     4.23      4.26     4.19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7.21    5.02     2.10     3.67     2.01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A912DAE-FAE8-4830-84CD-0633D496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7507" y="1325415"/>
            <a:ext cx="2744979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1C7136EC-F9A1-4425-A9A9-7CF8DDAC9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441201"/>
            <a:ext cx="5359951" cy="364355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600" dirty="0">
                <a:latin typeface="+mn-lt"/>
              </a:rPr>
              <a:t>Put these decimal numbers in order from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largest to smallest</a:t>
            </a:r>
            <a:r>
              <a:rPr lang="en-GB" sz="2600" dirty="0">
                <a:latin typeface="+mn-lt"/>
              </a:rPr>
              <a:t>: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2.01     0.99    2.10     3.09      0.93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5.21     7.98     5.11     7.89     6.09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</p:txBody>
      </p:sp>
      <p:pic>
        <p:nvPicPr>
          <p:cNvPr id="10" name="Picture 50" descr="Image result for pencil clipart7">
            <a:extLst>
              <a:ext uri="{FF2B5EF4-FFF2-40B4-BE49-F238E27FC236}">
                <a16:creationId xmlns:a16="http://schemas.microsoft.com/office/drawing/2014/main" id="{5DBF9499-D16D-4AC7-B489-38C6B39B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22" y="5547754"/>
            <a:ext cx="1316171" cy="12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6B7EF2-173C-834E-8003-C24F2BB50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10" y="1440617"/>
            <a:ext cx="4392852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Ordering decimals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104BFAAD-5ACC-4737-81F1-33632265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34" y="3678476"/>
            <a:ext cx="5371890" cy="228147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GB" dirty="0">
                <a:latin typeface="+mn-lt"/>
              </a:rPr>
              <a:t>When answering questions such as this, make sure your final list has all the numbers and none have been left out.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CFC6BBC9-E0B6-4152-8218-FC0F87FA9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204" y="2575849"/>
            <a:ext cx="2014621" cy="71508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dirty="0">
                <a:latin typeface="+mn-lt"/>
              </a:rPr>
              <a:t>Hint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BCC06A2-4557-43BC-841D-D9B3931D9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E45A2AA-B16E-42EC-9FAD-99844923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AutoShape 67">
            <a:extLst>
              <a:ext uri="{FF2B5EF4-FFF2-40B4-BE49-F238E27FC236}">
                <a16:creationId xmlns:a16="http://schemas.microsoft.com/office/drawing/2014/main" id="{32212843-366C-4171-85A7-7A849E69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572" y="2588816"/>
            <a:ext cx="4860775" cy="337113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GB" dirty="0">
                <a:latin typeface="+mn-lt"/>
              </a:rPr>
              <a:t>When you are comparing decimals with tenths and hundredths such as in this question, it may be easier to think of them in terms of money.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8518CD-B8BF-734A-BFE7-A82239522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4B4AD9F-5E0C-4F7D-8F3C-F288D1383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8092" y="191456"/>
            <a:ext cx="278616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Reasoning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5E71556-2AC8-4A68-89E8-311A79E77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1938" y="1334456"/>
            <a:ext cx="7920037" cy="4781550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sz="3200" dirty="0"/>
              <a:t>Tell me a number that lies between 3.12 and 3.13. Which number is it closer to? </a:t>
            </a:r>
          </a:p>
          <a:p>
            <a:pPr algn="ctr">
              <a:spcBef>
                <a:spcPct val="0"/>
              </a:spcBef>
              <a:buNone/>
            </a:pPr>
            <a:endParaRPr lang="en-GB" sz="3200" dirty="0"/>
          </a:p>
          <a:p>
            <a:pPr algn="ctr">
              <a:spcBef>
                <a:spcPct val="0"/>
              </a:spcBef>
              <a:buNone/>
            </a:pPr>
            <a:r>
              <a:rPr lang="en-GB" sz="3200" dirty="0"/>
              <a:t>How do you know?</a:t>
            </a: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C25A450A-336A-4072-B0BB-BBB81467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Image result for Discuss Clip Art">
            <a:extLst>
              <a:ext uri="{FF2B5EF4-FFF2-40B4-BE49-F238E27FC236}">
                <a16:creationId xmlns:a16="http://schemas.microsoft.com/office/drawing/2014/main" id="{F79887EF-2BBD-4AA3-BF7B-1FD91C5EA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163317" y="4178868"/>
            <a:ext cx="1650130" cy="15630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2BE871-802C-624F-AF6E-B05242EDD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10" y="1440617"/>
            <a:ext cx="4392852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Ordering decimals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30" y="3895312"/>
            <a:ext cx="10686196" cy="11509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Put the numbers below in order from </a:t>
            </a:r>
            <a:r>
              <a:rPr lang="en-GB" sz="2800" b="1" dirty="0">
                <a:latin typeface="+mn-lt"/>
              </a:rPr>
              <a:t>largest</a:t>
            </a:r>
            <a:r>
              <a:rPr lang="en-GB" sz="2800" dirty="0">
                <a:latin typeface="+mn-lt"/>
              </a:rPr>
              <a:t> to </a:t>
            </a:r>
            <a:r>
              <a:rPr lang="en-GB" sz="2800" b="1" dirty="0">
                <a:latin typeface="+mn-lt"/>
              </a:rPr>
              <a:t>smallest</a:t>
            </a:r>
            <a:r>
              <a:rPr lang="en-GB" sz="2800" dirty="0">
                <a:latin typeface="+mn-lt"/>
              </a:rPr>
              <a:t>: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7.6 		7.675 		7.67		7.556 		6.776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104BFAAD-5ACC-4737-81F1-33632265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30" y="5384126"/>
            <a:ext cx="3466533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Let’s work on this question together. 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A9277299-A89A-432C-8667-87EA10795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27" y="2501843"/>
            <a:ext cx="9188394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Let’s now try to order decimal numbers which include </a:t>
            </a:r>
            <a:r>
              <a:rPr lang="en-GB" sz="2800" b="1" dirty="0">
                <a:latin typeface="+mn-lt"/>
              </a:rPr>
              <a:t>thousandths</a:t>
            </a:r>
            <a:r>
              <a:rPr lang="en-GB" sz="2800" dirty="0">
                <a:latin typeface="+mn-lt"/>
              </a:rPr>
              <a:t> digits.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C0FD54BC-7A7D-4BE2-8896-DD90C99E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83" y="5386605"/>
            <a:ext cx="7087739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To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order</a:t>
            </a:r>
            <a:r>
              <a:rPr lang="en-GB" sz="2800" dirty="0">
                <a:latin typeface="+mn-lt"/>
              </a:rPr>
              <a:t> these decimals, let’s first put them all in the correct column in the place value table…</a:t>
            </a:r>
          </a:p>
        </p:txBody>
      </p:sp>
      <p:pic>
        <p:nvPicPr>
          <p:cNvPr id="13" name="Picture 6" descr="Image result for eyes cartoon">
            <a:extLst>
              <a:ext uri="{FF2B5EF4-FFF2-40B4-BE49-F238E27FC236}">
                <a16:creationId xmlns:a16="http://schemas.microsoft.com/office/drawing/2014/main" id="{B731DCED-A799-49AD-A168-4E064F58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89" y="1517479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6C9966-AA9E-B54D-BD89-5689F88FE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5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r>
              <a:rPr lang="en-GB" sz="4000" b="1" dirty="0">
                <a:solidFill>
                  <a:srgbClr val="002060"/>
                </a:solidFill>
                <a:latin typeface="+mn-lt"/>
              </a:rPr>
              <a:t>Reading, writing and ordering numbers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1069145" y="2208382"/>
            <a:ext cx="3128670" cy="398179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decimal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decimal point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compare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ascending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descending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4845043" y="2772683"/>
            <a:ext cx="6420618" cy="295459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Teacher’s Note:</a:t>
            </a: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See ‘Vocabulary Shorts’ resource below for ideas and games to develop and embed vocabulary. </a:t>
            </a:r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endParaRPr lang="en-US" altLang="en-US" sz="2400" u="sng" dirty="0">
              <a:solidFill>
                <a:srgbClr val="1155CC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r>
              <a:rPr lang="en-US" altLang="en-US" u="sng" dirty="0">
                <a:solidFill>
                  <a:srgbClr val="1155CC"/>
                </a:solidFill>
                <a:cs typeface="Arial" panose="020B0604020202020204" pitchFamily="34" charset="0"/>
                <a:hlinkClick r:id="rId4"/>
              </a:rPr>
              <a:t>Vocabulary Shorts</a:t>
            </a:r>
            <a:endParaRPr lang="en-GB" u="sng" dirty="0"/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72A0DDC-487D-4E41-8D2B-C1EDF9886647}"/>
              </a:ext>
            </a:extLst>
          </p:cNvPr>
          <p:cNvSpPr/>
          <p:nvPr/>
        </p:nvSpPr>
        <p:spPr>
          <a:xfrm>
            <a:off x="4694747" y="2457890"/>
            <a:ext cx="699541" cy="629586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F7530-D62E-B742-9179-E7B461E1D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" y="103085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69099258"/>
                  </p:ext>
                </p:extLst>
              </p:nvPr>
            </p:nvGraphicFramePr>
            <p:xfrm>
              <a:off x="664168" y="2952895"/>
              <a:ext cx="10686197" cy="3187026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69099258"/>
                  </p:ext>
                </p:extLst>
              </p:nvPr>
            </p:nvGraphicFramePr>
            <p:xfrm>
              <a:off x="664168" y="2952895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7447" t="-1205" r="-231489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3731" t="-1205" r="-102985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7601" t="-1205" r="-1845" b="-2319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217" y="3575708"/>
            <a:ext cx="153572" cy="11422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A742FAC3-5AC0-48B3-8D26-82E22D84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2" y="265848"/>
            <a:ext cx="9144000" cy="162768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First, let’s put all the numbers into the correct column on our place value chart.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7.6 		7.675 		7.67 		7.556 		6.776</a:t>
            </a:r>
          </a:p>
        </p:txBody>
      </p:sp>
      <p:sp>
        <p:nvSpPr>
          <p:cNvPr id="13" name="AutoShape 67">
            <a:extLst>
              <a:ext uri="{FF2B5EF4-FFF2-40B4-BE49-F238E27FC236}">
                <a16:creationId xmlns:a16="http://schemas.microsoft.com/office/drawing/2014/main" id="{16E3EA78-6916-4EE9-AD75-A23078CED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48" y="2159246"/>
            <a:ext cx="10686196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GB" sz="2400" dirty="0">
                <a:latin typeface="+mn-lt"/>
              </a:rPr>
              <a:t>Writing them in the correct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columns</a:t>
            </a:r>
            <a:r>
              <a:rPr lang="en-GB" sz="2400" dirty="0">
                <a:latin typeface="+mn-lt"/>
              </a:rPr>
              <a:t> will help us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compare</a:t>
            </a:r>
            <a:r>
              <a:rPr lang="en-GB" sz="2400" dirty="0">
                <a:latin typeface="+mn-lt"/>
              </a:rPr>
              <a:t> the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size</a:t>
            </a:r>
            <a:r>
              <a:rPr lang="en-GB" sz="2400" dirty="0">
                <a:latin typeface="+mn-lt"/>
              </a:rPr>
              <a:t> of the numbers.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92D345C2-640F-4F40-B4FF-0DAE1A19E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48" y="6251158"/>
            <a:ext cx="10686196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GB" sz="2400" dirty="0">
                <a:latin typeface="+mn-lt"/>
              </a:rPr>
              <a:t>Now we are ready to put them in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order</a:t>
            </a:r>
            <a:r>
              <a:rPr lang="en-GB" sz="2400" dirty="0">
                <a:latin typeface="+mn-lt"/>
              </a:rPr>
              <a:t>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DB1A01-5B29-8B45-A348-8E058AE16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38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6831690"/>
                  </p:ext>
                </p:extLst>
              </p:nvPr>
            </p:nvGraphicFramePr>
            <p:xfrm>
              <a:off x="664168" y="3444220"/>
              <a:ext cx="10686197" cy="3187026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6831690"/>
                  </p:ext>
                </p:extLst>
              </p:nvPr>
            </p:nvGraphicFramePr>
            <p:xfrm>
              <a:off x="664168" y="3444220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7447" t="-1205" r="-231489" b="-2186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3731" t="-1205" r="-102985" b="-2186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7601" t="-1205" r="-1845" b="-2186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215" y="3903254"/>
            <a:ext cx="153572" cy="11422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A742FAC3-5AC0-48B3-8D26-82E22D84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07" y="1622232"/>
            <a:ext cx="11725053" cy="160043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200" dirty="0">
                <a:latin typeface="+mn-lt"/>
              </a:rPr>
              <a:t>Remember, the question asks us to order from </a:t>
            </a:r>
            <a:r>
              <a:rPr lang="en-GB" sz="2200" b="1" dirty="0">
                <a:solidFill>
                  <a:srgbClr val="FF0000"/>
                </a:solidFill>
                <a:latin typeface="+mn-lt"/>
              </a:rPr>
              <a:t>largest</a:t>
            </a:r>
            <a:r>
              <a:rPr lang="en-GB" sz="2200" dirty="0">
                <a:latin typeface="+mn-lt"/>
              </a:rPr>
              <a:t> to </a:t>
            </a:r>
            <a:r>
              <a:rPr lang="en-GB" sz="2200" b="1" dirty="0">
                <a:solidFill>
                  <a:srgbClr val="FF0000"/>
                </a:solidFill>
                <a:latin typeface="+mn-lt"/>
              </a:rPr>
              <a:t>smallest</a:t>
            </a:r>
            <a:r>
              <a:rPr lang="en-GB" sz="2200" dirty="0">
                <a:latin typeface="+mn-lt"/>
              </a:rPr>
              <a:t>. Sometimes, it is easier to start with the </a:t>
            </a:r>
            <a:r>
              <a:rPr lang="en-GB" sz="2200" b="1" dirty="0">
                <a:solidFill>
                  <a:srgbClr val="FF0000"/>
                </a:solidFill>
                <a:latin typeface="+mn-lt"/>
              </a:rPr>
              <a:t>smallest</a:t>
            </a:r>
            <a:r>
              <a:rPr lang="en-GB" sz="2200" dirty="0">
                <a:latin typeface="+mn-lt"/>
              </a:rPr>
              <a:t> numbers and then write the numbers in </a:t>
            </a:r>
            <a:r>
              <a:rPr lang="en-GB" sz="2200" b="1" dirty="0">
                <a:solidFill>
                  <a:srgbClr val="FF0000"/>
                </a:solidFill>
                <a:latin typeface="+mn-lt"/>
              </a:rPr>
              <a:t>reverse</a:t>
            </a:r>
            <a:r>
              <a:rPr lang="en-GB" sz="2200" dirty="0">
                <a:latin typeface="+mn-lt"/>
              </a:rPr>
              <a:t>. So, starting with comparing the ones, it is clear that </a:t>
            </a:r>
            <a:r>
              <a:rPr lang="en-GB" sz="2200" b="1" dirty="0">
                <a:latin typeface="+mn-lt"/>
              </a:rPr>
              <a:t>6.776</a:t>
            </a:r>
            <a:r>
              <a:rPr lang="en-GB" sz="2200" dirty="0">
                <a:latin typeface="+mn-lt"/>
              </a:rPr>
              <a:t> will be the </a:t>
            </a:r>
            <a:r>
              <a:rPr lang="en-GB" sz="2200" b="1" dirty="0">
                <a:solidFill>
                  <a:srgbClr val="FF0000"/>
                </a:solidFill>
                <a:latin typeface="+mn-lt"/>
              </a:rPr>
              <a:t>smallest</a:t>
            </a:r>
            <a:r>
              <a:rPr lang="en-GB" sz="2200" dirty="0">
                <a:latin typeface="+mn-lt"/>
              </a:rPr>
              <a:t> number as that is the only number which hasn’t got 7 ones.  We know therefore that 6.776 will come last on our list. 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C979D19D-69FB-4BD1-BF97-243B49059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841" y="339856"/>
            <a:ext cx="9002762" cy="100112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Put the numbers below in order from </a:t>
            </a:r>
            <a:r>
              <a:rPr lang="en-GB" sz="2400" b="1" dirty="0">
                <a:latin typeface="+mn-lt"/>
              </a:rPr>
              <a:t>largest</a:t>
            </a:r>
            <a:r>
              <a:rPr lang="en-GB" sz="2400" dirty="0">
                <a:latin typeface="+mn-lt"/>
              </a:rPr>
              <a:t> to </a:t>
            </a:r>
            <a:r>
              <a:rPr lang="en-GB" sz="2400" b="1" dirty="0">
                <a:latin typeface="+mn-lt"/>
              </a:rPr>
              <a:t>smallest</a:t>
            </a:r>
            <a:r>
              <a:rPr lang="en-GB" sz="2400" dirty="0">
                <a:latin typeface="+mn-lt"/>
              </a:rPr>
              <a:t>: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7.6 		7.675 		7.67 		7.556 		6.776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75760-C6F1-46F1-B2BA-FE16E757DEF8}"/>
              </a:ext>
            </a:extLst>
          </p:cNvPr>
          <p:cNvSpPr txBox="1"/>
          <p:nvPr/>
        </p:nvSpPr>
        <p:spPr>
          <a:xfrm>
            <a:off x="5345724" y="6200224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C866E-B938-40DA-AA7E-6386FD6793A8}"/>
              </a:ext>
            </a:extLst>
          </p:cNvPr>
          <p:cNvSpPr txBox="1"/>
          <p:nvPr/>
        </p:nvSpPr>
        <p:spPr>
          <a:xfrm>
            <a:off x="6311706" y="6156367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D6703C-76EF-4B78-B9CD-B282E77C46E6}"/>
              </a:ext>
            </a:extLst>
          </p:cNvPr>
          <p:cNvSpPr txBox="1"/>
          <p:nvPr/>
        </p:nvSpPr>
        <p:spPr>
          <a:xfrm>
            <a:off x="7066673" y="6184503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5914F-A3D1-48C8-947F-3B5092175F96}"/>
              </a:ext>
            </a:extLst>
          </p:cNvPr>
          <p:cNvSpPr txBox="1"/>
          <p:nvPr/>
        </p:nvSpPr>
        <p:spPr>
          <a:xfrm>
            <a:off x="8682115" y="6182155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6ACACA-F6B2-48E0-9147-5D73616E089F}"/>
              </a:ext>
            </a:extLst>
          </p:cNvPr>
          <p:cNvSpPr txBox="1"/>
          <p:nvPr/>
        </p:nvSpPr>
        <p:spPr>
          <a:xfrm>
            <a:off x="10269417" y="6165739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FB7265-0CB2-CC44-9C1D-7D8125E7E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5844859"/>
                  </p:ext>
                </p:extLst>
              </p:nvPr>
            </p:nvGraphicFramePr>
            <p:xfrm>
              <a:off x="664168" y="3444220"/>
              <a:ext cx="10686197" cy="3187026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5844859"/>
                  </p:ext>
                </p:extLst>
              </p:nvPr>
            </p:nvGraphicFramePr>
            <p:xfrm>
              <a:off x="664168" y="3444220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7447" t="-1205" r="-231489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3731" t="-1205" r="-102985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7601" t="-1205" r="-1845" b="-2319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215" y="3903254"/>
            <a:ext cx="153572" cy="11422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A742FAC3-5AC0-48B3-8D26-82E22D84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59" y="1789172"/>
            <a:ext cx="11725053" cy="137910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500" dirty="0">
                <a:latin typeface="+mn-lt"/>
              </a:rPr>
              <a:t>To find the largest of the remaining numbers, let’s first look down the </a:t>
            </a:r>
            <a:r>
              <a:rPr lang="en-GB" sz="2500" b="1" dirty="0">
                <a:latin typeface="+mn-lt"/>
              </a:rPr>
              <a:t>tenths</a:t>
            </a:r>
            <a:r>
              <a:rPr lang="en-GB" sz="2500" dirty="0">
                <a:latin typeface="+mn-lt"/>
              </a:rPr>
              <a:t> column.  The top three numbers have </a:t>
            </a:r>
            <a:r>
              <a:rPr lang="en-GB" sz="2500" b="1" dirty="0">
                <a:latin typeface="+mn-lt"/>
              </a:rPr>
              <a:t>6</a:t>
            </a:r>
            <a:r>
              <a:rPr lang="en-GB" sz="2500" dirty="0">
                <a:latin typeface="+mn-lt"/>
              </a:rPr>
              <a:t> in the </a:t>
            </a:r>
            <a:r>
              <a:rPr lang="en-GB" sz="2500" b="1" dirty="0">
                <a:latin typeface="+mn-lt"/>
              </a:rPr>
              <a:t>tenths column </a:t>
            </a:r>
            <a:r>
              <a:rPr lang="en-GB" sz="2500" dirty="0">
                <a:latin typeface="+mn-lt"/>
              </a:rPr>
              <a:t>but </a:t>
            </a:r>
            <a:r>
              <a:rPr lang="en-GB" sz="2500" b="1" dirty="0">
                <a:latin typeface="+mn-lt"/>
              </a:rPr>
              <a:t>7.556</a:t>
            </a:r>
            <a:r>
              <a:rPr lang="en-GB" sz="2500" dirty="0">
                <a:latin typeface="+mn-lt"/>
              </a:rPr>
              <a:t> only has </a:t>
            </a:r>
            <a:r>
              <a:rPr lang="en-GB" sz="2500" b="1" dirty="0">
                <a:latin typeface="+mn-lt"/>
              </a:rPr>
              <a:t>5</a:t>
            </a:r>
            <a:r>
              <a:rPr lang="en-GB" sz="2500" dirty="0">
                <a:latin typeface="+mn-lt"/>
              </a:rPr>
              <a:t> in the </a:t>
            </a:r>
            <a:r>
              <a:rPr lang="en-GB" sz="2500" b="1" dirty="0">
                <a:latin typeface="+mn-lt"/>
              </a:rPr>
              <a:t>tenths</a:t>
            </a:r>
            <a:r>
              <a:rPr lang="en-GB" sz="2500" dirty="0">
                <a:latin typeface="+mn-lt"/>
              </a:rPr>
              <a:t> </a:t>
            </a:r>
            <a:r>
              <a:rPr lang="en-GB" sz="2500" b="1" dirty="0">
                <a:latin typeface="+mn-lt"/>
              </a:rPr>
              <a:t>column</a:t>
            </a:r>
            <a:r>
              <a:rPr lang="en-GB" sz="2500" dirty="0">
                <a:latin typeface="+mn-lt"/>
              </a:rPr>
              <a:t>.  Therefore, 7.556 is smaller and will be the next smallest number on our list.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8A0E38C7-2355-4257-B6CC-A1AC20B69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659" y="358885"/>
            <a:ext cx="8701213" cy="100112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Put the numbers below in order from </a:t>
            </a:r>
            <a:r>
              <a:rPr lang="en-GB" sz="2400" b="1" dirty="0">
                <a:latin typeface="+mn-lt"/>
              </a:rPr>
              <a:t>largest</a:t>
            </a:r>
            <a:r>
              <a:rPr lang="en-GB" sz="2400" dirty="0">
                <a:latin typeface="+mn-lt"/>
              </a:rPr>
              <a:t> to </a:t>
            </a:r>
            <a:r>
              <a:rPr lang="en-GB" sz="2400" b="1" dirty="0">
                <a:latin typeface="+mn-lt"/>
              </a:rPr>
              <a:t>smallest</a:t>
            </a:r>
            <a:r>
              <a:rPr lang="en-GB" sz="2400" dirty="0">
                <a:latin typeface="+mn-lt"/>
              </a:rPr>
              <a:t>: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7.6 		7.675 		7.67 		7.556 		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6.776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72CAAB-2A72-4260-96F9-8127A9AF50D9}"/>
              </a:ext>
            </a:extLst>
          </p:cNvPr>
          <p:cNvSpPr txBox="1"/>
          <p:nvPr/>
        </p:nvSpPr>
        <p:spPr>
          <a:xfrm>
            <a:off x="5345724" y="5750057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21C35-2334-400E-B127-18F7E7D56A69}"/>
              </a:ext>
            </a:extLst>
          </p:cNvPr>
          <p:cNvSpPr txBox="1"/>
          <p:nvPr/>
        </p:nvSpPr>
        <p:spPr>
          <a:xfrm>
            <a:off x="6276772" y="5711486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629B9A-E931-4040-991B-8278C135ECEC}"/>
              </a:ext>
            </a:extLst>
          </p:cNvPr>
          <p:cNvSpPr txBox="1"/>
          <p:nvPr/>
        </p:nvSpPr>
        <p:spPr>
          <a:xfrm>
            <a:off x="8675120" y="5755806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625FA-F3EE-4543-9FCE-C2582CD2DF42}"/>
              </a:ext>
            </a:extLst>
          </p:cNvPr>
          <p:cNvSpPr txBox="1"/>
          <p:nvPr/>
        </p:nvSpPr>
        <p:spPr>
          <a:xfrm>
            <a:off x="7161648" y="5739621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10D86-66D4-4DB9-AB0E-D7F15EA3EAF4}"/>
              </a:ext>
            </a:extLst>
          </p:cNvPr>
          <p:cNvSpPr txBox="1"/>
          <p:nvPr/>
        </p:nvSpPr>
        <p:spPr>
          <a:xfrm>
            <a:off x="10322233" y="5755806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30CB7A-B90F-5B4B-AFD0-04D32D386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0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64445807"/>
                  </p:ext>
                </p:extLst>
              </p:nvPr>
            </p:nvGraphicFramePr>
            <p:xfrm>
              <a:off x="664168" y="3514560"/>
              <a:ext cx="10686197" cy="3187026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64445807"/>
                  </p:ext>
                </p:extLst>
              </p:nvPr>
            </p:nvGraphicFramePr>
            <p:xfrm>
              <a:off x="664168" y="3514560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7447" t="-1205" r="-231489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3731" t="-1205" r="-102985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7601" t="-1205" r="-1845" b="-2319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215" y="3903254"/>
            <a:ext cx="153572" cy="11422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A742FAC3-5AC0-48B3-8D26-82E22D84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07" y="1676800"/>
            <a:ext cx="11725053" cy="160384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100" dirty="0">
                <a:latin typeface="+mn-lt"/>
              </a:rPr>
              <a:t>We now need to compare the remaining numbers: 7.6, 7.675 and 7.67</a:t>
            </a:r>
          </a:p>
          <a:p>
            <a:pPr algn="ctr">
              <a:buNone/>
            </a:pPr>
            <a:r>
              <a:rPr lang="en-GB" sz="2100" dirty="0">
                <a:latin typeface="+mn-lt"/>
              </a:rPr>
              <a:t>We have already seen that the three numbers have </a:t>
            </a:r>
            <a:r>
              <a:rPr lang="en-GB" sz="2100" b="1" dirty="0">
                <a:latin typeface="+mn-lt"/>
              </a:rPr>
              <a:t>7 ones</a:t>
            </a:r>
            <a:r>
              <a:rPr lang="en-GB" sz="2100" dirty="0">
                <a:latin typeface="+mn-lt"/>
              </a:rPr>
              <a:t> and </a:t>
            </a:r>
            <a:r>
              <a:rPr lang="en-GB" sz="2100" b="1" dirty="0">
                <a:latin typeface="+mn-lt"/>
              </a:rPr>
              <a:t>6 tenths</a:t>
            </a:r>
            <a:r>
              <a:rPr lang="en-GB" sz="2100" dirty="0">
                <a:latin typeface="+mn-lt"/>
              </a:rPr>
              <a:t>.  We therefore now need to look at the </a:t>
            </a:r>
            <a:r>
              <a:rPr lang="en-GB" sz="2100" b="1" dirty="0">
                <a:latin typeface="+mn-lt"/>
              </a:rPr>
              <a:t>hundredths</a:t>
            </a:r>
            <a:r>
              <a:rPr lang="en-GB" sz="2100" dirty="0">
                <a:latin typeface="+mn-lt"/>
              </a:rPr>
              <a:t> column.  </a:t>
            </a:r>
            <a:r>
              <a:rPr lang="en-GB" sz="2100" b="1" dirty="0">
                <a:latin typeface="+mn-lt"/>
              </a:rPr>
              <a:t>7.675</a:t>
            </a:r>
            <a:r>
              <a:rPr lang="en-GB" sz="2100" dirty="0">
                <a:latin typeface="+mn-lt"/>
              </a:rPr>
              <a:t> and </a:t>
            </a:r>
            <a:r>
              <a:rPr lang="en-GB" sz="2100" b="1" dirty="0">
                <a:latin typeface="+mn-lt"/>
              </a:rPr>
              <a:t>7.67</a:t>
            </a:r>
            <a:r>
              <a:rPr lang="en-GB" sz="2100" dirty="0">
                <a:latin typeface="+mn-lt"/>
              </a:rPr>
              <a:t> both have </a:t>
            </a:r>
            <a:r>
              <a:rPr lang="en-GB" sz="2100" b="1" dirty="0">
                <a:latin typeface="+mn-lt"/>
              </a:rPr>
              <a:t>7</a:t>
            </a:r>
            <a:r>
              <a:rPr lang="en-GB" sz="2100" dirty="0">
                <a:latin typeface="+mn-lt"/>
              </a:rPr>
              <a:t> in the </a:t>
            </a:r>
            <a:r>
              <a:rPr lang="en-GB" sz="2100" b="1" dirty="0">
                <a:latin typeface="+mn-lt"/>
              </a:rPr>
              <a:t>hundredths column </a:t>
            </a:r>
            <a:r>
              <a:rPr lang="en-GB" sz="2100" dirty="0">
                <a:latin typeface="+mn-lt"/>
              </a:rPr>
              <a:t>but </a:t>
            </a:r>
            <a:r>
              <a:rPr lang="en-GB" sz="2100" b="1" dirty="0">
                <a:latin typeface="+mn-lt"/>
              </a:rPr>
              <a:t>7.6</a:t>
            </a:r>
            <a:r>
              <a:rPr lang="en-GB" sz="2100" dirty="0">
                <a:latin typeface="+mn-lt"/>
              </a:rPr>
              <a:t> has </a:t>
            </a:r>
            <a:r>
              <a:rPr lang="en-GB" sz="2100" b="1" dirty="0">
                <a:latin typeface="+mn-lt"/>
              </a:rPr>
              <a:t>nothing</a:t>
            </a:r>
            <a:r>
              <a:rPr lang="en-GB" sz="2100" dirty="0">
                <a:latin typeface="+mn-lt"/>
              </a:rPr>
              <a:t> in the </a:t>
            </a:r>
            <a:r>
              <a:rPr lang="en-GB" sz="2100" b="1" dirty="0">
                <a:latin typeface="+mn-lt"/>
              </a:rPr>
              <a:t>hundredths</a:t>
            </a:r>
            <a:r>
              <a:rPr lang="en-GB" sz="2100" dirty="0">
                <a:latin typeface="+mn-lt"/>
              </a:rPr>
              <a:t> column.  In other words, </a:t>
            </a:r>
            <a:r>
              <a:rPr lang="en-GB" sz="2100" b="1" dirty="0">
                <a:latin typeface="+mn-lt"/>
              </a:rPr>
              <a:t>7.6</a:t>
            </a:r>
            <a:r>
              <a:rPr lang="en-GB" sz="2100" dirty="0">
                <a:latin typeface="+mn-lt"/>
              </a:rPr>
              <a:t> has </a:t>
            </a:r>
            <a:r>
              <a:rPr lang="en-GB" sz="2100" b="1" dirty="0">
                <a:latin typeface="+mn-lt"/>
              </a:rPr>
              <a:t>0 hundredths</a:t>
            </a:r>
            <a:r>
              <a:rPr lang="en-GB" sz="2100" dirty="0">
                <a:latin typeface="+mn-lt"/>
              </a:rPr>
              <a:t> and is </a:t>
            </a:r>
            <a:r>
              <a:rPr lang="en-GB" sz="2100" b="1" dirty="0">
                <a:latin typeface="+mn-lt"/>
              </a:rPr>
              <a:t>smaller</a:t>
            </a:r>
            <a:r>
              <a:rPr lang="en-GB" sz="2100" dirty="0">
                <a:latin typeface="+mn-lt"/>
              </a:rPr>
              <a:t> than 7.675 and 7.67.  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FCE51D1F-3C28-4D93-B0CD-8B080346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805" y="299970"/>
            <a:ext cx="8895496" cy="100112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Put the numbers below in order from </a:t>
            </a:r>
            <a:r>
              <a:rPr lang="en-GB" sz="2400" b="1" dirty="0">
                <a:latin typeface="+mn-lt"/>
              </a:rPr>
              <a:t>largest</a:t>
            </a:r>
            <a:r>
              <a:rPr lang="en-GB" sz="2400" dirty="0">
                <a:latin typeface="+mn-lt"/>
              </a:rPr>
              <a:t> to </a:t>
            </a:r>
            <a:r>
              <a:rPr lang="en-GB" sz="2400" b="1" dirty="0">
                <a:latin typeface="+mn-lt"/>
              </a:rPr>
              <a:t>smallest</a:t>
            </a:r>
            <a:r>
              <a:rPr lang="en-GB" sz="2400" dirty="0">
                <a:latin typeface="+mn-lt"/>
              </a:rPr>
              <a:t>: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7.6 		7.675 		7.67 		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7.556 		6.776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5E897-33E9-4597-8DEE-7F28DE2F9A5E}"/>
              </a:ext>
            </a:extLst>
          </p:cNvPr>
          <p:cNvSpPr txBox="1"/>
          <p:nvPr/>
        </p:nvSpPr>
        <p:spPr>
          <a:xfrm>
            <a:off x="5362140" y="5408431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90284-4E87-4BE3-9F04-1A6A0E903644}"/>
              </a:ext>
            </a:extLst>
          </p:cNvPr>
          <p:cNvSpPr txBox="1"/>
          <p:nvPr/>
        </p:nvSpPr>
        <p:spPr>
          <a:xfrm>
            <a:off x="6262704" y="5366228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A0A09-4BFC-4C79-BDE6-7F9C73515711}"/>
              </a:ext>
            </a:extLst>
          </p:cNvPr>
          <p:cNvSpPr txBox="1"/>
          <p:nvPr/>
        </p:nvSpPr>
        <p:spPr>
          <a:xfrm>
            <a:off x="7177336" y="5408432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BFF9F7-8A77-6146-A7FB-F60A4D1BA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7">
            <a:extLst>
              <a:ext uri="{FF2B5EF4-FFF2-40B4-BE49-F238E27FC236}">
                <a16:creationId xmlns:a16="http://schemas.microsoft.com/office/drawing/2014/main" id="{A742FAC3-5AC0-48B3-8D26-82E22D84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07" y="1950918"/>
            <a:ext cx="11725053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Lastly, if we compare 7.675 and 7.67, we can see that </a:t>
            </a:r>
            <a:r>
              <a:rPr lang="en-GB" sz="2800" b="1" dirty="0">
                <a:latin typeface="+mn-lt"/>
              </a:rPr>
              <a:t>7.675</a:t>
            </a:r>
            <a:r>
              <a:rPr lang="en-GB" sz="2800" dirty="0">
                <a:latin typeface="+mn-lt"/>
              </a:rPr>
              <a:t> is </a:t>
            </a:r>
            <a:r>
              <a:rPr lang="en-GB" sz="2800" b="1" dirty="0">
                <a:latin typeface="+mn-lt"/>
              </a:rPr>
              <a:t>larger</a:t>
            </a:r>
            <a:r>
              <a:rPr lang="en-GB" sz="2800" dirty="0">
                <a:latin typeface="+mn-lt"/>
              </a:rPr>
              <a:t> because </a:t>
            </a:r>
            <a:r>
              <a:rPr lang="en-GB" sz="2800" b="1" dirty="0">
                <a:latin typeface="+mn-lt"/>
              </a:rPr>
              <a:t>7.675</a:t>
            </a:r>
            <a:r>
              <a:rPr lang="en-GB" sz="2800" dirty="0">
                <a:latin typeface="+mn-lt"/>
              </a:rPr>
              <a:t> has </a:t>
            </a:r>
            <a:r>
              <a:rPr lang="en-GB" sz="2800" b="1" dirty="0">
                <a:latin typeface="+mn-lt"/>
              </a:rPr>
              <a:t>5 thousandths</a:t>
            </a:r>
            <a:r>
              <a:rPr lang="en-GB" sz="2800" dirty="0">
                <a:latin typeface="+mn-lt"/>
              </a:rPr>
              <a:t> but </a:t>
            </a:r>
            <a:r>
              <a:rPr lang="en-GB" sz="2800" b="1" dirty="0">
                <a:latin typeface="+mn-lt"/>
              </a:rPr>
              <a:t>7.67</a:t>
            </a:r>
            <a:r>
              <a:rPr lang="en-GB" sz="2800" dirty="0">
                <a:latin typeface="+mn-lt"/>
              </a:rPr>
              <a:t> has </a:t>
            </a:r>
            <a:r>
              <a:rPr lang="en-GB" sz="2800" b="1" dirty="0">
                <a:latin typeface="+mn-lt"/>
              </a:rPr>
              <a:t>0 thousandths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CCCDA2EF-3F12-43F8-AE22-DA236576C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793" y="266859"/>
            <a:ext cx="8747479" cy="100112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Put the numbers below in order from </a:t>
            </a:r>
            <a:r>
              <a:rPr lang="en-GB" sz="2400" b="1" dirty="0">
                <a:latin typeface="+mn-lt"/>
              </a:rPr>
              <a:t>largest</a:t>
            </a:r>
            <a:r>
              <a:rPr lang="en-GB" sz="2400" dirty="0">
                <a:latin typeface="+mn-lt"/>
              </a:rPr>
              <a:t> to </a:t>
            </a:r>
            <a:r>
              <a:rPr lang="en-GB" sz="2400" b="1" dirty="0">
                <a:latin typeface="+mn-lt"/>
              </a:rPr>
              <a:t>smallest</a:t>
            </a:r>
            <a:r>
              <a:rPr lang="en-GB" sz="2400" dirty="0">
                <a:latin typeface="+mn-lt"/>
              </a:rPr>
              <a:t>: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002060"/>
                </a:solidFill>
                <a:latin typeface="+mn-lt"/>
              </a:rPr>
              <a:t>7.6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		7.675 		7.67 		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7.556 		6.776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Group 65">
                <a:extLst>
                  <a:ext uri="{FF2B5EF4-FFF2-40B4-BE49-F238E27FC236}">
                    <a16:creationId xmlns:a16="http://schemas.microsoft.com/office/drawing/2014/main" id="{C35BDE7D-1609-4B60-8A8D-41DE2BCF7D0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73590612"/>
                  </p:ext>
                </p:extLst>
              </p:nvPr>
            </p:nvGraphicFramePr>
            <p:xfrm>
              <a:off x="514687" y="3370371"/>
              <a:ext cx="10686197" cy="3187026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Group 65">
                <a:extLst>
                  <a:ext uri="{FF2B5EF4-FFF2-40B4-BE49-F238E27FC236}">
                    <a16:creationId xmlns:a16="http://schemas.microsoft.com/office/drawing/2014/main" id="{C35BDE7D-1609-4B60-8A8D-41DE2BCF7D0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73590612"/>
                  </p:ext>
                </p:extLst>
              </p:nvPr>
            </p:nvGraphicFramePr>
            <p:xfrm>
              <a:off x="514687" y="3370371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7447" t="-1205" r="-231489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3731" t="-1205" r="-102985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7601" t="-1205" r="-1845" b="-2319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9B2A4B0A-832D-4D11-858D-48CA1D4FB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606" y="3903254"/>
            <a:ext cx="153572" cy="11422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143DC4-5C54-4845-9FC4-D4E0E8A48255}"/>
              </a:ext>
            </a:extLst>
          </p:cNvPr>
          <p:cNvSpPr txBox="1"/>
          <p:nvPr/>
        </p:nvSpPr>
        <p:spPr>
          <a:xfrm>
            <a:off x="5219115" y="4848291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8509F-E79C-447F-9DB8-26342BC45423}"/>
              </a:ext>
            </a:extLst>
          </p:cNvPr>
          <p:cNvSpPr txBox="1"/>
          <p:nvPr/>
        </p:nvSpPr>
        <p:spPr>
          <a:xfrm>
            <a:off x="6166340" y="4854728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5755B-6703-4B4E-8E0E-5159F3CDABDA}"/>
              </a:ext>
            </a:extLst>
          </p:cNvPr>
          <p:cNvSpPr txBox="1"/>
          <p:nvPr/>
        </p:nvSpPr>
        <p:spPr>
          <a:xfrm>
            <a:off x="8578102" y="4854728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9F0B7D-F078-4655-B087-A6175055766C}"/>
              </a:ext>
            </a:extLst>
          </p:cNvPr>
          <p:cNvSpPr txBox="1"/>
          <p:nvPr/>
        </p:nvSpPr>
        <p:spPr>
          <a:xfrm>
            <a:off x="7042378" y="4852383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A1609C-5412-41D5-ACD6-B7B5E361D62D}"/>
              </a:ext>
            </a:extLst>
          </p:cNvPr>
          <p:cNvSpPr txBox="1"/>
          <p:nvPr/>
        </p:nvSpPr>
        <p:spPr>
          <a:xfrm>
            <a:off x="5230836" y="4395776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69B471-791B-48CE-8131-8F8F14D19247}"/>
              </a:ext>
            </a:extLst>
          </p:cNvPr>
          <p:cNvSpPr txBox="1"/>
          <p:nvPr/>
        </p:nvSpPr>
        <p:spPr>
          <a:xfrm>
            <a:off x="6178061" y="4402213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920CDD-1B5B-462D-AFFB-DCC5FBCB981F}"/>
              </a:ext>
            </a:extLst>
          </p:cNvPr>
          <p:cNvSpPr txBox="1"/>
          <p:nvPr/>
        </p:nvSpPr>
        <p:spPr>
          <a:xfrm>
            <a:off x="8589823" y="4402213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BEF1F8-598F-4189-B755-F93130EB9958}"/>
              </a:ext>
            </a:extLst>
          </p:cNvPr>
          <p:cNvSpPr txBox="1"/>
          <p:nvPr/>
        </p:nvSpPr>
        <p:spPr>
          <a:xfrm>
            <a:off x="7054099" y="4399868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66CCDA-04BA-412A-96F2-A5EF335B34F7}"/>
              </a:ext>
            </a:extLst>
          </p:cNvPr>
          <p:cNvSpPr txBox="1"/>
          <p:nvPr/>
        </p:nvSpPr>
        <p:spPr>
          <a:xfrm>
            <a:off x="10253283" y="4402213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FC97F0-5EE5-7D4F-AC3E-438E9F34E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A742FAC3-5AC0-48B3-8D26-82E22D84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97" y="1828331"/>
            <a:ext cx="10483950" cy="13007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The list of decimals in order from </a:t>
            </a:r>
            <a:r>
              <a:rPr lang="en-GB" b="1" dirty="0">
                <a:latin typeface="+mn-lt"/>
              </a:rPr>
              <a:t>largest to smallest </a:t>
            </a:r>
            <a:r>
              <a:rPr lang="en-GB" dirty="0">
                <a:latin typeface="+mn-lt"/>
              </a:rPr>
              <a:t>is:</a:t>
            </a:r>
          </a:p>
          <a:p>
            <a:pPr algn="ctr">
              <a:buNone/>
            </a:pPr>
            <a:r>
              <a:rPr lang="en-GB" b="1" dirty="0">
                <a:solidFill>
                  <a:srgbClr val="FF0000"/>
                </a:solidFill>
                <a:latin typeface="+mn-lt"/>
              </a:rPr>
              <a:t>7.675 	     7.67 		7.6 		7.556 	6.776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9424C074-3C3A-4DB9-8BF6-7AF676EB5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97" y="3268932"/>
            <a:ext cx="10483950" cy="358906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dirty="0">
                <a:latin typeface="+mn-lt"/>
              </a:rPr>
              <a:t>Another method is to write each of the numbers out </a:t>
            </a:r>
            <a:r>
              <a:rPr lang="en-GB" b="1" dirty="0">
                <a:latin typeface="+mn-lt"/>
              </a:rPr>
              <a:t>with the same number of decimal places </a:t>
            </a:r>
            <a:r>
              <a:rPr lang="en-GB" dirty="0">
                <a:latin typeface="+mn-lt"/>
              </a:rPr>
              <a:t>to show that there is nothing in these place value columns:</a:t>
            </a:r>
          </a:p>
          <a:p>
            <a:pPr algn="ctr">
              <a:buNone/>
            </a:pPr>
            <a:r>
              <a:rPr lang="en-GB">
                <a:latin typeface="+mn-lt"/>
              </a:rPr>
              <a:t>7.675 	7.67</a:t>
            </a:r>
            <a:r>
              <a:rPr lang="en-GB">
                <a:solidFill>
                  <a:srgbClr val="FF0000"/>
                </a:solidFill>
                <a:latin typeface="+mn-lt"/>
              </a:rPr>
              <a:t>0</a:t>
            </a:r>
            <a:r>
              <a:rPr lang="en-GB">
                <a:latin typeface="+mn-lt"/>
              </a:rPr>
              <a:t>	7.6</a:t>
            </a:r>
            <a:r>
              <a:rPr lang="en-GB">
                <a:solidFill>
                  <a:srgbClr val="FF0000"/>
                </a:solidFill>
                <a:latin typeface="+mn-lt"/>
              </a:rPr>
              <a:t>00</a:t>
            </a:r>
            <a:r>
              <a:rPr lang="en-GB">
                <a:latin typeface="+mn-lt"/>
              </a:rPr>
              <a:t>	7.556 </a:t>
            </a:r>
            <a:r>
              <a:rPr lang="en-GB" dirty="0">
                <a:latin typeface="+mn-lt"/>
              </a:rPr>
              <a:t>	6.776</a:t>
            </a:r>
          </a:p>
          <a:p>
            <a:pPr>
              <a:buNone/>
            </a:pPr>
            <a:r>
              <a:rPr lang="en-GB" dirty="0">
                <a:latin typeface="+mn-lt"/>
              </a:rPr>
              <a:t>(You may find it easier to write the list from smallest to largest first and then reverse the order of the numbers.)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B64A5-1E2B-D04C-AE04-DCBCCED46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E125F1C4-7CFD-4F30-8A02-B3EBBCA9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74" y="2706804"/>
            <a:ext cx="5359951" cy="311234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600" dirty="0">
                <a:latin typeface="+mn-lt"/>
              </a:rPr>
              <a:t>Put these decimal numbers in order from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smallest to largest</a:t>
            </a:r>
            <a:r>
              <a:rPr lang="en-GB" sz="2600" dirty="0">
                <a:latin typeface="+mn-lt"/>
              </a:rPr>
              <a:t>: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3.867     3.857      2.604     1.989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0.89     1.099     0.829     1.09   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A912DAE-FAE8-4830-84CD-0633D496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7507" y="1452025"/>
            <a:ext cx="2744979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1C7136EC-F9A1-4425-A9A9-7CF8DDAC9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695" y="2706807"/>
            <a:ext cx="5359951" cy="311234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600" dirty="0">
                <a:latin typeface="+mn-lt"/>
              </a:rPr>
              <a:t>Put these decimal numbers in order from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largest to smallest</a:t>
            </a:r>
            <a:r>
              <a:rPr lang="en-GB" sz="2600" dirty="0">
                <a:latin typeface="+mn-lt"/>
              </a:rPr>
              <a:t>: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0.076     0.70     0.607     0.067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9.80     8.901     0.18     8.109</a:t>
            </a:r>
          </a:p>
        </p:txBody>
      </p:sp>
      <p:pic>
        <p:nvPicPr>
          <p:cNvPr id="10" name="Picture 50" descr="Image result for pencil clipart7">
            <a:extLst>
              <a:ext uri="{FF2B5EF4-FFF2-40B4-BE49-F238E27FC236}">
                <a16:creationId xmlns:a16="http://schemas.microsoft.com/office/drawing/2014/main" id="{5DBF9499-D16D-4AC7-B489-38C6B39B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018" y="5632254"/>
            <a:ext cx="12292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122EA-25D9-1F41-A30F-3AFBD331F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Problem solving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0073" y="1530351"/>
            <a:ext cx="7488237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GB" alt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dirty="0"/>
              <a:t>Kyle runs the 200m in 25.7 seconds. </a:t>
            </a:r>
          </a:p>
          <a:p>
            <a:pPr marL="0" indent="0" algn="ctr">
              <a:buNone/>
            </a:pPr>
            <a:r>
              <a:rPr lang="en-GB" sz="3200" dirty="0"/>
              <a:t>Harry runs 12 seconds slower than Kyle.</a:t>
            </a:r>
          </a:p>
          <a:p>
            <a:pPr marL="0" indent="0" algn="ctr">
              <a:buNone/>
            </a:pPr>
            <a:r>
              <a:rPr lang="en-GB" sz="3200" dirty="0"/>
              <a:t>What time did Harry run the 200m in?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034854" y="4139943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8506B-F80A-F348-BCE1-95C81E0D3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Problem solving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9904" y="1614759"/>
            <a:ext cx="8593576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Ben completed the 100m sprint in 17.58 seconds.</a:t>
            </a:r>
          </a:p>
          <a:p>
            <a:pPr marL="0" indent="0" algn="ctr">
              <a:buNone/>
            </a:pPr>
            <a:r>
              <a:rPr lang="en-GB" dirty="0"/>
              <a:t>Levi completed it in 17.409 seconds.</a:t>
            </a:r>
          </a:p>
          <a:p>
            <a:pPr marL="0" indent="0" algn="ctr">
              <a:buNone/>
            </a:pPr>
            <a:r>
              <a:rPr lang="en-GB" dirty="0"/>
              <a:t>Robert completed it </a:t>
            </a:r>
            <a:r>
              <a:rPr lang="en-GB"/>
              <a:t>in 17.582 </a:t>
            </a:r>
            <a:r>
              <a:rPr lang="en-GB" dirty="0"/>
              <a:t>seconds.</a:t>
            </a:r>
          </a:p>
          <a:p>
            <a:pPr marL="0" indent="0" algn="ctr">
              <a:buNone/>
            </a:pPr>
            <a:r>
              <a:rPr lang="en-GB" dirty="0"/>
              <a:t>Who came first, second and third?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 </a:t>
            </a:r>
          </a:p>
          <a:p>
            <a:pPr marL="0" indent="0" algn="ctr">
              <a:buNone/>
            </a:pPr>
            <a:r>
              <a:rPr lang="en-GB" sz="2400" dirty="0"/>
              <a:t> 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4919517" y="4413961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4BD804-03B5-3D41-92D4-C5D09318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4990" y="1440617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Reading and writing decimals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8487577"/>
                  </p:ext>
                </p:extLst>
              </p:nvPr>
            </p:nvGraphicFramePr>
            <p:xfrm>
              <a:off x="540172" y="4151703"/>
              <a:ext cx="10929241" cy="2267372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596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8487577"/>
                  </p:ext>
                </p:extLst>
              </p:nvPr>
            </p:nvGraphicFramePr>
            <p:xfrm>
              <a:off x="540172" y="4151703"/>
              <a:ext cx="10929241" cy="2267372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596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6183" t="-1724" r="-230705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4015" t="-1724" r="-10292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8014" t="-1724" r="-1805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95" y="2501000"/>
            <a:ext cx="11039597" cy="146423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500" dirty="0">
                <a:latin typeface="+mn-lt"/>
              </a:rPr>
              <a:t>You</a:t>
            </a:r>
            <a:r>
              <a:rPr lang="en-GB" sz="2500" b="1" dirty="0">
                <a:latin typeface="+mn-lt"/>
              </a:rPr>
              <a:t> </a:t>
            </a:r>
            <a:r>
              <a:rPr lang="en-GB" sz="2500" dirty="0">
                <a:latin typeface="+mn-lt"/>
              </a:rPr>
              <a:t>should be able to </a:t>
            </a:r>
            <a:r>
              <a:rPr lang="en-GB" sz="2500" b="1" dirty="0">
                <a:solidFill>
                  <a:srgbClr val="FF0000"/>
                </a:solidFill>
                <a:latin typeface="+mn-lt"/>
              </a:rPr>
              <a:t>read and write </a:t>
            </a:r>
            <a:r>
              <a:rPr lang="en-GB" sz="2500" dirty="0">
                <a:latin typeface="+mn-lt"/>
              </a:rPr>
              <a:t>decimal numbers with up to 3 places.</a:t>
            </a:r>
          </a:p>
          <a:p>
            <a:pPr algn="ctr">
              <a:buNone/>
            </a:pPr>
            <a:r>
              <a:rPr lang="en-GB" sz="2500" b="1" dirty="0">
                <a:latin typeface="+mn-lt"/>
              </a:rPr>
              <a:t>Remember: </a:t>
            </a:r>
            <a:r>
              <a:rPr lang="en-GB" sz="2500" dirty="0">
                <a:latin typeface="+mn-lt"/>
              </a:rPr>
              <a:t> When working with decimals, it is very important that you know and understand the </a:t>
            </a:r>
            <a:r>
              <a:rPr lang="en-GB" sz="2500" b="1" dirty="0">
                <a:solidFill>
                  <a:srgbClr val="FF0000"/>
                </a:solidFill>
                <a:latin typeface="+mn-lt"/>
              </a:rPr>
              <a:t>place value </a:t>
            </a:r>
            <a:r>
              <a:rPr lang="en-GB" sz="2500" dirty="0">
                <a:latin typeface="+mn-lt"/>
              </a:rPr>
              <a:t>of numbers.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915" y="4581775"/>
            <a:ext cx="90805" cy="9080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588453-11C0-504D-8E37-9B21CC149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6976400"/>
                  </p:ext>
                </p:extLst>
              </p:nvPr>
            </p:nvGraphicFramePr>
            <p:xfrm>
              <a:off x="557105" y="3694505"/>
              <a:ext cx="10929241" cy="2353375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1456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. </a:t>
                          </a: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6976400"/>
                  </p:ext>
                </p:extLst>
              </p:nvPr>
            </p:nvGraphicFramePr>
            <p:xfrm>
              <a:off x="557105" y="3694505"/>
              <a:ext cx="10929241" cy="2353375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1456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6183" t="-1596" r="-230290" b="-107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4015" t="-1596" r="-102555" b="-107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8014" t="-1596" r="-1444" b="-1079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. </a:t>
                          </a: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419" y="1638128"/>
                <a:ext cx="11305706" cy="1886048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GB" sz="2500" dirty="0">
                    <a:latin typeface="+mn-lt"/>
                  </a:rPr>
                  <a:t>We can use this chart to see that the number 32.457 is made up of:</a:t>
                </a:r>
              </a:p>
              <a:p>
                <a:pPr algn="ctr">
                  <a:buNone/>
                </a:pP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3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tens,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2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ones,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4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tenths (or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or 0.4),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5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hundredths (or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or 0.05) and                      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7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thousandths (or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lang="en-GB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5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GB" sz="25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0.007</m:t>
                    </m:r>
                  </m:oMath>
                </a14:m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)</a:t>
                </a:r>
                <a:r>
                  <a:rPr lang="en-GB" sz="25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419" y="1638128"/>
                <a:ext cx="11305706" cy="1886048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r="-657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781" y="4395510"/>
            <a:ext cx="90805" cy="9080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BDD12D8-B7D0-4EBE-BEF0-89110A0A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65" y="6184828"/>
            <a:ext cx="11305706" cy="52780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500" dirty="0">
                <a:latin typeface="+mn-lt"/>
              </a:rPr>
              <a:t>This number is read or written in words as </a:t>
            </a:r>
            <a:r>
              <a:rPr lang="en-GB" sz="2500" b="1" dirty="0">
                <a:solidFill>
                  <a:srgbClr val="FF0000"/>
                </a:solidFill>
                <a:latin typeface="+mn-lt"/>
              </a:rPr>
              <a:t>thirty two point four five seven</a:t>
            </a:r>
            <a:r>
              <a:rPr lang="en-GB" sz="2500" b="1" dirty="0">
                <a:latin typeface="+mn-lt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CB6E89-D768-7C43-9ECE-1389B09BD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08" y="3681608"/>
            <a:ext cx="1915964" cy="145061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b="1" dirty="0">
                <a:solidFill>
                  <a:srgbClr val="FF0000"/>
                </a:solidFill>
                <a:latin typeface="+mn-lt"/>
              </a:rPr>
              <a:t>Read </a:t>
            </a:r>
          </a:p>
          <a:p>
            <a:pPr algn="ctr">
              <a:buNone/>
            </a:pPr>
            <a:r>
              <a:rPr lang="en-GB" sz="3600" b="1" dirty="0">
                <a:solidFill>
                  <a:srgbClr val="FF0000"/>
                </a:solidFill>
                <a:latin typeface="+mn-lt"/>
              </a:rPr>
              <a:t>21.098 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E125F1C4-7CFD-4F30-8A02-B3EBBCA9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976" y="4810067"/>
            <a:ext cx="8602968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This number is read or written in words as    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twenty one point zero nine eight</a:t>
            </a:r>
            <a:r>
              <a:rPr lang="en-GB" dirty="0">
                <a:latin typeface="+mn-lt"/>
              </a:rPr>
              <a:t>.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A912DAE-FAE8-4830-84CD-0633D496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1255" y="14520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Reading and writing decimals </a:t>
            </a: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F8EF5F16-000A-4C8F-BA4A-3C5A0E4E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976" y="2670267"/>
            <a:ext cx="8602968" cy="173664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We are sometimes given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decimal numbers </a:t>
            </a:r>
            <a:r>
              <a:rPr lang="en-GB" dirty="0">
                <a:latin typeface="+mn-lt"/>
              </a:rPr>
              <a:t>written in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words</a:t>
            </a:r>
            <a:r>
              <a:rPr lang="en-GB" dirty="0">
                <a:latin typeface="+mn-lt"/>
              </a:rPr>
              <a:t> and we have to read, understand the number and write it in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figures</a:t>
            </a:r>
            <a:r>
              <a:rPr lang="en-GB" dirty="0">
                <a:latin typeface="+mn-lt"/>
              </a:rPr>
              <a:t>. </a:t>
            </a:r>
          </a:p>
        </p:txBody>
      </p:sp>
      <p:pic>
        <p:nvPicPr>
          <p:cNvPr id="15" name="Picture 6" descr="Image result for eyes cartoon">
            <a:extLst>
              <a:ext uri="{FF2B5EF4-FFF2-40B4-BE49-F238E27FC236}">
                <a16:creationId xmlns:a16="http://schemas.microsoft.com/office/drawing/2014/main" id="{F0811FB9-02C5-4172-A4B6-E126C217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745" y="1626663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F8A92D-7C0C-0045-B695-C0EC21C37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E125F1C4-7CFD-4F30-8A02-B3EBBCA9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19" y="2702966"/>
            <a:ext cx="9025039" cy="365717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b="1" dirty="0">
                <a:latin typeface="+mn-lt"/>
              </a:rPr>
              <a:t>Your turn</a:t>
            </a:r>
          </a:p>
          <a:p>
            <a:pPr>
              <a:buNone/>
            </a:pPr>
            <a:r>
              <a:rPr lang="en-GB" sz="3600" dirty="0">
                <a:latin typeface="+mn-lt"/>
              </a:rPr>
              <a:t>Write the following numbers in figures: </a:t>
            </a:r>
          </a:p>
          <a:p>
            <a:pPr marL="571500" indent="-571500"/>
            <a:r>
              <a:rPr lang="en-GB" sz="3600" b="1" dirty="0">
                <a:solidFill>
                  <a:srgbClr val="FF0000"/>
                </a:solidFill>
                <a:latin typeface="+mn-lt"/>
              </a:rPr>
              <a:t>sixty two point three six five</a:t>
            </a:r>
          </a:p>
          <a:p>
            <a:pPr marL="571500" indent="-571500"/>
            <a:r>
              <a:rPr lang="en-GB" sz="3600" b="1" dirty="0">
                <a:solidFill>
                  <a:srgbClr val="FF0000"/>
                </a:solidFill>
                <a:latin typeface="+mn-lt"/>
              </a:rPr>
              <a:t>thirty point two zero eight</a:t>
            </a:r>
          </a:p>
          <a:p>
            <a:pPr marL="571500" indent="-571500"/>
            <a:r>
              <a:rPr lang="en-GB" sz="3600" b="1" dirty="0">
                <a:solidFill>
                  <a:srgbClr val="FF0000"/>
                </a:solidFill>
                <a:latin typeface="+mn-lt"/>
              </a:rPr>
              <a:t>eighty eight point two zero seven</a:t>
            </a:r>
          </a:p>
        </p:txBody>
      </p:sp>
      <p:pic>
        <p:nvPicPr>
          <p:cNvPr id="8" name="Picture 50" descr="Image result for pencil clipart7">
            <a:extLst>
              <a:ext uri="{FF2B5EF4-FFF2-40B4-BE49-F238E27FC236}">
                <a16:creationId xmlns:a16="http://schemas.microsoft.com/office/drawing/2014/main" id="{C829E448-CC52-46DE-B36E-57B08CCF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023" y="5085433"/>
            <a:ext cx="1558903" cy="15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5D42237E-F77B-4611-9D9F-FD0EBE94F572}"/>
              </a:ext>
            </a:extLst>
          </p:cNvPr>
          <p:cNvSpPr txBox="1">
            <a:spLocks noChangeArrowheads="1"/>
          </p:cNvSpPr>
          <p:nvPr/>
        </p:nvSpPr>
        <p:spPr>
          <a:xfrm>
            <a:off x="2291255" y="14520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Reading and writing decimals </a:t>
            </a: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9C1A1-AFD5-684B-B001-4E0A2670A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06" y="4243777"/>
                <a:ext cx="10747013" cy="2324396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GB" b="1" dirty="0">
                    <a:latin typeface="+mn-lt"/>
                  </a:rPr>
                  <a:t>Write this total as a </a:t>
                </a:r>
                <a:r>
                  <a:rPr lang="en-GB" b="1" dirty="0">
                    <a:solidFill>
                      <a:srgbClr val="FF0000"/>
                    </a:solidFill>
                    <a:latin typeface="+mn-lt"/>
                  </a:rPr>
                  <a:t>decimal</a:t>
                </a:r>
                <a:r>
                  <a:rPr lang="en-GB" b="1" dirty="0">
                    <a:latin typeface="+mn-lt"/>
                  </a:rPr>
                  <a:t>:</a:t>
                </a:r>
                <a:endParaRPr lang="en-GB" sz="3600" b="1" dirty="0">
                  <a:effectLst/>
                  <a:latin typeface="+mn-lt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B" b="1" dirty="0">
                  <a:latin typeface="+mn-lt"/>
                </a:endParaRPr>
              </a:p>
              <a:p>
                <a:pPr algn="ctr">
                  <a:buNone/>
                </a:pPr>
                <a:r>
                  <a:rPr lang="en-GB" dirty="0">
                    <a:latin typeface="+mn-lt"/>
                  </a:rPr>
                  <a:t>Let’s use a </a:t>
                </a:r>
                <a:r>
                  <a:rPr lang="en-GB" b="1" dirty="0">
                    <a:solidFill>
                      <a:srgbClr val="FF0000"/>
                    </a:solidFill>
                    <a:latin typeface="+mn-lt"/>
                  </a:rPr>
                  <a:t>place value chart </a:t>
                </a:r>
                <a:r>
                  <a:rPr lang="en-GB" dirty="0">
                    <a:latin typeface="+mn-lt"/>
                  </a:rPr>
                  <a:t>to help us… </a:t>
                </a:r>
                <a:endParaRPr lang="en-GB" sz="36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706" y="4243777"/>
                <a:ext cx="10747013" cy="2324396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 b="-3394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67">
            <a:extLst>
              <a:ext uri="{FF2B5EF4-FFF2-40B4-BE49-F238E27FC236}">
                <a16:creationId xmlns:a16="http://schemas.microsoft.com/office/drawing/2014/main" id="{E125F1C4-7CFD-4F30-8A02-B3EBBCA9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327" y="2633317"/>
            <a:ext cx="10739393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We will sometimes be asked questions to show that we understand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place value</a:t>
            </a:r>
            <a:r>
              <a:rPr lang="en-GB" dirty="0">
                <a:latin typeface="+mn-lt"/>
              </a:rPr>
              <a:t>.  Let’s look at an example: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A912DAE-FAE8-4830-84CD-0633D496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1255" y="14520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Reading and writing decimals </a:t>
            </a:r>
          </a:p>
        </p:txBody>
      </p:sp>
      <p:pic>
        <p:nvPicPr>
          <p:cNvPr id="11" name="Picture 6" descr="Image result for eyes cartoon">
            <a:extLst>
              <a:ext uri="{FF2B5EF4-FFF2-40B4-BE49-F238E27FC236}">
                <a16:creationId xmlns:a16="http://schemas.microsoft.com/office/drawing/2014/main" id="{4ADAF77E-2398-4954-AC1B-6FC13D5E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745" y="1626663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11BF42-2785-5D44-9D45-0AE13F40A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1724042"/>
                <a:ext cx="11106080" cy="2474224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i="1" dirty="0">
                  <a:latin typeface="+mn-lt"/>
                </a:endParaRPr>
              </a:p>
              <a:p>
                <a:pPr algn="ctr">
                  <a:buNone/>
                </a:pPr>
                <a:r>
                  <a:rPr lang="en-GB" sz="3600" dirty="0">
                    <a:latin typeface="+mn-lt"/>
                  </a:rPr>
                  <a:t>We can see from our place value chart that this number will be </a:t>
                </a:r>
                <a:r>
                  <a:rPr lang="en-GB" sz="3600" b="1" dirty="0">
                    <a:latin typeface="+mn-lt"/>
                  </a:rPr>
                  <a:t>4.42</a:t>
                </a:r>
                <a:endParaRPr lang="en-GB" sz="36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24042"/>
                <a:ext cx="11106080" cy="247422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 b="-3922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Group 65">
                <a:extLst>
                  <a:ext uri="{FF2B5EF4-FFF2-40B4-BE49-F238E27FC236}">
                    <a16:creationId xmlns:a16="http://schemas.microsoft.com/office/drawing/2014/main" id="{20280A03-4D4B-4C8E-AF06-EFFB25F4692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1638395"/>
                  </p:ext>
                </p:extLst>
              </p:nvPr>
            </p:nvGraphicFramePr>
            <p:xfrm>
              <a:off x="625685" y="4480560"/>
              <a:ext cx="10929241" cy="2206511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1910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154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. </a:t>
                          </a: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Group 65">
                <a:extLst>
                  <a:ext uri="{FF2B5EF4-FFF2-40B4-BE49-F238E27FC236}">
                    <a16:creationId xmlns:a16="http://schemas.microsoft.com/office/drawing/2014/main" id="{20280A03-4D4B-4C8E-AF06-EFFB25F4692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1638395"/>
                  </p:ext>
                </p:extLst>
              </p:nvPr>
            </p:nvGraphicFramePr>
            <p:xfrm>
              <a:off x="625685" y="4480560"/>
              <a:ext cx="10929241" cy="2206511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1910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16183" t="-1538" r="-230705" b="-8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4015" t="-1538" r="-102920" b="-8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48014" t="-1538" r="-1805" b="-88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154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. </a:t>
                          </a: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A88F44C8-FA7D-4A36-BB89-7D4ED7F36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361" y="5081310"/>
            <a:ext cx="90805" cy="9080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104632-DE93-8944-B8C0-7C7F999DB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56" y="4044638"/>
            <a:ext cx="10747014" cy="260837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dirty="0">
                <a:latin typeface="+mn-lt"/>
              </a:rPr>
              <a:t>We know that the number 7.645 is 7 ones, 6 tenths, </a:t>
            </a:r>
          </a:p>
          <a:p>
            <a:pPr>
              <a:buNone/>
            </a:pPr>
            <a:r>
              <a:rPr lang="en-GB" dirty="0">
                <a:latin typeface="+mn-lt"/>
              </a:rPr>
              <a:t>4 hundredths and 5 thousandths or:</a:t>
            </a:r>
          </a:p>
          <a:p>
            <a:pPr>
              <a:buNone/>
            </a:pPr>
            <a:r>
              <a:rPr lang="en-GB" dirty="0">
                <a:latin typeface="+mn-lt"/>
              </a:rPr>
              <a:t>7.645 = 7 + 0.6 + 0.04 + 0.005</a:t>
            </a:r>
          </a:p>
          <a:p>
            <a:pPr>
              <a:buNone/>
            </a:pPr>
            <a:r>
              <a:rPr lang="en-GB" dirty="0">
                <a:latin typeface="+mn-lt"/>
              </a:rPr>
              <a:t>Therefore the missing number is </a:t>
            </a:r>
            <a:r>
              <a:rPr lang="en-GB" b="1" dirty="0">
                <a:latin typeface="+mn-lt"/>
              </a:rPr>
              <a:t>0.04</a:t>
            </a:r>
            <a:r>
              <a:rPr lang="en-GB" dirty="0">
                <a:latin typeface="+mn-lt"/>
              </a:rPr>
              <a:t>.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E125F1C4-7CFD-4F30-8A02-B3EBBCA9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77" y="2427721"/>
            <a:ext cx="10739393" cy="145061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dirty="0">
                <a:latin typeface="+mn-lt"/>
              </a:rPr>
              <a:t>Write a number in the box to make this correct:</a:t>
            </a:r>
          </a:p>
          <a:p>
            <a:pPr algn="ctr">
              <a:buNone/>
            </a:pPr>
            <a:r>
              <a:rPr lang="en-GB" sz="3600" b="1" dirty="0">
                <a:solidFill>
                  <a:srgbClr val="FF0000"/>
                </a:solidFill>
                <a:latin typeface="+mn-lt"/>
              </a:rPr>
              <a:t>7.645 = 7 + 0.6 + </a:t>
            </a:r>
            <a:r>
              <a:rPr lang="en-GB" sz="36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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 + 0.005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A912DAE-FAE8-4830-84CD-0633D496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1255" y="14520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Reading and writing decimals </a:t>
            </a:r>
          </a:p>
        </p:txBody>
      </p:sp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C7897A2E-31F0-4467-B6CF-03589DD1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89" y="1517479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B70389-4AC2-F14A-A75D-3C44CE7E8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2493</Words>
  <Application>Microsoft Office PowerPoint</Application>
  <PresentationFormat>Widescreen</PresentationFormat>
  <Paragraphs>468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PowerPoint Presentation</vt:lpstr>
      <vt:lpstr>Vocabulary:  Reading, writing and ordering numbers</vt:lpstr>
      <vt:lpstr>Reading and writing decimals </vt:lpstr>
      <vt:lpstr>PowerPoint Presentation</vt:lpstr>
      <vt:lpstr>Reading and writing decimals </vt:lpstr>
      <vt:lpstr>PowerPoint Presentation</vt:lpstr>
      <vt:lpstr>Reading and writing decimals </vt:lpstr>
      <vt:lpstr>PowerPoint Presentation</vt:lpstr>
      <vt:lpstr>Reading and writing decimals </vt:lpstr>
      <vt:lpstr>Your turn</vt:lpstr>
      <vt:lpstr>Ordering decimals </vt:lpstr>
      <vt:lpstr>Ordering decimals </vt:lpstr>
      <vt:lpstr>Ordering decimals </vt:lpstr>
      <vt:lpstr>Ordering decimals </vt:lpstr>
      <vt:lpstr>Ordering decimals </vt:lpstr>
      <vt:lpstr>Your turn</vt:lpstr>
      <vt:lpstr>Ordering decimals </vt:lpstr>
      <vt:lpstr>Reasoning </vt:lpstr>
      <vt:lpstr>Ordering decimals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</vt:lpstr>
      <vt:lpstr> Problem solving</vt:lpstr>
      <vt:lpstr>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R. Pettit (BPS)</cp:lastModifiedBy>
  <cp:revision>75</cp:revision>
  <dcterms:created xsi:type="dcterms:W3CDTF">2017-03-29T13:14:03Z</dcterms:created>
  <dcterms:modified xsi:type="dcterms:W3CDTF">2020-04-02T09:56:10Z</dcterms:modified>
</cp:coreProperties>
</file>