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2" r:id="rId2"/>
    <p:sldId id="293" r:id="rId3"/>
    <p:sldId id="278" r:id="rId4"/>
    <p:sldId id="279" r:id="rId5"/>
    <p:sldId id="282" r:id="rId6"/>
    <p:sldId id="290" r:id="rId7"/>
    <p:sldId id="284" r:id="rId8"/>
    <p:sldId id="295" r:id="rId9"/>
    <p:sldId id="294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85"/>
    <a:srgbClr val="EB8634"/>
    <a:srgbClr val="F0F3EB"/>
    <a:srgbClr val="1E5990"/>
    <a:srgbClr val="90C7E5"/>
    <a:srgbClr val="AFDEF8"/>
    <a:srgbClr val="87CCC0"/>
    <a:srgbClr val="4EB2E5"/>
    <a:srgbClr val="653B8F"/>
    <a:srgbClr val="00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3" y="54"/>
      </p:cViewPr>
      <p:guideLst>
        <p:guide orient="horz" pos="2160"/>
        <p:guide pos="2880"/>
        <p:guide pos="340"/>
        <p:guide orient="horz" pos="3952"/>
        <p:guide pos="5397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2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5-white-rose-maths-resources-key-stage-1-year-1-year-2/spring-block-1-multiplication-and-division-year-5-white-rose-maths-supporting-resources-key-stage-1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5-white-rose-maths-resources-key-stage-1-year-1-year-2/spring-block-1-multiplication-and-division-year-5-white-rose-maths-supporting-resources-key-stage-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winkl.co.uk/resources/white-rose-maths-resources/year-5-white-rose-maths-resources-key-stage-1-year-1-year-2/spring-block-1-multiplication-and-division-year-5-white-rose-maths-supporting-resources-key-stage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winkl.co.uk/resources/white-rose-maths-resources/year-5-white-rose-maths-resources-key-stage-1-year-1-year-2/spring-block-1-multiplication-and-division-year-5-white-rose-maths-supporting-resources-key-stage-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5-white-rose-maths-resources-key-stage-1-year-1-year-2/spring-block-1-multiplication-and-division-year-5-white-rose-maths-supporting-resources-key-stage-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6,393 ÷ 3 </a:t>
            </a: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the calculation.</a:t>
            </a: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Divide the number represented below by 4.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Use a method of your choice to calculate:</a:t>
            </a: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groups of 6 </a:t>
            </a:r>
            <a:b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are there in 9,288? </a:t>
            </a:r>
          </a:p>
          <a:p>
            <a:pPr algn="ctr"/>
            <a:endParaRPr lang="en-GB" sz="82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1,458      1,548      1,485      1,845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40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40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4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62275" y="1204487"/>
            <a:ext cx="37578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0636" y="1503284"/>
            <a:ext cx="2227918" cy="237244"/>
            <a:chOff x="1763600" y="885231"/>
            <a:chExt cx="2970557" cy="316325"/>
          </a:xfrm>
        </p:grpSpPr>
        <p:sp>
          <p:nvSpPr>
            <p:cNvPr id="78" name="Oval 3"/>
            <p:cNvSpPr>
              <a:spLocks noChangeArrowheads="1"/>
            </p:cNvSpPr>
            <p:nvPr/>
          </p:nvSpPr>
          <p:spPr bwMode="auto">
            <a:xfrm>
              <a:off x="1763600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79" name="Oval 3"/>
            <p:cNvSpPr>
              <a:spLocks noChangeArrowheads="1"/>
            </p:cNvSpPr>
            <p:nvPr/>
          </p:nvSpPr>
          <p:spPr bwMode="auto">
            <a:xfrm>
              <a:off x="2205972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95" name="Oval 3"/>
            <p:cNvSpPr>
              <a:spLocks noChangeArrowheads="1"/>
            </p:cNvSpPr>
            <p:nvPr/>
          </p:nvSpPr>
          <p:spPr bwMode="auto">
            <a:xfrm>
              <a:off x="2648344" y="885231"/>
              <a:ext cx="316325" cy="316325"/>
            </a:xfrm>
            <a:prstGeom prst="ellipse">
              <a:avLst/>
            </a:prstGeom>
            <a:solidFill>
              <a:srgbClr val="6F5093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96" name="Oval 3"/>
            <p:cNvSpPr>
              <a:spLocks noChangeArrowheads="1"/>
            </p:cNvSpPr>
            <p:nvPr/>
          </p:nvSpPr>
          <p:spPr bwMode="auto">
            <a:xfrm>
              <a:off x="3090716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97" name="Oval 3"/>
            <p:cNvSpPr>
              <a:spLocks noChangeArrowheads="1"/>
            </p:cNvSpPr>
            <p:nvPr/>
          </p:nvSpPr>
          <p:spPr bwMode="auto">
            <a:xfrm>
              <a:off x="3533088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98" name="Oval 3"/>
            <p:cNvSpPr>
              <a:spLocks noChangeArrowheads="1"/>
            </p:cNvSpPr>
            <p:nvPr/>
          </p:nvSpPr>
          <p:spPr bwMode="auto">
            <a:xfrm>
              <a:off x="3975460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99" name="Oval 3"/>
            <p:cNvSpPr>
              <a:spLocks noChangeArrowheads="1"/>
            </p:cNvSpPr>
            <p:nvPr/>
          </p:nvSpPr>
          <p:spPr bwMode="auto">
            <a:xfrm>
              <a:off x="4417832" y="885231"/>
              <a:ext cx="316325" cy="316325"/>
            </a:xfrm>
            <a:prstGeom prst="ellipse">
              <a:avLst/>
            </a:prstGeom>
            <a:solidFill>
              <a:srgbClr val="BD1E2C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50636" y="1782219"/>
            <a:ext cx="2227918" cy="237244"/>
            <a:chOff x="1763600" y="885231"/>
            <a:chExt cx="2970557" cy="316325"/>
          </a:xfrm>
        </p:grpSpPr>
        <p:sp>
          <p:nvSpPr>
            <p:cNvPr id="101" name="Oval 3"/>
            <p:cNvSpPr>
              <a:spLocks noChangeArrowheads="1"/>
            </p:cNvSpPr>
            <p:nvPr/>
          </p:nvSpPr>
          <p:spPr bwMode="auto">
            <a:xfrm>
              <a:off x="1763600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2" name="Oval 3"/>
            <p:cNvSpPr>
              <a:spLocks noChangeArrowheads="1"/>
            </p:cNvSpPr>
            <p:nvPr/>
          </p:nvSpPr>
          <p:spPr bwMode="auto">
            <a:xfrm>
              <a:off x="2205972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3" name="Oval 3"/>
            <p:cNvSpPr>
              <a:spLocks noChangeArrowheads="1"/>
            </p:cNvSpPr>
            <p:nvPr/>
          </p:nvSpPr>
          <p:spPr bwMode="auto">
            <a:xfrm>
              <a:off x="2648344" y="885231"/>
              <a:ext cx="316325" cy="316325"/>
            </a:xfrm>
            <a:prstGeom prst="ellipse">
              <a:avLst/>
            </a:prstGeom>
            <a:solidFill>
              <a:srgbClr val="6F5093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4" name="Oval 3"/>
            <p:cNvSpPr>
              <a:spLocks noChangeArrowheads="1"/>
            </p:cNvSpPr>
            <p:nvPr/>
          </p:nvSpPr>
          <p:spPr bwMode="auto">
            <a:xfrm>
              <a:off x="3090716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5" name="Oval 3"/>
            <p:cNvSpPr>
              <a:spLocks noChangeArrowheads="1"/>
            </p:cNvSpPr>
            <p:nvPr/>
          </p:nvSpPr>
          <p:spPr bwMode="auto">
            <a:xfrm>
              <a:off x="3533088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6" name="Oval 3"/>
            <p:cNvSpPr>
              <a:spLocks noChangeArrowheads="1"/>
            </p:cNvSpPr>
            <p:nvPr/>
          </p:nvSpPr>
          <p:spPr bwMode="auto">
            <a:xfrm>
              <a:off x="3975460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07" name="Oval 3"/>
            <p:cNvSpPr>
              <a:spLocks noChangeArrowheads="1"/>
            </p:cNvSpPr>
            <p:nvPr/>
          </p:nvSpPr>
          <p:spPr bwMode="auto">
            <a:xfrm>
              <a:off x="4417832" y="885231"/>
              <a:ext cx="316325" cy="316325"/>
            </a:xfrm>
            <a:prstGeom prst="ellipse">
              <a:avLst/>
            </a:prstGeom>
            <a:solidFill>
              <a:srgbClr val="BD1E2C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350636" y="2061153"/>
            <a:ext cx="2227918" cy="237244"/>
            <a:chOff x="1763600" y="885231"/>
            <a:chExt cx="2970557" cy="316325"/>
          </a:xfrm>
        </p:grpSpPr>
        <p:sp>
          <p:nvSpPr>
            <p:cNvPr id="110" name="Oval 3"/>
            <p:cNvSpPr>
              <a:spLocks noChangeArrowheads="1"/>
            </p:cNvSpPr>
            <p:nvPr/>
          </p:nvSpPr>
          <p:spPr bwMode="auto">
            <a:xfrm>
              <a:off x="1763600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11" name="Oval 3"/>
            <p:cNvSpPr>
              <a:spLocks noChangeArrowheads="1"/>
            </p:cNvSpPr>
            <p:nvPr/>
          </p:nvSpPr>
          <p:spPr bwMode="auto">
            <a:xfrm>
              <a:off x="2205972" y="885231"/>
              <a:ext cx="316325" cy="316325"/>
            </a:xfrm>
            <a:prstGeom prst="ellipse">
              <a:avLst/>
            </a:prstGeom>
            <a:solidFill>
              <a:srgbClr val="0063AE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12" name="Oval 3"/>
            <p:cNvSpPr>
              <a:spLocks noChangeArrowheads="1"/>
            </p:cNvSpPr>
            <p:nvPr/>
          </p:nvSpPr>
          <p:spPr bwMode="auto">
            <a:xfrm>
              <a:off x="2648344" y="885231"/>
              <a:ext cx="316325" cy="316325"/>
            </a:xfrm>
            <a:prstGeom prst="ellipse">
              <a:avLst/>
            </a:prstGeom>
            <a:solidFill>
              <a:srgbClr val="6F5093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00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13" name="Oval 3"/>
            <p:cNvSpPr>
              <a:spLocks noChangeArrowheads="1"/>
            </p:cNvSpPr>
            <p:nvPr/>
          </p:nvSpPr>
          <p:spPr bwMode="auto">
            <a:xfrm>
              <a:off x="3090716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16" name="Oval 3"/>
            <p:cNvSpPr>
              <a:spLocks noChangeArrowheads="1"/>
            </p:cNvSpPr>
            <p:nvPr/>
          </p:nvSpPr>
          <p:spPr bwMode="auto">
            <a:xfrm>
              <a:off x="3533088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29" name="Oval 3"/>
            <p:cNvSpPr>
              <a:spLocks noChangeArrowheads="1"/>
            </p:cNvSpPr>
            <p:nvPr/>
          </p:nvSpPr>
          <p:spPr bwMode="auto">
            <a:xfrm>
              <a:off x="3975460" y="885231"/>
              <a:ext cx="316325" cy="316325"/>
            </a:xfrm>
            <a:prstGeom prst="ellipse">
              <a:avLst/>
            </a:prstGeom>
            <a:solidFill>
              <a:srgbClr val="ECDC12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10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  <p:sp>
          <p:nvSpPr>
            <p:cNvPr id="132" name="Oval 3"/>
            <p:cNvSpPr>
              <a:spLocks noChangeArrowheads="1"/>
            </p:cNvSpPr>
            <p:nvPr/>
          </p:nvSpPr>
          <p:spPr bwMode="auto">
            <a:xfrm>
              <a:off x="4417832" y="885231"/>
              <a:ext cx="316325" cy="316325"/>
            </a:xfrm>
            <a:prstGeom prst="ellipse">
              <a:avLst/>
            </a:prstGeom>
            <a:solidFill>
              <a:srgbClr val="BD1E2C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27432" rIns="0" bIns="27432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525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</a:t>
              </a:r>
              <a:endParaRPr lang="en-US" altLang="en-US" sz="788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7507" y="3231262"/>
            <a:ext cx="3645000" cy="513000"/>
            <a:chOff x="757001" y="3138845"/>
            <a:chExt cx="4974861" cy="693240"/>
          </a:xfrm>
        </p:grpSpPr>
        <p:grpSp>
          <p:nvGrpSpPr>
            <p:cNvPr id="3" name="Group 2"/>
            <p:cNvGrpSpPr/>
            <p:nvPr/>
          </p:nvGrpSpPr>
          <p:grpSpPr>
            <a:xfrm>
              <a:off x="757001" y="3138845"/>
              <a:ext cx="4974861" cy="316325"/>
              <a:chOff x="796756" y="3210404"/>
              <a:chExt cx="4974861" cy="316325"/>
            </a:xfrm>
          </p:grpSpPr>
          <p:sp>
            <p:nvSpPr>
              <p:cNvPr id="195" name="Oval 3"/>
              <p:cNvSpPr>
                <a:spLocks noChangeArrowheads="1"/>
              </p:cNvSpPr>
              <p:nvPr/>
            </p:nvSpPr>
            <p:spPr bwMode="auto">
              <a:xfrm>
                <a:off x="796756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Oval 3"/>
              <p:cNvSpPr>
                <a:spLocks noChangeArrowheads="1"/>
              </p:cNvSpPr>
              <p:nvPr/>
            </p:nvSpPr>
            <p:spPr bwMode="auto">
              <a:xfrm>
                <a:off x="1220259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Oval 3"/>
              <p:cNvSpPr>
                <a:spLocks noChangeArrowheads="1"/>
              </p:cNvSpPr>
              <p:nvPr/>
            </p:nvSpPr>
            <p:spPr bwMode="auto">
              <a:xfrm>
                <a:off x="1643762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Oval 3"/>
              <p:cNvSpPr>
                <a:spLocks noChangeArrowheads="1"/>
              </p:cNvSpPr>
              <p:nvPr/>
            </p:nvSpPr>
            <p:spPr bwMode="auto">
              <a:xfrm>
                <a:off x="2067265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Oval 3"/>
              <p:cNvSpPr>
                <a:spLocks noChangeArrowheads="1"/>
              </p:cNvSpPr>
              <p:nvPr/>
            </p:nvSpPr>
            <p:spPr bwMode="auto">
              <a:xfrm>
                <a:off x="2490768" y="3210404"/>
                <a:ext cx="316325" cy="316325"/>
              </a:xfrm>
              <a:prstGeom prst="ellipse">
                <a:avLst/>
              </a:prstGeom>
              <a:solidFill>
                <a:srgbClr val="6F5093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Oval 3"/>
              <p:cNvSpPr>
                <a:spLocks noChangeArrowheads="1"/>
              </p:cNvSpPr>
              <p:nvPr/>
            </p:nvSpPr>
            <p:spPr bwMode="auto">
              <a:xfrm>
                <a:off x="2914271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Oval 3"/>
              <p:cNvSpPr>
                <a:spLocks noChangeArrowheads="1"/>
              </p:cNvSpPr>
              <p:nvPr/>
            </p:nvSpPr>
            <p:spPr bwMode="auto">
              <a:xfrm>
                <a:off x="3337774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Oval 3"/>
              <p:cNvSpPr>
                <a:spLocks noChangeArrowheads="1"/>
              </p:cNvSpPr>
              <p:nvPr/>
            </p:nvSpPr>
            <p:spPr bwMode="auto">
              <a:xfrm>
                <a:off x="3761277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Oval 3"/>
              <p:cNvSpPr>
                <a:spLocks noChangeArrowheads="1"/>
              </p:cNvSpPr>
              <p:nvPr/>
            </p:nvSpPr>
            <p:spPr bwMode="auto">
              <a:xfrm>
                <a:off x="4184780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Oval 3"/>
              <p:cNvSpPr>
                <a:spLocks noChangeArrowheads="1"/>
              </p:cNvSpPr>
              <p:nvPr/>
            </p:nvSpPr>
            <p:spPr bwMode="auto">
              <a:xfrm>
                <a:off x="4608283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Oval 3"/>
              <p:cNvSpPr>
                <a:spLocks noChangeArrowheads="1"/>
              </p:cNvSpPr>
              <p:nvPr/>
            </p:nvSpPr>
            <p:spPr bwMode="auto">
              <a:xfrm>
                <a:off x="5031786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Oval 3"/>
              <p:cNvSpPr>
                <a:spLocks noChangeArrowheads="1"/>
              </p:cNvSpPr>
              <p:nvPr/>
            </p:nvSpPr>
            <p:spPr bwMode="auto">
              <a:xfrm>
                <a:off x="5455292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757001" y="3515760"/>
              <a:ext cx="4974861" cy="316325"/>
              <a:chOff x="796756" y="3210404"/>
              <a:chExt cx="4974861" cy="316325"/>
            </a:xfrm>
          </p:grpSpPr>
          <p:sp>
            <p:nvSpPr>
              <p:cNvPr id="208" name="Oval 3"/>
              <p:cNvSpPr>
                <a:spLocks noChangeArrowheads="1"/>
              </p:cNvSpPr>
              <p:nvPr/>
            </p:nvSpPr>
            <p:spPr bwMode="auto">
              <a:xfrm>
                <a:off x="796756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Oval 3"/>
              <p:cNvSpPr>
                <a:spLocks noChangeArrowheads="1"/>
              </p:cNvSpPr>
              <p:nvPr/>
            </p:nvSpPr>
            <p:spPr bwMode="auto">
              <a:xfrm>
                <a:off x="1220259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Oval 3"/>
              <p:cNvSpPr>
                <a:spLocks noChangeArrowheads="1"/>
              </p:cNvSpPr>
              <p:nvPr/>
            </p:nvSpPr>
            <p:spPr bwMode="auto">
              <a:xfrm>
                <a:off x="1643762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Oval 3"/>
              <p:cNvSpPr>
                <a:spLocks noChangeArrowheads="1"/>
              </p:cNvSpPr>
              <p:nvPr/>
            </p:nvSpPr>
            <p:spPr bwMode="auto">
              <a:xfrm>
                <a:off x="2067265" y="3210404"/>
                <a:ext cx="316325" cy="316325"/>
              </a:xfrm>
              <a:prstGeom prst="ellipse">
                <a:avLst/>
              </a:prstGeom>
              <a:solidFill>
                <a:srgbClr val="0063AE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Oval 3"/>
              <p:cNvSpPr>
                <a:spLocks noChangeArrowheads="1"/>
              </p:cNvSpPr>
              <p:nvPr/>
            </p:nvSpPr>
            <p:spPr bwMode="auto">
              <a:xfrm>
                <a:off x="2490768" y="3210404"/>
                <a:ext cx="316325" cy="316325"/>
              </a:xfrm>
              <a:prstGeom prst="ellipse">
                <a:avLst/>
              </a:prstGeom>
              <a:solidFill>
                <a:srgbClr val="6F5093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Oval 3"/>
              <p:cNvSpPr>
                <a:spLocks noChangeArrowheads="1"/>
              </p:cNvSpPr>
              <p:nvPr/>
            </p:nvSpPr>
            <p:spPr bwMode="auto">
              <a:xfrm>
                <a:off x="2914271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Oval 3"/>
              <p:cNvSpPr>
                <a:spLocks noChangeArrowheads="1"/>
              </p:cNvSpPr>
              <p:nvPr/>
            </p:nvSpPr>
            <p:spPr bwMode="auto">
              <a:xfrm>
                <a:off x="3337774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Oval 3"/>
              <p:cNvSpPr>
                <a:spLocks noChangeArrowheads="1"/>
              </p:cNvSpPr>
              <p:nvPr/>
            </p:nvSpPr>
            <p:spPr bwMode="auto">
              <a:xfrm>
                <a:off x="3761277" y="3210404"/>
                <a:ext cx="316325" cy="316325"/>
              </a:xfrm>
              <a:prstGeom prst="ellipse">
                <a:avLst/>
              </a:prstGeom>
              <a:solidFill>
                <a:srgbClr val="ECDC12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10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Oval 3"/>
              <p:cNvSpPr>
                <a:spLocks noChangeArrowheads="1"/>
              </p:cNvSpPr>
              <p:nvPr/>
            </p:nvSpPr>
            <p:spPr bwMode="auto">
              <a:xfrm>
                <a:off x="4184780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Oval 3"/>
              <p:cNvSpPr>
                <a:spLocks noChangeArrowheads="1"/>
              </p:cNvSpPr>
              <p:nvPr/>
            </p:nvSpPr>
            <p:spPr bwMode="auto">
              <a:xfrm>
                <a:off x="4608283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Oval 3"/>
              <p:cNvSpPr>
                <a:spLocks noChangeArrowheads="1"/>
              </p:cNvSpPr>
              <p:nvPr/>
            </p:nvSpPr>
            <p:spPr bwMode="auto">
              <a:xfrm>
                <a:off x="5031786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Oval 3"/>
              <p:cNvSpPr>
                <a:spLocks noChangeArrowheads="1"/>
              </p:cNvSpPr>
              <p:nvPr/>
            </p:nvSpPr>
            <p:spPr bwMode="auto">
              <a:xfrm>
                <a:off x="5455292" y="3210404"/>
                <a:ext cx="316325" cy="316325"/>
              </a:xfrm>
              <a:prstGeom prst="ellipse">
                <a:avLst/>
              </a:prstGeom>
              <a:solidFill>
                <a:srgbClr val="BD1E2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0" tIns="27432" rIns="0" bIns="27432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525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en-US" sz="788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0" name="Rounded Rectangle 219"/>
          <p:cNvSpPr/>
          <p:nvPr/>
        </p:nvSpPr>
        <p:spPr>
          <a:xfrm>
            <a:off x="1881661" y="4753004"/>
            <a:ext cx="1165868" cy="4528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9,935 ÷ 5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5408375" y="4323024"/>
            <a:ext cx="297000" cy="4351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5756157" y="4323024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6103940" y="4323024"/>
            <a:ext cx="297000" cy="4351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6406001" y="4323024"/>
            <a:ext cx="297000" cy="43513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÷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6714028" y="4323024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7016092" y="4323024"/>
            <a:ext cx="297000" cy="43513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5060592" y="4323024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7662899" y="4323024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8010682" y="4323024"/>
            <a:ext cx="297000" cy="43513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8358465" y="4323024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7315117" y="4323024"/>
            <a:ext cx="297000" cy="43513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7546" y="3482969"/>
            <a:ext cx="3001910" cy="435138"/>
            <a:chOff x="7025753" y="3326030"/>
            <a:chExt cx="4002547" cy="5801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3" name="Rounded Rectangle 232"/>
            <p:cNvSpPr/>
            <p:nvPr/>
          </p:nvSpPr>
          <p:spPr>
            <a:xfrm>
              <a:off x="7025753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10632300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7747062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8468371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9189680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9910989" y="3326030"/>
              <a:ext cx="396000" cy="580184"/>
            </a:xfrm>
            <a:prstGeom prst="round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1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6,393 ÷ 3 = </a:t>
            </a:r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2,131 </a:t>
            </a: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8,268 ÷ 4 = </a:t>
            </a:r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2,067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9,935 ÷ 5 = </a:t>
            </a:r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1,987</a:t>
            </a: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1,548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40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40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4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62275" y="1204487"/>
            <a:ext cx="37578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5388497" y="3684926"/>
            <a:ext cx="297000" cy="4351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5736279" y="3684926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6084062" y="3684926"/>
            <a:ext cx="297000" cy="4351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6386123" y="3684926"/>
            <a:ext cx="297000" cy="43513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÷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6694150" y="3684926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6996214" y="3684926"/>
            <a:ext cx="297000" cy="43513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5040714" y="3684926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7643021" y="3684926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7990804" y="3684926"/>
            <a:ext cx="297000" cy="43513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8338587" y="3684926"/>
            <a:ext cx="297000" cy="4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7295239" y="3684926"/>
            <a:ext cx="297000" cy="43513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/>
              <a:t>Divide numbers up to 4 digits by a one-digit number using the formal written method of short division and interpret remainders appropriately for the context.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567737" y="6660683"/>
            <a:ext cx="566687" cy="19731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7429" y="670981"/>
            <a:ext cx="259970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with Remainders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056000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8966" y="1480383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Match each division question with its place value representation and short division calculation. Then, work out the missing digits in the calculation.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81553"/>
              </p:ext>
            </p:extLst>
          </p:nvPr>
        </p:nvGraphicFramePr>
        <p:xfrm>
          <a:off x="1555670" y="5261214"/>
          <a:ext cx="6032660" cy="839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8165">
                  <a:extLst>
                    <a:ext uri="{9D8B030D-6E8A-4147-A177-3AD203B41FA5}">
                      <a16:colId xmlns:a16="http://schemas.microsoft.com/office/drawing/2014/main" val="490912421"/>
                    </a:ext>
                  </a:extLst>
                </a:gridCol>
                <a:gridCol w="1508165">
                  <a:extLst>
                    <a:ext uri="{9D8B030D-6E8A-4147-A177-3AD203B41FA5}">
                      <a16:colId xmlns:a16="http://schemas.microsoft.com/office/drawing/2014/main" val="610128754"/>
                    </a:ext>
                  </a:extLst>
                </a:gridCol>
                <a:gridCol w="1508165">
                  <a:extLst>
                    <a:ext uri="{9D8B030D-6E8A-4147-A177-3AD203B41FA5}">
                      <a16:colId xmlns:a16="http://schemas.microsoft.com/office/drawing/2014/main" val="1013737258"/>
                    </a:ext>
                  </a:extLst>
                </a:gridCol>
                <a:gridCol w="1508165">
                  <a:extLst>
                    <a:ext uri="{9D8B030D-6E8A-4147-A177-3AD203B41FA5}">
                      <a16:colId xmlns:a16="http://schemas.microsoft.com/office/drawing/2014/main" val="1137365767"/>
                    </a:ext>
                  </a:extLst>
                </a:gridCol>
              </a:tblGrid>
              <a:tr h="21916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7664"/>
                  </a:ext>
                </a:extLst>
              </a:tr>
              <a:tr h="59566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742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31632" y="5546682"/>
            <a:ext cx="6029680" cy="513146"/>
            <a:chOff x="733316" y="3561563"/>
            <a:chExt cx="6029680" cy="513146"/>
          </a:xfrm>
        </p:grpSpPr>
        <p:grpSp>
          <p:nvGrpSpPr>
            <p:cNvPr id="127" name="Group 126"/>
            <p:cNvGrpSpPr/>
            <p:nvPr/>
          </p:nvGrpSpPr>
          <p:grpSpPr>
            <a:xfrm>
              <a:off x="3803778" y="3562920"/>
              <a:ext cx="1454108" cy="244475"/>
              <a:chOff x="3813057" y="3195407"/>
              <a:chExt cx="1454108" cy="24447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3813057" y="3195407"/>
                <a:ext cx="1454108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3835245" y="3219603"/>
                <a:ext cx="1399590" cy="196082"/>
                <a:chOff x="3835245" y="3221377"/>
                <a:chExt cx="1399590" cy="196082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3835245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4075947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316649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4557351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4798053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038753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5308888" y="3561563"/>
              <a:ext cx="1454108" cy="494456"/>
              <a:chOff x="5318167" y="3194050"/>
              <a:chExt cx="1454108" cy="494456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5318167" y="3194050"/>
                <a:ext cx="1454108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5353873" y="3216597"/>
                <a:ext cx="1388056" cy="471909"/>
                <a:chOff x="5353873" y="3216597"/>
                <a:chExt cx="1388056" cy="471909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5353873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5592268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5830663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069058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6307453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545847" y="3216597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5369516" y="349242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5607911" y="349242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846306" y="349242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</p:grpSp>
        </p:grpSp>
        <p:grpSp>
          <p:nvGrpSpPr>
            <p:cNvPr id="175" name="Group 174"/>
            <p:cNvGrpSpPr/>
            <p:nvPr/>
          </p:nvGrpSpPr>
          <p:grpSpPr>
            <a:xfrm>
              <a:off x="733316" y="3589242"/>
              <a:ext cx="392912" cy="196082"/>
              <a:chOff x="700557" y="3207043"/>
              <a:chExt cx="392912" cy="196082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779922" y="3207043"/>
                <a:ext cx="196082" cy="196082"/>
              </a:xfrm>
              <a:prstGeom prst="ellipse">
                <a:avLst/>
              </a:prstGeom>
              <a:solidFill>
                <a:srgbClr val="18A0DB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00557" y="3212663"/>
                <a:ext cx="392912" cy="185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>
                    <a:solidFill>
                      <a:schemeClr val="bg1"/>
                    </a:solidFill>
                  </a:rPr>
                  <a:t>1000</a:t>
                </a: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2285984" y="3564917"/>
              <a:ext cx="1454108" cy="244475"/>
              <a:chOff x="2307638" y="2572457"/>
              <a:chExt cx="1454108" cy="244475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2307638" y="2572457"/>
                <a:ext cx="1454108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338003" y="2593913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576730" y="2593913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815457" y="2593913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54184" y="2593913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3292911" y="2593913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3531638" y="2593299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290237" y="3830234"/>
              <a:ext cx="1454108" cy="244475"/>
              <a:chOff x="2311891" y="2837774"/>
              <a:chExt cx="1454108" cy="244475"/>
            </a:xfrm>
          </p:grpSpPr>
          <p:sp>
            <p:nvSpPr>
              <p:cNvPr id="199" name="Rounded Rectangle 198"/>
              <p:cNvSpPr/>
              <p:nvPr/>
            </p:nvSpPr>
            <p:spPr>
              <a:xfrm>
                <a:off x="2311891" y="2837774"/>
                <a:ext cx="1454108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342256" y="2859230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580983" y="2859230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819710" y="2859230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058437" y="2859230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297164" y="2859230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535891" y="2858616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</p:grpSp>
        <p:cxnSp>
          <p:nvCxnSpPr>
            <p:cNvPr id="209" name="Straight Arrow Connector 208"/>
            <p:cNvCxnSpPr/>
            <p:nvPr/>
          </p:nvCxnSpPr>
          <p:spPr>
            <a:xfrm>
              <a:off x="1067546" y="3679625"/>
              <a:ext cx="1140424" cy="0"/>
            </a:xfrm>
            <a:prstGeom prst="straightConnector1">
              <a:avLst/>
            </a:prstGeom>
            <a:ln>
              <a:solidFill>
                <a:srgbClr val="0175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0" name="Table 3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01663"/>
              </p:ext>
            </p:extLst>
          </p:nvPr>
        </p:nvGraphicFramePr>
        <p:xfrm>
          <a:off x="4263702" y="3729239"/>
          <a:ext cx="4124648" cy="13511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1162">
                  <a:extLst>
                    <a:ext uri="{9D8B030D-6E8A-4147-A177-3AD203B41FA5}">
                      <a16:colId xmlns:a16="http://schemas.microsoft.com/office/drawing/2014/main" val="490912421"/>
                    </a:ext>
                  </a:extLst>
                </a:gridCol>
                <a:gridCol w="1031162">
                  <a:extLst>
                    <a:ext uri="{9D8B030D-6E8A-4147-A177-3AD203B41FA5}">
                      <a16:colId xmlns:a16="http://schemas.microsoft.com/office/drawing/2014/main" val="610128754"/>
                    </a:ext>
                  </a:extLst>
                </a:gridCol>
                <a:gridCol w="1031162">
                  <a:extLst>
                    <a:ext uri="{9D8B030D-6E8A-4147-A177-3AD203B41FA5}">
                      <a16:colId xmlns:a16="http://schemas.microsoft.com/office/drawing/2014/main" val="1013737258"/>
                    </a:ext>
                  </a:extLst>
                </a:gridCol>
                <a:gridCol w="1031162">
                  <a:extLst>
                    <a:ext uri="{9D8B030D-6E8A-4147-A177-3AD203B41FA5}">
                      <a16:colId xmlns:a16="http://schemas.microsoft.com/office/drawing/2014/main" val="1137365767"/>
                    </a:ext>
                  </a:extLst>
                </a:gridCol>
              </a:tblGrid>
              <a:tr h="15261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7664"/>
                  </a:ext>
                </a:extLst>
              </a:tr>
              <a:tr h="22892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74220"/>
                  </a:ext>
                </a:extLst>
              </a:tr>
              <a:tr h="74151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09172"/>
                  </a:ext>
                </a:extLst>
              </a:tr>
            </a:tbl>
          </a:graphicData>
        </a:graphic>
      </p:graphicFrame>
      <p:grpSp>
        <p:nvGrpSpPr>
          <p:cNvPr id="458" name="Group 457"/>
          <p:cNvGrpSpPr/>
          <p:nvPr/>
        </p:nvGrpSpPr>
        <p:grpSpPr>
          <a:xfrm>
            <a:off x="4246634" y="4027470"/>
            <a:ext cx="4111826" cy="1024601"/>
            <a:chOff x="4099183" y="4633539"/>
            <a:chExt cx="4111826" cy="1024601"/>
          </a:xfrm>
        </p:grpSpPr>
        <p:grpSp>
          <p:nvGrpSpPr>
            <p:cNvPr id="361" name="Group 360"/>
            <p:cNvGrpSpPr/>
            <p:nvPr/>
          </p:nvGrpSpPr>
          <p:grpSpPr>
            <a:xfrm>
              <a:off x="7240779" y="4634150"/>
              <a:ext cx="970230" cy="244475"/>
              <a:chOff x="7376051" y="4471201"/>
              <a:chExt cx="970230" cy="244475"/>
            </a:xfrm>
          </p:grpSpPr>
          <p:sp>
            <p:nvSpPr>
              <p:cNvPr id="362" name="Rounded Rectangle 361"/>
              <p:cNvSpPr/>
              <p:nvPr/>
            </p:nvSpPr>
            <p:spPr>
              <a:xfrm>
                <a:off x="7376051" y="4471201"/>
                <a:ext cx="970230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7403683" y="4495625"/>
                <a:ext cx="913429" cy="196082"/>
                <a:chOff x="7398921" y="4493244"/>
                <a:chExt cx="913429" cy="196082"/>
              </a:xfrm>
            </p:grpSpPr>
            <p:sp>
              <p:nvSpPr>
                <p:cNvPr id="364" name="Oval 363"/>
                <p:cNvSpPr/>
                <p:nvPr/>
              </p:nvSpPr>
              <p:spPr>
                <a:xfrm>
                  <a:off x="7398921" y="449324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7638037" y="449324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7877153" y="449324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8116268" y="4493244"/>
                  <a:ext cx="196082" cy="196082"/>
                </a:xfrm>
                <a:prstGeom prst="ellipse">
                  <a:avLst/>
                </a:prstGeom>
                <a:solidFill>
                  <a:srgbClr val="D81C3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</a:t>
                  </a: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6209995" y="4633539"/>
              <a:ext cx="963965" cy="244475"/>
              <a:chOff x="6209995" y="4633539"/>
              <a:chExt cx="963965" cy="244475"/>
            </a:xfrm>
          </p:grpSpPr>
          <p:sp>
            <p:nvSpPr>
              <p:cNvPr id="398" name="Rounded Rectangle 397"/>
              <p:cNvSpPr/>
              <p:nvPr/>
            </p:nvSpPr>
            <p:spPr>
              <a:xfrm>
                <a:off x="6209995" y="4633539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8" name="Group 367"/>
              <p:cNvGrpSpPr/>
              <p:nvPr/>
            </p:nvGrpSpPr>
            <p:grpSpPr>
              <a:xfrm>
                <a:off x="6242371" y="4660476"/>
                <a:ext cx="891401" cy="196082"/>
                <a:chOff x="3835245" y="3221377"/>
                <a:chExt cx="891401" cy="196082"/>
              </a:xfrm>
            </p:grpSpPr>
            <p:sp>
              <p:nvSpPr>
                <p:cNvPr id="369" name="Oval 368"/>
                <p:cNvSpPr/>
                <p:nvPr/>
              </p:nvSpPr>
              <p:spPr>
                <a:xfrm>
                  <a:off x="3835245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4067018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4298791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4530564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</p:grpSp>
        </p:grpSp>
        <p:grpSp>
          <p:nvGrpSpPr>
            <p:cNvPr id="373" name="Group 372"/>
            <p:cNvGrpSpPr/>
            <p:nvPr/>
          </p:nvGrpSpPr>
          <p:grpSpPr>
            <a:xfrm>
              <a:off x="5179432" y="4636120"/>
              <a:ext cx="963965" cy="244475"/>
              <a:chOff x="2274970" y="3661275"/>
              <a:chExt cx="963965" cy="24447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2274970" y="3661275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2311360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2541076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770792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3000508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4099183" y="4634306"/>
              <a:ext cx="1103039" cy="244475"/>
              <a:chOff x="4243979" y="4471357"/>
              <a:chExt cx="1103039" cy="244475"/>
            </a:xfrm>
          </p:grpSpPr>
          <p:sp>
            <p:nvSpPr>
              <p:cNvPr id="380" name="Rounded Rectangle 379"/>
              <p:cNvSpPr/>
              <p:nvPr/>
            </p:nvSpPr>
            <p:spPr>
              <a:xfrm>
                <a:off x="4295711" y="4471357"/>
                <a:ext cx="959791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1" name="Group 380"/>
              <p:cNvGrpSpPr/>
              <p:nvPr/>
            </p:nvGrpSpPr>
            <p:grpSpPr>
              <a:xfrm>
                <a:off x="4243979" y="4499036"/>
                <a:ext cx="392912" cy="196082"/>
                <a:chOff x="700557" y="3207043"/>
                <a:chExt cx="392912" cy="196082"/>
              </a:xfrm>
            </p:grpSpPr>
            <p:sp>
              <p:nvSpPr>
                <p:cNvPr id="391" name="Oval 390"/>
                <p:cNvSpPr/>
                <p:nvPr/>
              </p:nvSpPr>
              <p:spPr>
                <a:xfrm>
                  <a:off x="779922" y="3207043"/>
                  <a:ext cx="196082" cy="196082"/>
                </a:xfrm>
                <a:prstGeom prst="ellipse">
                  <a:avLst/>
                </a:prstGeom>
                <a:solidFill>
                  <a:srgbClr val="18A0D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GB" sz="600" dirty="0"/>
                </a:p>
              </p:txBody>
            </p:sp>
            <p:sp>
              <p:nvSpPr>
                <p:cNvPr id="392" name="TextBox 391"/>
                <p:cNvSpPr txBox="1"/>
                <p:nvPr/>
              </p:nvSpPr>
              <p:spPr>
                <a:xfrm>
                  <a:off x="700557" y="3212663"/>
                  <a:ext cx="392912" cy="185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solidFill>
                        <a:schemeClr val="bg1"/>
                      </a:solidFill>
                    </a:rPr>
                    <a:t>1000</a:t>
                  </a:r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4480688" y="4499036"/>
                <a:ext cx="392912" cy="196082"/>
                <a:chOff x="700557" y="3207043"/>
                <a:chExt cx="392912" cy="196082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779922" y="3207043"/>
                  <a:ext cx="196082" cy="196082"/>
                </a:xfrm>
                <a:prstGeom prst="ellipse">
                  <a:avLst/>
                </a:prstGeom>
                <a:solidFill>
                  <a:srgbClr val="18A0D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GB" sz="600" dirty="0"/>
                </a:p>
              </p:txBody>
            </p:sp>
            <p:sp>
              <p:nvSpPr>
                <p:cNvPr id="390" name="TextBox 389"/>
                <p:cNvSpPr txBox="1"/>
                <p:nvPr/>
              </p:nvSpPr>
              <p:spPr>
                <a:xfrm>
                  <a:off x="700557" y="3212663"/>
                  <a:ext cx="392912" cy="185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solidFill>
                        <a:schemeClr val="bg1"/>
                      </a:solidFill>
                    </a:rPr>
                    <a:t>1000</a:t>
                  </a:r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4717397" y="4499036"/>
                <a:ext cx="392912" cy="196082"/>
                <a:chOff x="700557" y="3207043"/>
                <a:chExt cx="392912" cy="196082"/>
              </a:xfrm>
            </p:grpSpPr>
            <p:sp>
              <p:nvSpPr>
                <p:cNvPr id="387" name="Oval 386"/>
                <p:cNvSpPr/>
                <p:nvPr/>
              </p:nvSpPr>
              <p:spPr>
                <a:xfrm>
                  <a:off x="779922" y="3207043"/>
                  <a:ext cx="196082" cy="196082"/>
                </a:xfrm>
                <a:prstGeom prst="ellipse">
                  <a:avLst/>
                </a:prstGeom>
                <a:solidFill>
                  <a:srgbClr val="18A0D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GB" sz="600" dirty="0"/>
                </a:p>
              </p:txBody>
            </p:sp>
            <p:sp>
              <p:nvSpPr>
                <p:cNvPr id="388" name="TextBox 387"/>
                <p:cNvSpPr txBox="1"/>
                <p:nvPr/>
              </p:nvSpPr>
              <p:spPr>
                <a:xfrm>
                  <a:off x="700557" y="3212663"/>
                  <a:ext cx="392912" cy="185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solidFill>
                        <a:schemeClr val="bg1"/>
                      </a:solidFill>
                    </a:rPr>
                    <a:t>1000</a:t>
                  </a:r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4954106" y="4499036"/>
                <a:ext cx="392912" cy="196082"/>
                <a:chOff x="700557" y="3207043"/>
                <a:chExt cx="392912" cy="196082"/>
              </a:xfrm>
            </p:grpSpPr>
            <p:sp>
              <p:nvSpPr>
                <p:cNvPr id="385" name="Oval 384"/>
                <p:cNvSpPr/>
                <p:nvPr/>
              </p:nvSpPr>
              <p:spPr>
                <a:xfrm>
                  <a:off x="779922" y="3207043"/>
                  <a:ext cx="196082" cy="196082"/>
                </a:xfrm>
                <a:prstGeom prst="ellipse">
                  <a:avLst/>
                </a:prstGeom>
                <a:solidFill>
                  <a:srgbClr val="18A0DB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GB" sz="600" dirty="0"/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700557" y="3212663"/>
                  <a:ext cx="392912" cy="185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dirty="0">
                      <a:solidFill>
                        <a:schemeClr val="bg1"/>
                      </a:solidFill>
                    </a:rPr>
                    <a:t>1000</a:t>
                  </a:r>
                </a:p>
              </p:txBody>
            </p:sp>
          </p:grpSp>
        </p:grpSp>
        <p:grpSp>
          <p:nvGrpSpPr>
            <p:cNvPr id="393" name="Group 392"/>
            <p:cNvGrpSpPr/>
            <p:nvPr/>
          </p:nvGrpSpPr>
          <p:grpSpPr>
            <a:xfrm>
              <a:off x="4102068" y="4923828"/>
              <a:ext cx="392912" cy="196082"/>
              <a:chOff x="700557" y="3207043"/>
              <a:chExt cx="392912" cy="196082"/>
            </a:xfrm>
          </p:grpSpPr>
          <p:sp>
            <p:nvSpPr>
              <p:cNvPr id="394" name="Oval 393"/>
              <p:cNvSpPr/>
              <p:nvPr/>
            </p:nvSpPr>
            <p:spPr>
              <a:xfrm>
                <a:off x="779922" y="3207043"/>
                <a:ext cx="196082" cy="196082"/>
              </a:xfrm>
              <a:prstGeom prst="ellipse">
                <a:avLst/>
              </a:prstGeom>
              <a:solidFill>
                <a:srgbClr val="18A0DB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700557" y="3212663"/>
                <a:ext cx="392912" cy="185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600" dirty="0">
                    <a:solidFill>
                      <a:schemeClr val="bg1"/>
                    </a:solidFill>
                  </a:rPr>
                  <a:t>1000</a:t>
                </a:r>
              </a:p>
            </p:txBody>
          </p:sp>
        </p:grpSp>
        <p:cxnSp>
          <p:nvCxnSpPr>
            <p:cNvPr id="396" name="Straight Arrow Connector 395"/>
            <p:cNvCxnSpPr/>
            <p:nvPr/>
          </p:nvCxnSpPr>
          <p:spPr>
            <a:xfrm>
              <a:off x="4436298" y="5014211"/>
              <a:ext cx="648459" cy="0"/>
            </a:xfrm>
            <a:prstGeom prst="straightConnector1">
              <a:avLst/>
            </a:prstGeom>
            <a:ln>
              <a:solidFill>
                <a:srgbClr val="0175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3" name="Group 402"/>
            <p:cNvGrpSpPr/>
            <p:nvPr/>
          </p:nvGrpSpPr>
          <p:grpSpPr>
            <a:xfrm>
              <a:off x="6209995" y="4893898"/>
              <a:ext cx="963965" cy="244475"/>
              <a:chOff x="6209995" y="4633539"/>
              <a:chExt cx="963965" cy="244475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6209995" y="4633539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5" name="Group 404"/>
              <p:cNvGrpSpPr/>
              <p:nvPr/>
            </p:nvGrpSpPr>
            <p:grpSpPr>
              <a:xfrm>
                <a:off x="6242371" y="4660476"/>
                <a:ext cx="891401" cy="196082"/>
                <a:chOff x="3835245" y="3221377"/>
                <a:chExt cx="891401" cy="196082"/>
              </a:xfrm>
            </p:grpSpPr>
            <p:sp>
              <p:nvSpPr>
                <p:cNvPr id="406" name="Oval 405"/>
                <p:cNvSpPr/>
                <p:nvPr/>
              </p:nvSpPr>
              <p:spPr>
                <a:xfrm>
                  <a:off x="3835245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4067018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08" name="Oval 407"/>
                <p:cNvSpPr/>
                <p:nvPr/>
              </p:nvSpPr>
              <p:spPr>
                <a:xfrm>
                  <a:off x="4298791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09" name="Oval 408"/>
                <p:cNvSpPr/>
                <p:nvPr/>
              </p:nvSpPr>
              <p:spPr>
                <a:xfrm>
                  <a:off x="4530564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</p:grpSp>
        </p:grpSp>
        <p:grpSp>
          <p:nvGrpSpPr>
            <p:cNvPr id="410" name="Group 409"/>
            <p:cNvGrpSpPr/>
            <p:nvPr/>
          </p:nvGrpSpPr>
          <p:grpSpPr>
            <a:xfrm>
              <a:off x="6209995" y="5152880"/>
              <a:ext cx="963965" cy="244475"/>
              <a:chOff x="6209995" y="4633539"/>
              <a:chExt cx="963965" cy="244475"/>
            </a:xfrm>
          </p:grpSpPr>
          <p:sp>
            <p:nvSpPr>
              <p:cNvPr id="411" name="Rounded Rectangle 410"/>
              <p:cNvSpPr/>
              <p:nvPr/>
            </p:nvSpPr>
            <p:spPr>
              <a:xfrm>
                <a:off x="6209995" y="4633539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2" name="Group 411"/>
              <p:cNvGrpSpPr/>
              <p:nvPr/>
            </p:nvGrpSpPr>
            <p:grpSpPr>
              <a:xfrm>
                <a:off x="6242371" y="4660476"/>
                <a:ext cx="891401" cy="196082"/>
                <a:chOff x="3835245" y="3221377"/>
                <a:chExt cx="891401" cy="196082"/>
              </a:xfrm>
            </p:grpSpPr>
            <p:sp>
              <p:nvSpPr>
                <p:cNvPr id="413" name="Oval 412"/>
                <p:cNvSpPr/>
                <p:nvPr/>
              </p:nvSpPr>
              <p:spPr>
                <a:xfrm>
                  <a:off x="3835245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4067018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4298791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4530564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</p:grpSp>
        </p:grpSp>
        <p:grpSp>
          <p:nvGrpSpPr>
            <p:cNvPr id="417" name="Group 416"/>
            <p:cNvGrpSpPr/>
            <p:nvPr/>
          </p:nvGrpSpPr>
          <p:grpSpPr>
            <a:xfrm>
              <a:off x="6206853" y="5413665"/>
              <a:ext cx="963965" cy="244475"/>
              <a:chOff x="6209995" y="4633539"/>
              <a:chExt cx="963965" cy="244475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6209995" y="4633539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9" name="Group 418"/>
              <p:cNvGrpSpPr/>
              <p:nvPr/>
            </p:nvGrpSpPr>
            <p:grpSpPr>
              <a:xfrm>
                <a:off x="6242371" y="4660476"/>
                <a:ext cx="891401" cy="196082"/>
                <a:chOff x="3835245" y="3221377"/>
                <a:chExt cx="891401" cy="196082"/>
              </a:xfrm>
            </p:grpSpPr>
            <p:sp>
              <p:nvSpPr>
                <p:cNvPr id="420" name="Oval 419"/>
                <p:cNvSpPr/>
                <p:nvPr/>
              </p:nvSpPr>
              <p:spPr>
                <a:xfrm>
                  <a:off x="3835245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21" name="Oval 420"/>
                <p:cNvSpPr/>
                <p:nvPr/>
              </p:nvSpPr>
              <p:spPr>
                <a:xfrm>
                  <a:off x="4067018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4298791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  <p:sp>
              <p:nvSpPr>
                <p:cNvPr id="423" name="Oval 422"/>
                <p:cNvSpPr/>
                <p:nvPr/>
              </p:nvSpPr>
              <p:spPr>
                <a:xfrm>
                  <a:off x="4530564" y="3221377"/>
                  <a:ext cx="196082" cy="196082"/>
                </a:xfrm>
                <a:prstGeom prst="ellipse">
                  <a:avLst/>
                </a:prstGeom>
                <a:solidFill>
                  <a:srgbClr val="FAB00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600" dirty="0"/>
                    <a:t>10</a:t>
                  </a:r>
                </a:p>
              </p:txBody>
            </p:sp>
          </p:grpSp>
        </p:grpSp>
        <p:grpSp>
          <p:nvGrpSpPr>
            <p:cNvPr id="424" name="Group 423"/>
            <p:cNvGrpSpPr/>
            <p:nvPr/>
          </p:nvGrpSpPr>
          <p:grpSpPr>
            <a:xfrm>
              <a:off x="5179432" y="4893294"/>
              <a:ext cx="963965" cy="244475"/>
              <a:chOff x="2274970" y="3661275"/>
              <a:chExt cx="963965" cy="244475"/>
            </a:xfrm>
          </p:grpSpPr>
          <p:sp>
            <p:nvSpPr>
              <p:cNvPr id="425" name="Rounded Rectangle 424"/>
              <p:cNvSpPr/>
              <p:nvPr/>
            </p:nvSpPr>
            <p:spPr>
              <a:xfrm>
                <a:off x="2274970" y="3661275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2311360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2541076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2770792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3000508" y="3682891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179432" y="5152879"/>
              <a:ext cx="963965" cy="244475"/>
              <a:chOff x="5179432" y="5152879"/>
              <a:chExt cx="963965" cy="244475"/>
            </a:xfrm>
          </p:grpSpPr>
          <p:sp>
            <p:nvSpPr>
              <p:cNvPr id="431" name="Rounded Rectangle 430"/>
              <p:cNvSpPr/>
              <p:nvPr/>
            </p:nvSpPr>
            <p:spPr>
              <a:xfrm>
                <a:off x="5179432" y="5152879"/>
                <a:ext cx="963965" cy="244475"/>
              </a:xfrm>
              <a:prstGeom prst="roundRect">
                <a:avLst/>
              </a:prstGeom>
              <a:solidFill>
                <a:srgbClr val="AFDE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215822" y="5174495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5445538" y="5174495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5675254" y="5174495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5904970" y="5174495"/>
                <a:ext cx="196082" cy="196082"/>
              </a:xfrm>
              <a:prstGeom prst="ellipse">
                <a:avLst/>
              </a:prstGeom>
              <a:solidFill>
                <a:srgbClr val="01944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600" dirty="0"/>
                  <a:t>100</a:t>
                </a:r>
              </a:p>
            </p:txBody>
          </p:sp>
        </p:grpSp>
        <p:sp>
          <p:nvSpPr>
            <p:cNvPr id="436" name="Oval 435"/>
            <p:cNvSpPr/>
            <p:nvPr/>
          </p:nvSpPr>
          <p:spPr>
            <a:xfrm>
              <a:off x="5196176" y="5434718"/>
              <a:ext cx="196082" cy="196082"/>
            </a:xfrm>
            <a:prstGeom prst="ellipse">
              <a:avLst/>
            </a:prstGeom>
            <a:solidFill>
              <a:srgbClr val="01944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/>
                <a:t>100</a:t>
              </a:r>
            </a:p>
          </p:txBody>
        </p:sp>
        <p:cxnSp>
          <p:nvCxnSpPr>
            <p:cNvPr id="437" name="Straight Arrow Connector 436"/>
            <p:cNvCxnSpPr/>
            <p:nvPr/>
          </p:nvCxnSpPr>
          <p:spPr>
            <a:xfrm>
              <a:off x="5464289" y="5530470"/>
              <a:ext cx="648459" cy="0"/>
            </a:xfrm>
            <a:prstGeom prst="straightConnector1">
              <a:avLst/>
            </a:prstGeom>
            <a:ln>
              <a:solidFill>
                <a:srgbClr val="0175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/>
            <p:cNvSpPr/>
            <p:nvPr/>
          </p:nvSpPr>
          <p:spPr>
            <a:xfrm>
              <a:off x="7275945" y="4916323"/>
              <a:ext cx="196082" cy="196082"/>
            </a:xfrm>
            <a:prstGeom prst="ellipse">
              <a:avLst/>
            </a:prstGeom>
            <a:solidFill>
              <a:srgbClr val="D81C3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/>
                <a:t>1</a:t>
              </a:r>
            </a:p>
          </p:txBody>
        </p:sp>
        <p:sp>
          <p:nvSpPr>
            <p:cNvPr id="442" name="Oval 441"/>
            <p:cNvSpPr/>
            <p:nvPr/>
          </p:nvSpPr>
          <p:spPr>
            <a:xfrm>
              <a:off x="7515061" y="4916323"/>
              <a:ext cx="196082" cy="196082"/>
            </a:xfrm>
            <a:prstGeom prst="ellipse">
              <a:avLst/>
            </a:prstGeom>
            <a:solidFill>
              <a:srgbClr val="D81C3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/>
                <a:t>1</a:t>
              </a:r>
            </a:p>
          </p:txBody>
        </p:sp>
        <p:sp>
          <p:nvSpPr>
            <p:cNvPr id="443" name="Oval 442"/>
            <p:cNvSpPr/>
            <p:nvPr/>
          </p:nvSpPr>
          <p:spPr>
            <a:xfrm>
              <a:off x="7754177" y="4916323"/>
              <a:ext cx="196082" cy="196082"/>
            </a:xfrm>
            <a:prstGeom prst="ellipse">
              <a:avLst/>
            </a:prstGeom>
            <a:solidFill>
              <a:srgbClr val="D81C3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600" dirty="0"/>
                <a:t>1</a:t>
              </a:r>
            </a:p>
          </p:txBody>
        </p:sp>
      </p:grpSp>
      <p:graphicFrame>
        <p:nvGraphicFramePr>
          <p:cNvPr id="461" name="Table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43692"/>
              </p:ext>
            </p:extLst>
          </p:nvPr>
        </p:nvGraphicFramePr>
        <p:xfrm>
          <a:off x="774665" y="3067553"/>
          <a:ext cx="1555302" cy="57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7">
                  <a:extLst>
                    <a:ext uri="{9D8B030D-6E8A-4147-A177-3AD203B41FA5}">
                      <a16:colId xmlns:a16="http://schemas.microsoft.com/office/drawing/2014/main" val="272355285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373645278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066185207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54007935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13147494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13274200"/>
                    </a:ext>
                  </a:extLst>
                </a:gridCol>
              </a:tblGrid>
              <a:tr h="300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</a:txBody>
                  <a:tcPr marL="55917" marR="55917" marT="27958" marB="279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35984"/>
                  </a:ext>
                </a:extLst>
              </a:tr>
              <a:tr h="277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7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2967"/>
                  </a:ext>
                </a:extLst>
              </a:tr>
            </a:tbl>
          </a:graphicData>
        </a:graphic>
      </p:graphicFrame>
      <p:graphicFrame>
        <p:nvGraphicFramePr>
          <p:cNvPr id="279" name="Table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42850"/>
              </p:ext>
            </p:extLst>
          </p:nvPr>
        </p:nvGraphicFramePr>
        <p:xfrm>
          <a:off x="2217902" y="3870097"/>
          <a:ext cx="1555302" cy="57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7">
                  <a:extLst>
                    <a:ext uri="{9D8B030D-6E8A-4147-A177-3AD203B41FA5}">
                      <a16:colId xmlns:a16="http://schemas.microsoft.com/office/drawing/2014/main" val="272355285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373645278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066185207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54007935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13147494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13274200"/>
                    </a:ext>
                  </a:extLst>
                </a:gridCol>
              </a:tblGrid>
              <a:tr h="300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</a:txBody>
                  <a:tcPr marL="55917" marR="55917" marT="27958" marB="279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</a:t>
                      </a:r>
                    </a:p>
                  </a:txBody>
                  <a:tcPr marL="55917" marR="55917" marT="27958" marB="279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35984"/>
                  </a:ext>
                </a:extLst>
              </a:tr>
              <a:tr h="277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7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2967"/>
                  </a:ext>
                </a:extLst>
              </a:tr>
            </a:tbl>
          </a:graphicData>
        </a:graphic>
      </p:graphicFrame>
      <p:graphicFrame>
        <p:nvGraphicFramePr>
          <p:cNvPr id="280" name="Table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15206"/>
              </p:ext>
            </p:extLst>
          </p:nvPr>
        </p:nvGraphicFramePr>
        <p:xfrm>
          <a:off x="774665" y="3067553"/>
          <a:ext cx="1555302" cy="57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7">
                  <a:extLst>
                    <a:ext uri="{9D8B030D-6E8A-4147-A177-3AD203B41FA5}">
                      <a16:colId xmlns:a16="http://schemas.microsoft.com/office/drawing/2014/main" val="272355285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373645278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066185207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54007935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1131474949"/>
                    </a:ext>
                  </a:extLst>
                </a:gridCol>
                <a:gridCol w="259217">
                  <a:extLst>
                    <a:ext uri="{9D8B030D-6E8A-4147-A177-3AD203B41FA5}">
                      <a16:colId xmlns:a16="http://schemas.microsoft.com/office/drawing/2014/main" val="213274200"/>
                    </a:ext>
                  </a:extLst>
                </a:gridCol>
              </a:tblGrid>
              <a:tr h="300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GB" sz="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</a:txBody>
                  <a:tcPr marL="55917" marR="55917" marT="27958" marB="279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7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7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7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</a:t>
                      </a:r>
                    </a:p>
                  </a:txBody>
                  <a:tcPr marL="55917" marR="55917" marT="27958" marB="2795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35984"/>
                  </a:ext>
                </a:extLst>
              </a:tr>
              <a:tr h="277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7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7" marR="55917" marT="27958" marB="2795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2967"/>
                  </a:ext>
                </a:extLst>
              </a:tr>
            </a:tbl>
          </a:graphicData>
        </a:graphic>
      </p:graphicFrame>
      <p:sp>
        <p:nvSpPr>
          <p:cNvPr id="227" name="Rectangle 226"/>
          <p:cNvSpPr/>
          <p:nvPr/>
        </p:nvSpPr>
        <p:spPr>
          <a:xfrm>
            <a:off x="2214754" y="3871921"/>
            <a:ext cx="1561599" cy="574010"/>
          </a:xfrm>
          <a:prstGeom prst="rect">
            <a:avLst/>
          </a:prstGeom>
          <a:noFill/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Rectangle 464"/>
          <p:cNvSpPr/>
          <p:nvPr/>
        </p:nvSpPr>
        <p:spPr>
          <a:xfrm>
            <a:off x="771517" y="3067553"/>
            <a:ext cx="1561599" cy="574010"/>
          </a:xfrm>
          <a:prstGeom prst="rect">
            <a:avLst/>
          </a:prstGeom>
          <a:noFill/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Rectangle 466"/>
          <p:cNvSpPr/>
          <p:nvPr/>
        </p:nvSpPr>
        <p:spPr>
          <a:xfrm>
            <a:off x="4260832" y="3724088"/>
            <a:ext cx="4127517" cy="1356268"/>
          </a:xfrm>
          <a:prstGeom prst="rect">
            <a:avLst/>
          </a:prstGeom>
          <a:noFill/>
          <a:ln w="28575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Rectangle 467"/>
          <p:cNvSpPr/>
          <p:nvPr/>
        </p:nvSpPr>
        <p:spPr>
          <a:xfrm>
            <a:off x="1551362" y="5258980"/>
            <a:ext cx="6036968" cy="851403"/>
          </a:xfrm>
          <a:prstGeom prst="rect">
            <a:avLst/>
          </a:prstGeom>
          <a:noFill/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Division 3"/>
          <p:cNvSpPr txBox="1"/>
          <p:nvPr/>
        </p:nvSpPr>
        <p:spPr>
          <a:xfrm>
            <a:off x="5103310" y="2264275"/>
            <a:ext cx="2458002" cy="453183"/>
          </a:xfrm>
          <a:prstGeom prst="rect">
            <a:avLst/>
          </a:prstGeom>
          <a:solidFill>
            <a:srgbClr val="009285"/>
          </a:solidFill>
          <a:ln w="28575">
            <a:solidFill>
              <a:schemeClr val="bg1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1269 ÷ 6 = 211r3</a:t>
            </a:r>
          </a:p>
        </p:txBody>
      </p:sp>
      <p:sp>
        <p:nvSpPr>
          <p:cNvPr id="9" name="Division 1"/>
          <p:cNvSpPr txBox="1"/>
          <p:nvPr/>
        </p:nvSpPr>
        <p:spPr>
          <a:xfrm>
            <a:off x="1551362" y="2268701"/>
            <a:ext cx="2460595" cy="453183"/>
          </a:xfrm>
          <a:prstGeom prst="rect">
            <a:avLst/>
          </a:prstGeom>
          <a:solidFill>
            <a:srgbClr val="EB8634"/>
          </a:solidFill>
          <a:ln w="28575">
            <a:solidFill>
              <a:schemeClr val="bg1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5367 ÷ 4 = 1341r3</a:t>
            </a:r>
          </a:p>
        </p:txBody>
      </p:sp>
      <p:sp>
        <p:nvSpPr>
          <p:cNvPr id="274" name="Rectangle 273">
            <a:hlinkClick r:id="rId2"/>
          </p:cNvPr>
          <p:cNvSpPr/>
          <p:nvPr/>
        </p:nvSpPr>
        <p:spPr>
          <a:xfrm>
            <a:off x="8567737" y="6660683"/>
            <a:ext cx="566687" cy="19731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465" grpId="0" animBg="1"/>
      <p:bldP spid="467" grpId="0" animBg="1"/>
      <p:bldP spid="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429" y="670659"/>
            <a:ext cx="259970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with Remainders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41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vision 1"/>
          <p:cNvSpPr txBox="1"/>
          <p:nvPr/>
        </p:nvSpPr>
        <p:spPr>
          <a:xfrm>
            <a:off x="768350" y="2788859"/>
            <a:ext cx="3288570" cy="495108"/>
          </a:xfrm>
          <a:prstGeom prst="rect">
            <a:avLst/>
          </a:prstGeom>
          <a:solidFill>
            <a:srgbClr val="0078C3"/>
          </a:solidFill>
          <a:ln w="28575">
            <a:solidFill>
              <a:schemeClr val="bg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many trays are needed?</a:t>
            </a:r>
            <a:endParaRPr lang="en-GB" b="1" dirty="0">
              <a:solidFill>
                <a:srgbClr val="0079C3"/>
              </a:solidFill>
            </a:endParaRPr>
          </a:p>
        </p:txBody>
      </p:sp>
      <p:sp>
        <p:nvSpPr>
          <p:cNvPr id="15" name="Division 4"/>
          <p:cNvSpPr txBox="1"/>
          <p:nvPr/>
        </p:nvSpPr>
        <p:spPr>
          <a:xfrm>
            <a:off x="755650" y="4384736"/>
            <a:ext cx="6162943" cy="495108"/>
          </a:xfrm>
          <a:prstGeom prst="rect">
            <a:avLst/>
          </a:prstGeom>
          <a:solidFill>
            <a:srgbClr val="EB8634"/>
          </a:solidFill>
          <a:ln w="28575">
            <a:solidFill>
              <a:schemeClr val="bg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many more eggs will be needed to fill the final tray?</a:t>
            </a:r>
            <a:endParaRPr lang="en-GB" b="1" dirty="0">
              <a:solidFill>
                <a:srgbClr val="EB8634"/>
              </a:solidFill>
            </a:endParaRPr>
          </a:p>
        </p:txBody>
      </p:sp>
      <p:sp>
        <p:nvSpPr>
          <p:cNvPr id="16" name="Division 3"/>
          <p:cNvSpPr txBox="1"/>
          <p:nvPr/>
        </p:nvSpPr>
        <p:spPr>
          <a:xfrm>
            <a:off x="768350" y="3609621"/>
            <a:ext cx="5021036" cy="495108"/>
          </a:xfrm>
          <a:prstGeom prst="rect">
            <a:avLst/>
          </a:prstGeom>
          <a:solidFill>
            <a:srgbClr val="009285"/>
          </a:solidFill>
          <a:ln w="28575">
            <a:solidFill>
              <a:schemeClr val="bg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many full trays will the factory produce?</a:t>
            </a:r>
            <a:endParaRPr lang="en-GB" b="1" dirty="0">
              <a:solidFill>
                <a:srgbClr val="009285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90">
            <a:off x="4958404" y="5246147"/>
            <a:ext cx="1815204" cy="878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340">
            <a:off x="6397765" y="5185062"/>
            <a:ext cx="2181757" cy="1056252"/>
          </a:xfrm>
          <a:prstGeom prst="rect">
            <a:avLst/>
          </a:prstGeom>
        </p:spPr>
      </p:pic>
      <p:sp>
        <p:nvSpPr>
          <p:cNvPr id="18" name="Division 1"/>
          <p:cNvSpPr txBox="1"/>
          <p:nvPr/>
        </p:nvSpPr>
        <p:spPr>
          <a:xfrm>
            <a:off x="4203227" y="2650360"/>
            <a:ext cx="3050239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3208 ÷ 6 = 534r4 so 535 trays are needed.</a:t>
            </a:r>
          </a:p>
        </p:txBody>
      </p:sp>
      <p:sp>
        <p:nvSpPr>
          <p:cNvPr id="19" name="Division 1"/>
          <p:cNvSpPr txBox="1"/>
          <p:nvPr/>
        </p:nvSpPr>
        <p:spPr>
          <a:xfrm>
            <a:off x="5953236" y="3652585"/>
            <a:ext cx="1300230" cy="4091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534 trays</a:t>
            </a:r>
          </a:p>
        </p:txBody>
      </p:sp>
      <p:sp>
        <p:nvSpPr>
          <p:cNvPr id="20" name="Division 1"/>
          <p:cNvSpPr txBox="1"/>
          <p:nvPr/>
        </p:nvSpPr>
        <p:spPr>
          <a:xfrm>
            <a:off x="7061121" y="4246237"/>
            <a:ext cx="130023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2 more eggs</a:t>
            </a:r>
          </a:p>
        </p:txBody>
      </p:sp>
      <p:sp>
        <p:nvSpPr>
          <p:cNvPr id="21" name="Division 1"/>
          <p:cNvSpPr txBox="1"/>
          <p:nvPr/>
        </p:nvSpPr>
        <p:spPr>
          <a:xfrm>
            <a:off x="768350" y="1280069"/>
            <a:ext cx="7632700" cy="772107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A chocolate factory has made 3208 chocolate eggs. They pack </a:t>
            </a:r>
            <a:br>
              <a:rPr lang="en-GB" dirty="0"/>
            </a:br>
            <a:r>
              <a:rPr lang="en-GB" dirty="0"/>
              <a:t>them in trays of 6.</a:t>
            </a:r>
            <a:endParaRPr lang="en-GB" b="1" dirty="0">
              <a:solidFill>
                <a:srgbClr val="0079C3"/>
              </a:solidFill>
            </a:endParaRPr>
          </a:p>
        </p:txBody>
      </p:sp>
      <p:sp>
        <p:nvSpPr>
          <p:cNvPr id="23" name="Rectangle 22">
            <a:hlinkClick r:id="rId4"/>
          </p:cNvPr>
          <p:cNvSpPr/>
          <p:nvPr/>
        </p:nvSpPr>
        <p:spPr>
          <a:xfrm>
            <a:off x="8567737" y="6660683"/>
            <a:ext cx="566687" cy="19731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vision 1"/>
          <p:cNvSpPr txBox="1"/>
          <p:nvPr/>
        </p:nvSpPr>
        <p:spPr>
          <a:xfrm>
            <a:off x="755650" y="2172948"/>
            <a:ext cx="3816350" cy="772107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GB" dirty="0"/>
              <a:t>Freddie the farmer says he needs 253r5 rows for the potatoes.</a:t>
            </a:r>
          </a:p>
        </p:txBody>
      </p:sp>
      <p:sp>
        <p:nvSpPr>
          <p:cNvPr id="24" name="Division 1"/>
          <p:cNvSpPr txBox="1"/>
          <p:nvPr/>
        </p:nvSpPr>
        <p:spPr>
          <a:xfrm>
            <a:off x="755650" y="1282042"/>
            <a:ext cx="7632700" cy="772107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GB" dirty="0" err="1" smtClean="0"/>
              <a:t>Dovedale</a:t>
            </a:r>
            <a:r>
              <a:rPr lang="en-GB" dirty="0" smtClean="0"/>
              <a:t> Farm </a:t>
            </a:r>
            <a:r>
              <a:rPr lang="en-GB" dirty="0"/>
              <a:t>has </a:t>
            </a:r>
            <a:r>
              <a:rPr lang="en-GB" b="1" dirty="0"/>
              <a:t>1523</a:t>
            </a:r>
            <a:r>
              <a:rPr lang="en-GB" dirty="0"/>
              <a:t> potato plants</a:t>
            </a:r>
            <a:r>
              <a:rPr lang="en-GB" b="1" dirty="0"/>
              <a:t>. </a:t>
            </a:r>
            <a:r>
              <a:rPr lang="en-GB" dirty="0"/>
              <a:t>The potatoes are planted </a:t>
            </a:r>
            <a:br>
              <a:rPr lang="en-GB" dirty="0"/>
            </a:br>
            <a:r>
              <a:rPr lang="en-GB" dirty="0"/>
              <a:t>in rows of </a:t>
            </a:r>
            <a:r>
              <a:rPr lang="en-GB" b="1" dirty="0"/>
              <a:t>6</a:t>
            </a:r>
            <a:r>
              <a:rPr lang="en-GB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5"/>
          <a:stretch/>
        </p:blipFill>
        <p:spPr>
          <a:xfrm>
            <a:off x="5537200" y="1750714"/>
            <a:ext cx="3030538" cy="4703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6" y="4013200"/>
            <a:ext cx="1504459" cy="2260600"/>
          </a:xfrm>
          <a:prstGeom prst="rect">
            <a:avLst/>
          </a:prstGeom>
        </p:spPr>
      </p:pic>
      <p:sp>
        <p:nvSpPr>
          <p:cNvPr id="20" name="Answer 1"/>
          <p:cNvSpPr txBox="1"/>
          <p:nvPr/>
        </p:nvSpPr>
        <p:spPr>
          <a:xfrm>
            <a:off x="782181" y="3658724"/>
            <a:ext cx="3636962" cy="243410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Freddie is incorrect. He has completed the calculation correctly but he has incorrectly interpreted the remainder. You cannot have r5 of a row. He will need 254 rows but the final row will not be full - it will only contain 5 potato plants.</a:t>
            </a:r>
          </a:p>
        </p:txBody>
      </p:sp>
      <p:sp>
        <p:nvSpPr>
          <p:cNvPr id="19" name="Question 2"/>
          <p:cNvSpPr txBox="1"/>
          <p:nvPr/>
        </p:nvSpPr>
        <p:spPr>
          <a:xfrm>
            <a:off x="4572000" y="4766720"/>
            <a:ext cx="3842881" cy="1326105"/>
          </a:xfrm>
          <a:prstGeom prst="rect">
            <a:avLst/>
          </a:prstGeom>
          <a:solidFill>
            <a:srgbClr val="0078C3"/>
          </a:solidFill>
          <a:ln w="28575">
            <a:solidFill>
              <a:schemeClr val="bg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Using this question as an example, write your own maths story where the remainder needs to be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rounded down.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7429" y="670659"/>
            <a:ext cx="259970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with Remainders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41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vision 1"/>
          <p:cNvSpPr txBox="1"/>
          <p:nvPr/>
        </p:nvSpPr>
        <p:spPr>
          <a:xfrm>
            <a:off x="755650" y="3063855"/>
            <a:ext cx="3816350" cy="772107"/>
          </a:xfrm>
          <a:prstGeom prst="rect">
            <a:avLst/>
          </a:prstGeom>
          <a:solidFill>
            <a:srgbClr val="EB8634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Do you agree? Explain your thinking.</a:t>
            </a:r>
          </a:p>
        </p:txBody>
      </p:sp>
      <p:sp>
        <p:nvSpPr>
          <p:cNvPr id="13" name="Rectangle 12">
            <a:hlinkClick r:id="rId4"/>
          </p:cNvPr>
          <p:cNvSpPr/>
          <p:nvPr/>
        </p:nvSpPr>
        <p:spPr>
          <a:xfrm>
            <a:off x="8567737" y="6660683"/>
            <a:ext cx="566687" cy="19731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429" y="670981"/>
            <a:ext cx="259970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with Remainders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7134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08051" y="2219526"/>
            <a:ext cx="1746309" cy="3206208"/>
            <a:chOff x="781051" y="2453713"/>
            <a:chExt cx="1886009" cy="3206208"/>
          </a:xfrm>
        </p:grpSpPr>
        <p:sp>
          <p:nvSpPr>
            <p:cNvPr id="12" name="Divisor"/>
            <p:cNvSpPr txBox="1"/>
            <p:nvPr/>
          </p:nvSpPr>
          <p:spPr>
            <a:xfrm>
              <a:off x="781051" y="2453713"/>
              <a:ext cx="1886009" cy="495108"/>
            </a:xfrm>
            <a:prstGeom prst="rect">
              <a:avLst/>
            </a:prstGeom>
            <a:solidFill>
              <a:srgbClr val="009285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Divisor</a:t>
              </a:r>
              <a:endParaRPr lang="en-GB" b="1" dirty="0">
                <a:solidFill>
                  <a:srgbClr val="009285"/>
                </a:solidFill>
              </a:endParaRPr>
            </a:p>
          </p:txBody>
        </p:sp>
        <p:sp>
          <p:nvSpPr>
            <p:cNvPr id="13" name="Divisor List"/>
            <p:cNvSpPr txBox="1"/>
            <p:nvPr/>
          </p:nvSpPr>
          <p:spPr>
            <a:xfrm>
              <a:off x="781051" y="2948821"/>
              <a:ext cx="1886009" cy="2711100"/>
            </a:xfrm>
            <a:prstGeom prst="rect">
              <a:avLst/>
            </a:prstGeom>
            <a:solidFill>
              <a:srgbClr val="009285">
                <a:alpha val="6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4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5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  <a:p>
              <a:pPr algn="ctr">
                <a:lnSpc>
                  <a:spcPct val="150000"/>
                </a:lnSpc>
              </a:pPr>
              <a:endParaRPr lang="en-GB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GB" dirty="0">
                <a:solidFill>
                  <a:srgbClr val="009285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0591" y="2219526"/>
            <a:ext cx="1746309" cy="3206208"/>
            <a:chOff x="2673291" y="2453713"/>
            <a:chExt cx="1886009" cy="3191645"/>
          </a:xfrm>
        </p:grpSpPr>
        <p:sp>
          <p:nvSpPr>
            <p:cNvPr id="11" name="Dividend"/>
            <p:cNvSpPr txBox="1"/>
            <p:nvPr/>
          </p:nvSpPr>
          <p:spPr>
            <a:xfrm>
              <a:off x="2673291" y="2453713"/>
              <a:ext cx="1886009" cy="495108"/>
            </a:xfrm>
            <a:prstGeom prst="rect">
              <a:avLst/>
            </a:prstGeom>
            <a:solidFill>
              <a:srgbClr val="EB8634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Dividend</a:t>
              </a:r>
              <a:endParaRPr lang="en-GB" b="1" dirty="0">
                <a:solidFill>
                  <a:srgbClr val="EB8634"/>
                </a:solidFill>
              </a:endParaRPr>
            </a:p>
          </p:txBody>
        </p:sp>
        <p:sp>
          <p:nvSpPr>
            <p:cNvPr id="14" name="Dividend List"/>
            <p:cNvSpPr txBox="1"/>
            <p:nvPr/>
          </p:nvSpPr>
          <p:spPr>
            <a:xfrm>
              <a:off x="2673291" y="2934258"/>
              <a:ext cx="1886009" cy="2711100"/>
            </a:xfrm>
            <a:prstGeom prst="rect">
              <a:avLst/>
            </a:prstGeom>
            <a:solidFill>
              <a:srgbClr val="EB8634">
                <a:alpha val="6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1435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2748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3750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4206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7825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bg1"/>
                  </a:solidFill>
                </a:rPr>
                <a:t>2324</a:t>
              </a:r>
              <a:endParaRPr lang="en-GB" dirty="0">
                <a:solidFill>
                  <a:srgbClr val="009285"/>
                </a:solidFill>
              </a:endParaRPr>
            </a:p>
          </p:txBody>
        </p:sp>
      </p:grpSp>
      <p:sp>
        <p:nvSpPr>
          <p:cNvPr id="15" name="Division 4"/>
          <p:cNvSpPr txBox="1"/>
          <p:nvPr/>
        </p:nvSpPr>
        <p:spPr>
          <a:xfrm>
            <a:off x="5099780" y="3421854"/>
            <a:ext cx="3288570" cy="1326105"/>
          </a:xfrm>
          <a:prstGeom prst="rect">
            <a:avLst/>
          </a:prstGeom>
          <a:solidFill>
            <a:srgbClr val="653B8F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know that 1435 divided by 5 will have no remainder? Explain your thinking.</a:t>
            </a:r>
          </a:p>
        </p:txBody>
      </p:sp>
      <p:sp>
        <p:nvSpPr>
          <p:cNvPr id="17" name="Division 1"/>
          <p:cNvSpPr txBox="1"/>
          <p:nvPr/>
        </p:nvSpPr>
        <p:spPr>
          <a:xfrm>
            <a:off x="5099780" y="4901181"/>
            <a:ext cx="3288570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1435 ends with 5 so it is a multiple of 5. Therefore, it will not have a remainder.</a:t>
            </a:r>
          </a:p>
        </p:txBody>
      </p:sp>
      <p:sp>
        <p:nvSpPr>
          <p:cNvPr id="21" name="Division 1"/>
          <p:cNvSpPr txBox="1"/>
          <p:nvPr/>
        </p:nvSpPr>
        <p:spPr>
          <a:xfrm>
            <a:off x="755650" y="1287051"/>
            <a:ext cx="7632700" cy="772107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GB" dirty="0"/>
              <a:t>Choose a divisor and a dividend from the lists below. Predict whether your answer will have a remainder or not. </a:t>
            </a:r>
          </a:p>
        </p:txBody>
      </p:sp>
      <p:sp>
        <p:nvSpPr>
          <p:cNvPr id="22" name="Division 1"/>
          <p:cNvSpPr txBox="1"/>
          <p:nvPr/>
        </p:nvSpPr>
        <p:spPr>
          <a:xfrm>
            <a:off x="4572000" y="2219526"/>
            <a:ext cx="3816350" cy="1049106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GB" dirty="0"/>
              <a:t>Can you explain your reasons? </a:t>
            </a:r>
          </a:p>
          <a:p>
            <a:pPr lvl="0"/>
            <a:r>
              <a:rPr lang="en-GB" dirty="0"/>
              <a:t>Carry out a short division to check each prediction.</a:t>
            </a:r>
          </a:p>
        </p:txBody>
      </p:sp>
      <p:sp>
        <p:nvSpPr>
          <p:cNvPr id="16" name="Rectangle 15">
            <a:hlinkClick r:id="rId2"/>
          </p:cNvPr>
          <p:cNvSpPr/>
          <p:nvPr/>
        </p:nvSpPr>
        <p:spPr>
          <a:xfrm>
            <a:off x="8567737" y="6660683"/>
            <a:ext cx="566687" cy="19731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09904"/>
            <a:ext cx="3883237" cy="4455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60" y="409904"/>
            <a:ext cx="3883237" cy="44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0" y="289034"/>
            <a:ext cx="3616055" cy="3598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46" y="285532"/>
            <a:ext cx="3616055" cy="35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2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785</TotalTime>
  <Words>584</Words>
  <Application>Microsoft Office PowerPoint</Application>
  <PresentationFormat>On-screen Show (4:3)</PresentationFormat>
  <Paragraphs>261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Times New Roman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G. Rust (BPS)</cp:lastModifiedBy>
  <cp:revision>46</cp:revision>
  <dcterms:created xsi:type="dcterms:W3CDTF">2019-12-05T10:11:43Z</dcterms:created>
  <dcterms:modified xsi:type="dcterms:W3CDTF">2021-01-19T18:54:04Z</dcterms:modified>
</cp:coreProperties>
</file>