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87" r:id="rId4"/>
    <p:sldId id="310" r:id="rId5"/>
    <p:sldId id="311" r:id="rId6"/>
    <p:sldId id="312" r:id="rId7"/>
    <p:sldId id="289" r:id="rId8"/>
    <p:sldId id="313" r:id="rId9"/>
    <p:sldId id="315" r:id="rId10"/>
    <p:sldId id="314" r:id="rId11"/>
    <p:sldId id="316" r:id="rId12"/>
    <p:sldId id="318" r:id="rId13"/>
    <p:sldId id="319" r:id="rId14"/>
    <p:sldId id="29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E6B9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FEC6D0-14AE-4F2A-91B7-7CDF5D56E48A}" v="157" dt="2018-09-06T18:19:23.9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2" autoAdjust="0"/>
    <p:restoredTop sz="94660"/>
  </p:normalViewPr>
  <p:slideViewPr>
    <p:cSldViewPr snapToGrid="0">
      <p:cViewPr varScale="1">
        <p:scale>
          <a:sx n="73" d="100"/>
          <a:sy n="73" d="100"/>
        </p:scale>
        <p:origin x="660" y="72"/>
      </p:cViewPr>
      <p:guideLst/>
    </p:cSldViewPr>
  </p:slideViewPr>
  <p:notesTextViewPr>
    <p:cViewPr>
      <p:scale>
        <a:sx n="1" d="1"/>
        <a:sy n="1" d="1"/>
      </p:scale>
      <p:origin x="0" y="0"/>
    </p:cViewPr>
  </p:notesTextViewPr>
  <p:sorterViewPr>
    <p:cViewPr>
      <p:scale>
        <a:sx n="100" d="100"/>
        <a:sy n="100" d="100"/>
      </p:scale>
      <p:origin x="0" y="-10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AE069-4E80-4A1C-A2B0-859E0342A6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9D8A3E1-376A-48A9-83CF-5ABC9AA6A9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5FA854-15D6-4D7E-8446-C2ED63FAA453}"/>
              </a:ext>
            </a:extLst>
          </p:cNvPr>
          <p:cNvSpPr>
            <a:spLocks noGrp="1"/>
          </p:cNvSpPr>
          <p:nvPr>
            <p:ph type="dt" sz="half" idx="10"/>
          </p:nvPr>
        </p:nvSpPr>
        <p:spPr/>
        <p:txBody>
          <a:bodyPr/>
          <a:lstStyle/>
          <a:p>
            <a:fld id="{C6FC78A9-CCDC-4B65-B67F-77A679D8947A}" type="datetimeFigureOut">
              <a:rPr lang="en-GB" smtClean="0"/>
              <a:t>02/04/2020</a:t>
            </a:fld>
            <a:endParaRPr lang="en-GB"/>
          </a:p>
        </p:txBody>
      </p:sp>
      <p:sp>
        <p:nvSpPr>
          <p:cNvPr id="5" name="Footer Placeholder 4">
            <a:extLst>
              <a:ext uri="{FF2B5EF4-FFF2-40B4-BE49-F238E27FC236}">
                <a16:creationId xmlns:a16="http://schemas.microsoft.com/office/drawing/2014/main" id="{B22F6EFD-D8FF-48DD-B9EC-DF5E05E432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9A7C3F-928D-48B5-9D8B-89889E474AE1}"/>
              </a:ext>
            </a:extLst>
          </p:cNvPr>
          <p:cNvSpPr>
            <a:spLocks noGrp="1"/>
          </p:cNvSpPr>
          <p:nvPr>
            <p:ph type="sldNum" sz="quarter" idx="12"/>
          </p:nvPr>
        </p:nvSpPr>
        <p:spPr/>
        <p:txBody>
          <a:bodyPr/>
          <a:lstStyle/>
          <a:p>
            <a:fld id="{2ED16CE3-C510-473D-83BC-74E046C066E5}" type="slidenum">
              <a:rPr lang="en-GB" smtClean="0"/>
              <a:t>‹#›</a:t>
            </a:fld>
            <a:endParaRPr lang="en-GB"/>
          </a:p>
        </p:txBody>
      </p:sp>
    </p:spTree>
    <p:extLst>
      <p:ext uri="{BB962C8B-B14F-4D97-AF65-F5344CB8AC3E}">
        <p14:creationId xmlns:p14="http://schemas.microsoft.com/office/powerpoint/2010/main" val="3301940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B3CC6-FE9E-4671-91E2-AD5B3DAAB9A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49A921C-94B5-4E66-90B1-FA203B266E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127D44-14E3-4C65-817F-8CCAD863FCF5}"/>
              </a:ext>
            </a:extLst>
          </p:cNvPr>
          <p:cNvSpPr>
            <a:spLocks noGrp="1"/>
          </p:cNvSpPr>
          <p:nvPr>
            <p:ph type="dt" sz="half" idx="10"/>
          </p:nvPr>
        </p:nvSpPr>
        <p:spPr/>
        <p:txBody>
          <a:bodyPr/>
          <a:lstStyle/>
          <a:p>
            <a:fld id="{C6FC78A9-CCDC-4B65-B67F-77A679D8947A}" type="datetimeFigureOut">
              <a:rPr lang="en-GB" smtClean="0"/>
              <a:t>02/04/2020</a:t>
            </a:fld>
            <a:endParaRPr lang="en-GB"/>
          </a:p>
        </p:txBody>
      </p:sp>
      <p:sp>
        <p:nvSpPr>
          <p:cNvPr id="5" name="Footer Placeholder 4">
            <a:extLst>
              <a:ext uri="{FF2B5EF4-FFF2-40B4-BE49-F238E27FC236}">
                <a16:creationId xmlns:a16="http://schemas.microsoft.com/office/drawing/2014/main" id="{F0FB06D0-E6E8-4E89-8536-5D9663A3BE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FDF827-1AD1-4C0D-85FC-785DD349CCE9}"/>
              </a:ext>
            </a:extLst>
          </p:cNvPr>
          <p:cNvSpPr>
            <a:spLocks noGrp="1"/>
          </p:cNvSpPr>
          <p:nvPr>
            <p:ph type="sldNum" sz="quarter" idx="12"/>
          </p:nvPr>
        </p:nvSpPr>
        <p:spPr/>
        <p:txBody>
          <a:bodyPr/>
          <a:lstStyle/>
          <a:p>
            <a:fld id="{2ED16CE3-C510-473D-83BC-74E046C066E5}" type="slidenum">
              <a:rPr lang="en-GB" smtClean="0"/>
              <a:t>‹#›</a:t>
            </a:fld>
            <a:endParaRPr lang="en-GB"/>
          </a:p>
        </p:txBody>
      </p:sp>
    </p:spTree>
    <p:extLst>
      <p:ext uri="{BB962C8B-B14F-4D97-AF65-F5344CB8AC3E}">
        <p14:creationId xmlns:p14="http://schemas.microsoft.com/office/powerpoint/2010/main" val="197002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ED12F3-35B5-448A-9B61-494B946555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377134-DD95-409D-B4F8-C1B391A68C4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1A0C1E-8C7C-4A63-A639-E4F4ADE35303}"/>
              </a:ext>
            </a:extLst>
          </p:cNvPr>
          <p:cNvSpPr>
            <a:spLocks noGrp="1"/>
          </p:cNvSpPr>
          <p:nvPr>
            <p:ph type="dt" sz="half" idx="10"/>
          </p:nvPr>
        </p:nvSpPr>
        <p:spPr/>
        <p:txBody>
          <a:bodyPr/>
          <a:lstStyle/>
          <a:p>
            <a:fld id="{C6FC78A9-CCDC-4B65-B67F-77A679D8947A}" type="datetimeFigureOut">
              <a:rPr lang="en-GB" smtClean="0"/>
              <a:t>02/04/2020</a:t>
            </a:fld>
            <a:endParaRPr lang="en-GB"/>
          </a:p>
        </p:txBody>
      </p:sp>
      <p:sp>
        <p:nvSpPr>
          <p:cNvPr id="5" name="Footer Placeholder 4">
            <a:extLst>
              <a:ext uri="{FF2B5EF4-FFF2-40B4-BE49-F238E27FC236}">
                <a16:creationId xmlns:a16="http://schemas.microsoft.com/office/drawing/2014/main" id="{64F758E4-83A9-446A-A0BE-1C7B1C011B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B7DAE8-0FF0-4520-8BF2-836AA8CDE1F9}"/>
              </a:ext>
            </a:extLst>
          </p:cNvPr>
          <p:cNvSpPr>
            <a:spLocks noGrp="1"/>
          </p:cNvSpPr>
          <p:nvPr>
            <p:ph type="sldNum" sz="quarter" idx="12"/>
          </p:nvPr>
        </p:nvSpPr>
        <p:spPr/>
        <p:txBody>
          <a:bodyPr/>
          <a:lstStyle/>
          <a:p>
            <a:fld id="{2ED16CE3-C510-473D-83BC-74E046C066E5}" type="slidenum">
              <a:rPr lang="en-GB" smtClean="0"/>
              <a:t>‹#›</a:t>
            </a:fld>
            <a:endParaRPr lang="en-GB"/>
          </a:p>
        </p:txBody>
      </p:sp>
    </p:spTree>
    <p:extLst>
      <p:ext uri="{BB962C8B-B14F-4D97-AF65-F5344CB8AC3E}">
        <p14:creationId xmlns:p14="http://schemas.microsoft.com/office/powerpoint/2010/main" val="2887121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F5B6C-8AFD-4AF7-87A8-200FD1337E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FF81785-DF93-496B-820D-FD978CA26BE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6A57E1-874D-4D2B-B2D7-4B952AFE52C9}"/>
              </a:ext>
            </a:extLst>
          </p:cNvPr>
          <p:cNvSpPr>
            <a:spLocks noGrp="1"/>
          </p:cNvSpPr>
          <p:nvPr>
            <p:ph type="dt" sz="half" idx="10"/>
          </p:nvPr>
        </p:nvSpPr>
        <p:spPr/>
        <p:txBody>
          <a:bodyPr/>
          <a:lstStyle/>
          <a:p>
            <a:fld id="{C6FC78A9-CCDC-4B65-B67F-77A679D8947A}" type="datetimeFigureOut">
              <a:rPr lang="en-GB" smtClean="0"/>
              <a:t>02/04/2020</a:t>
            </a:fld>
            <a:endParaRPr lang="en-GB"/>
          </a:p>
        </p:txBody>
      </p:sp>
      <p:sp>
        <p:nvSpPr>
          <p:cNvPr id="5" name="Footer Placeholder 4">
            <a:extLst>
              <a:ext uri="{FF2B5EF4-FFF2-40B4-BE49-F238E27FC236}">
                <a16:creationId xmlns:a16="http://schemas.microsoft.com/office/drawing/2014/main" id="{B0D30AFA-A4F7-4D92-9D57-D4BC7DC2D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5CB3F0-16ED-46C2-AF43-9E29C0F95A5A}"/>
              </a:ext>
            </a:extLst>
          </p:cNvPr>
          <p:cNvSpPr>
            <a:spLocks noGrp="1"/>
          </p:cNvSpPr>
          <p:nvPr>
            <p:ph type="sldNum" sz="quarter" idx="12"/>
          </p:nvPr>
        </p:nvSpPr>
        <p:spPr/>
        <p:txBody>
          <a:bodyPr/>
          <a:lstStyle/>
          <a:p>
            <a:fld id="{2ED16CE3-C510-473D-83BC-74E046C066E5}" type="slidenum">
              <a:rPr lang="en-GB" smtClean="0"/>
              <a:t>‹#›</a:t>
            </a:fld>
            <a:endParaRPr lang="en-GB"/>
          </a:p>
        </p:txBody>
      </p:sp>
    </p:spTree>
    <p:extLst>
      <p:ext uri="{BB962C8B-B14F-4D97-AF65-F5344CB8AC3E}">
        <p14:creationId xmlns:p14="http://schemas.microsoft.com/office/powerpoint/2010/main" val="2331537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F4BD3-F6B1-48CB-B52E-BF58767F52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73E5E5-A4D5-4708-9FA5-E3F4315433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9B7ADEA-D53A-4164-A840-A3506E471759}"/>
              </a:ext>
            </a:extLst>
          </p:cNvPr>
          <p:cNvSpPr>
            <a:spLocks noGrp="1"/>
          </p:cNvSpPr>
          <p:nvPr>
            <p:ph type="dt" sz="half" idx="10"/>
          </p:nvPr>
        </p:nvSpPr>
        <p:spPr/>
        <p:txBody>
          <a:bodyPr/>
          <a:lstStyle/>
          <a:p>
            <a:fld id="{C6FC78A9-CCDC-4B65-B67F-77A679D8947A}" type="datetimeFigureOut">
              <a:rPr lang="en-GB" smtClean="0"/>
              <a:t>02/04/2020</a:t>
            </a:fld>
            <a:endParaRPr lang="en-GB"/>
          </a:p>
        </p:txBody>
      </p:sp>
      <p:sp>
        <p:nvSpPr>
          <p:cNvPr id="5" name="Footer Placeholder 4">
            <a:extLst>
              <a:ext uri="{FF2B5EF4-FFF2-40B4-BE49-F238E27FC236}">
                <a16:creationId xmlns:a16="http://schemas.microsoft.com/office/drawing/2014/main" id="{9EBBC398-D70D-40FF-8325-BAE2260615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0B98C9-380E-48D7-8A30-78D1E7D2C732}"/>
              </a:ext>
            </a:extLst>
          </p:cNvPr>
          <p:cNvSpPr>
            <a:spLocks noGrp="1"/>
          </p:cNvSpPr>
          <p:nvPr>
            <p:ph type="sldNum" sz="quarter" idx="12"/>
          </p:nvPr>
        </p:nvSpPr>
        <p:spPr/>
        <p:txBody>
          <a:bodyPr/>
          <a:lstStyle/>
          <a:p>
            <a:fld id="{2ED16CE3-C510-473D-83BC-74E046C066E5}" type="slidenum">
              <a:rPr lang="en-GB" smtClean="0"/>
              <a:t>‹#›</a:t>
            </a:fld>
            <a:endParaRPr lang="en-GB"/>
          </a:p>
        </p:txBody>
      </p:sp>
    </p:spTree>
    <p:extLst>
      <p:ext uri="{BB962C8B-B14F-4D97-AF65-F5344CB8AC3E}">
        <p14:creationId xmlns:p14="http://schemas.microsoft.com/office/powerpoint/2010/main" val="71442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D26C2-4AA3-4621-BE46-A7CC4DD614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346123-50F8-4DCF-B16C-3D490115139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D1DAA24-BCDA-46FD-9935-90C554A39CD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C7E760-1005-48CF-B400-A6671FD46470}"/>
              </a:ext>
            </a:extLst>
          </p:cNvPr>
          <p:cNvSpPr>
            <a:spLocks noGrp="1"/>
          </p:cNvSpPr>
          <p:nvPr>
            <p:ph type="dt" sz="half" idx="10"/>
          </p:nvPr>
        </p:nvSpPr>
        <p:spPr/>
        <p:txBody>
          <a:bodyPr/>
          <a:lstStyle/>
          <a:p>
            <a:fld id="{C6FC78A9-CCDC-4B65-B67F-77A679D8947A}" type="datetimeFigureOut">
              <a:rPr lang="en-GB" smtClean="0"/>
              <a:t>02/04/2020</a:t>
            </a:fld>
            <a:endParaRPr lang="en-GB"/>
          </a:p>
        </p:txBody>
      </p:sp>
      <p:sp>
        <p:nvSpPr>
          <p:cNvPr id="6" name="Footer Placeholder 5">
            <a:extLst>
              <a:ext uri="{FF2B5EF4-FFF2-40B4-BE49-F238E27FC236}">
                <a16:creationId xmlns:a16="http://schemas.microsoft.com/office/drawing/2014/main" id="{56FA9AB2-2C1E-48B6-86BE-7205D42237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AB6C67-F638-4AFF-9BB7-4BBCFC5544C2}"/>
              </a:ext>
            </a:extLst>
          </p:cNvPr>
          <p:cNvSpPr>
            <a:spLocks noGrp="1"/>
          </p:cNvSpPr>
          <p:nvPr>
            <p:ph type="sldNum" sz="quarter" idx="12"/>
          </p:nvPr>
        </p:nvSpPr>
        <p:spPr/>
        <p:txBody>
          <a:bodyPr/>
          <a:lstStyle/>
          <a:p>
            <a:fld id="{2ED16CE3-C510-473D-83BC-74E046C066E5}" type="slidenum">
              <a:rPr lang="en-GB" smtClean="0"/>
              <a:t>‹#›</a:t>
            </a:fld>
            <a:endParaRPr lang="en-GB"/>
          </a:p>
        </p:txBody>
      </p:sp>
    </p:spTree>
    <p:extLst>
      <p:ext uri="{BB962C8B-B14F-4D97-AF65-F5344CB8AC3E}">
        <p14:creationId xmlns:p14="http://schemas.microsoft.com/office/powerpoint/2010/main" val="2055792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14DAC-D1B4-4CC3-A782-DAB1F263AE9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9B711D-8DF6-4791-9A2B-E1405855E6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1CFB85A-38AA-40D1-AE38-AD68FA65105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EEB096-13FC-4592-9D60-CA4B1003DE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94AD35F-014A-4550-BFBA-70E813B5B16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56DE2F-87FA-4ABD-9EA4-9418249F65AB}"/>
              </a:ext>
            </a:extLst>
          </p:cNvPr>
          <p:cNvSpPr>
            <a:spLocks noGrp="1"/>
          </p:cNvSpPr>
          <p:nvPr>
            <p:ph type="dt" sz="half" idx="10"/>
          </p:nvPr>
        </p:nvSpPr>
        <p:spPr/>
        <p:txBody>
          <a:bodyPr/>
          <a:lstStyle/>
          <a:p>
            <a:fld id="{C6FC78A9-CCDC-4B65-B67F-77A679D8947A}" type="datetimeFigureOut">
              <a:rPr lang="en-GB" smtClean="0"/>
              <a:t>02/04/2020</a:t>
            </a:fld>
            <a:endParaRPr lang="en-GB"/>
          </a:p>
        </p:txBody>
      </p:sp>
      <p:sp>
        <p:nvSpPr>
          <p:cNvPr id="8" name="Footer Placeholder 7">
            <a:extLst>
              <a:ext uri="{FF2B5EF4-FFF2-40B4-BE49-F238E27FC236}">
                <a16:creationId xmlns:a16="http://schemas.microsoft.com/office/drawing/2014/main" id="{FC709D7E-1063-4F32-AF0D-758F72BC5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77E5AE-B4BC-42D3-A3A6-00DDF88C63FA}"/>
              </a:ext>
            </a:extLst>
          </p:cNvPr>
          <p:cNvSpPr>
            <a:spLocks noGrp="1"/>
          </p:cNvSpPr>
          <p:nvPr>
            <p:ph type="sldNum" sz="quarter" idx="12"/>
          </p:nvPr>
        </p:nvSpPr>
        <p:spPr/>
        <p:txBody>
          <a:bodyPr/>
          <a:lstStyle/>
          <a:p>
            <a:fld id="{2ED16CE3-C510-473D-83BC-74E046C066E5}" type="slidenum">
              <a:rPr lang="en-GB" smtClean="0"/>
              <a:t>‹#›</a:t>
            </a:fld>
            <a:endParaRPr lang="en-GB"/>
          </a:p>
        </p:txBody>
      </p:sp>
    </p:spTree>
    <p:extLst>
      <p:ext uri="{BB962C8B-B14F-4D97-AF65-F5344CB8AC3E}">
        <p14:creationId xmlns:p14="http://schemas.microsoft.com/office/powerpoint/2010/main" val="3473080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C6B43-1273-4792-B707-19EDF978234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D6CA9D6-9285-47C0-AA68-87F539E3BE01}"/>
              </a:ext>
            </a:extLst>
          </p:cNvPr>
          <p:cNvSpPr>
            <a:spLocks noGrp="1"/>
          </p:cNvSpPr>
          <p:nvPr>
            <p:ph type="dt" sz="half" idx="10"/>
          </p:nvPr>
        </p:nvSpPr>
        <p:spPr/>
        <p:txBody>
          <a:bodyPr/>
          <a:lstStyle/>
          <a:p>
            <a:fld id="{C6FC78A9-CCDC-4B65-B67F-77A679D8947A}" type="datetimeFigureOut">
              <a:rPr lang="en-GB" smtClean="0"/>
              <a:t>02/04/2020</a:t>
            </a:fld>
            <a:endParaRPr lang="en-GB"/>
          </a:p>
        </p:txBody>
      </p:sp>
      <p:sp>
        <p:nvSpPr>
          <p:cNvPr id="4" name="Footer Placeholder 3">
            <a:extLst>
              <a:ext uri="{FF2B5EF4-FFF2-40B4-BE49-F238E27FC236}">
                <a16:creationId xmlns:a16="http://schemas.microsoft.com/office/drawing/2014/main" id="{67CFB5CE-118B-4E0F-A688-1B14712A9D4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1078263-C3BC-41C8-A576-50066C00C4DB}"/>
              </a:ext>
            </a:extLst>
          </p:cNvPr>
          <p:cNvSpPr>
            <a:spLocks noGrp="1"/>
          </p:cNvSpPr>
          <p:nvPr>
            <p:ph type="sldNum" sz="quarter" idx="12"/>
          </p:nvPr>
        </p:nvSpPr>
        <p:spPr/>
        <p:txBody>
          <a:bodyPr/>
          <a:lstStyle/>
          <a:p>
            <a:fld id="{2ED16CE3-C510-473D-83BC-74E046C066E5}" type="slidenum">
              <a:rPr lang="en-GB" smtClean="0"/>
              <a:t>‹#›</a:t>
            </a:fld>
            <a:endParaRPr lang="en-GB"/>
          </a:p>
        </p:txBody>
      </p:sp>
    </p:spTree>
    <p:extLst>
      <p:ext uri="{BB962C8B-B14F-4D97-AF65-F5344CB8AC3E}">
        <p14:creationId xmlns:p14="http://schemas.microsoft.com/office/powerpoint/2010/main" val="1266884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BEF1D5-6C72-4A19-B866-6E088E913C90}"/>
              </a:ext>
            </a:extLst>
          </p:cNvPr>
          <p:cNvSpPr>
            <a:spLocks noGrp="1"/>
          </p:cNvSpPr>
          <p:nvPr>
            <p:ph type="dt" sz="half" idx="10"/>
          </p:nvPr>
        </p:nvSpPr>
        <p:spPr/>
        <p:txBody>
          <a:bodyPr/>
          <a:lstStyle/>
          <a:p>
            <a:fld id="{C6FC78A9-CCDC-4B65-B67F-77A679D8947A}" type="datetimeFigureOut">
              <a:rPr lang="en-GB" smtClean="0"/>
              <a:t>02/04/2020</a:t>
            </a:fld>
            <a:endParaRPr lang="en-GB"/>
          </a:p>
        </p:txBody>
      </p:sp>
      <p:sp>
        <p:nvSpPr>
          <p:cNvPr id="3" name="Footer Placeholder 2">
            <a:extLst>
              <a:ext uri="{FF2B5EF4-FFF2-40B4-BE49-F238E27FC236}">
                <a16:creationId xmlns:a16="http://schemas.microsoft.com/office/drawing/2014/main" id="{82729752-AEC0-4F27-93D6-6F9E0782A65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A091AF2-B9D3-45C0-897E-A09AA88840D5}"/>
              </a:ext>
            </a:extLst>
          </p:cNvPr>
          <p:cNvSpPr>
            <a:spLocks noGrp="1"/>
          </p:cNvSpPr>
          <p:nvPr>
            <p:ph type="sldNum" sz="quarter" idx="12"/>
          </p:nvPr>
        </p:nvSpPr>
        <p:spPr/>
        <p:txBody>
          <a:bodyPr/>
          <a:lstStyle/>
          <a:p>
            <a:fld id="{2ED16CE3-C510-473D-83BC-74E046C066E5}" type="slidenum">
              <a:rPr lang="en-GB" smtClean="0"/>
              <a:t>‹#›</a:t>
            </a:fld>
            <a:endParaRPr lang="en-GB"/>
          </a:p>
        </p:txBody>
      </p:sp>
    </p:spTree>
    <p:extLst>
      <p:ext uri="{BB962C8B-B14F-4D97-AF65-F5344CB8AC3E}">
        <p14:creationId xmlns:p14="http://schemas.microsoft.com/office/powerpoint/2010/main" val="469247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0E679-7E21-4CC3-89C7-569AE7B50E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0BC97DE-940C-42F6-8123-49474D7C2B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BF486B5-A25E-4107-BE68-F3A8D6CED6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6250C76-4811-46B2-A7FF-B8B2B100572C}"/>
              </a:ext>
            </a:extLst>
          </p:cNvPr>
          <p:cNvSpPr>
            <a:spLocks noGrp="1"/>
          </p:cNvSpPr>
          <p:nvPr>
            <p:ph type="dt" sz="half" idx="10"/>
          </p:nvPr>
        </p:nvSpPr>
        <p:spPr/>
        <p:txBody>
          <a:bodyPr/>
          <a:lstStyle/>
          <a:p>
            <a:fld id="{C6FC78A9-CCDC-4B65-B67F-77A679D8947A}" type="datetimeFigureOut">
              <a:rPr lang="en-GB" smtClean="0"/>
              <a:t>02/04/2020</a:t>
            </a:fld>
            <a:endParaRPr lang="en-GB"/>
          </a:p>
        </p:txBody>
      </p:sp>
      <p:sp>
        <p:nvSpPr>
          <p:cNvPr id="6" name="Footer Placeholder 5">
            <a:extLst>
              <a:ext uri="{FF2B5EF4-FFF2-40B4-BE49-F238E27FC236}">
                <a16:creationId xmlns:a16="http://schemas.microsoft.com/office/drawing/2014/main" id="{118C68A6-4751-4A58-AD5B-C149DC76F7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F67C1A-B4C3-44C6-A0E0-45574D987E34}"/>
              </a:ext>
            </a:extLst>
          </p:cNvPr>
          <p:cNvSpPr>
            <a:spLocks noGrp="1"/>
          </p:cNvSpPr>
          <p:nvPr>
            <p:ph type="sldNum" sz="quarter" idx="12"/>
          </p:nvPr>
        </p:nvSpPr>
        <p:spPr/>
        <p:txBody>
          <a:bodyPr/>
          <a:lstStyle/>
          <a:p>
            <a:fld id="{2ED16CE3-C510-473D-83BC-74E046C066E5}" type="slidenum">
              <a:rPr lang="en-GB" smtClean="0"/>
              <a:t>‹#›</a:t>
            </a:fld>
            <a:endParaRPr lang="en-GB"/>
          </a:p>
        </p:txBody>
      </p:sp>
    </p:spTree>
    <p:extLst>
      <p:ext uri="{BB962C8B-B14F-4D97-AF65-F5344CB8AC3E}">
        <p14:creationId xmlns:p14="http://schemas.microsoft.com/office/powerpoint/2010/main" val="2189470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872AF-9D3D-448E-9889-5995B74843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6A8B463-7CD2-4721-80C2-E8A6350B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FD560E7-EC83-4ECF-92C3-F395DE772C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87B973-0253-4940-9762-8ACF95F36F7B}"/>
              </a:ext>
            </a:extLst>
          </p:cNvPr>
          <p:cNvSpPr>
            <a:spLocks noGrp="1"/>
          </p:cNvSpPr>
          <p:nvPr>
            <p:ph type="dt" sz="half" idx="10"/>
          </p:nvPr>
        </p:nvSpPr>
        <p:spPr/>
        <p:txBody>
          <a:bodyPr/>
          <a:lstStyle/>
          <a:p>
            <a:fld id="{C6FC78A9-CCDC-4B65-B67F-77A679D8947A}" type="datetimeFigureOut">
              <a:rPr lang="en-GB" smtClean="0"/>
              <a:t>02/04/2020</a:t>
            </a:fld>
            <a:endParaRPr lang="en-GB"/>
          </a:p>
        </p:txBody>
      </p:sp>
      <p:sp>
        <p:nvSpPr>
          <p:cNvPr id="6" name="Footer Placeholder 5">
            <a:extLst>
              <a:ext uri="{FF2B5EF4-FFF2-40B4-BE49-F238E27FC236}">
                <a16:creationId xmlns:a16="http://schemas.microsoft.com/office/drawing/2014/main" id="{8866A6B6-8B49-4E2B-AEFF-669BD585B4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47EDCF-B5BE-47C6-8BD1-2140C82CAB01}"/>
              </a:ext>
            </a:extLst>
          </p:cNvPr>
          <p:cNvSpPr>
            <a:spLocks noGrp="1"/>
          </p:cNvSpPr>
          <p:nvPr>
            <p:ph type="sldNum" sz="quarter" idx="12"/>
          </p:nvPr>
        </p:nvSpPr>
        <p:spPr/>
        <p:txBody>
          <a:bodyPr/>
          <a:lstStyle/>
          <a:p>
            <a:fld id="{2ED16CE3-C510-473D-83BC-74E046C066E5}" type="slidenum">
              <a:rPr lang="en-GB" smtClean="0"/>
              <a:t>‹#›</a:t>
            </a:fld>
            <a:endParaRPr lang="en-GB"/>
          </a:p>
        </p:txBody>
      </p:sp>
    </p:spTree>
    <p:extLst>
      <p:ext uri="{BB962C8B-B14F-4D97-AF65-F5344CB8AC3E}">
        <p14:creationId xmlns:p14="http://schemas.microsoft.com/office/powerpoint/2010/main" val="33344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770662-EEB1-4B7F-9ABD-F4E3AA3F4C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EC12E3-5CDB-4325-839F-92B5528144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5F72C0-8144-4E6F-A2C0-96EB8AAE67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FC78A9-CCDC-4B65-B67F-77A679D8947A}" type="datetimeFigureOut">
              <a:rPr lang="en-GB" smtClean="0"/>
              <a:t>02/04/2020</a:t>
            </a:fld>
            <a:endParaRPr lang="en-GB"/>
          </a:p>
        </p:txBody>
      </p:sp>
      <p:sp>
        <p:nvSpPr>
          <p:cNvPr id="5" name="Footer Placeholder 4">
            <a:extLst>
              <a:ext uri="{FF2B5EF4-FFF2-40B4-BE49-F238E27FC236}">
                <a16:creationId xmlns:a16="http://schemas.microsoft.com/office/drawing/2014/main" id="{03EC907E-11A2-45AB-8ADD-B7EBA3C4CF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BFCFECD-A430-4D4D-8215-035F3FF59C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16CE3-C510-473D-83BC-74E046C066E5}" type="slidenum">
              <a:rPr lang="en-GB" smtClean="0"/>
              <a:t>‹#›</a:t>
            </a:fld>
            <a:endParaRPr lang="en-GB"/>
          </a:p>
        </p:txBody>
      </p:sp>
    </p:spTree>
    <p:extLst>
      <p:ext uri="{BB962C8B-B14F-4D97-AF65-F5344CB8AC3E}">
        <p14:creationId xmlns:p14="http://schemas.microsoft.com/office/powerpoint/2010/main" val="35194412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32887" y="1481690"/>
            <a:ext cx="9144000" cy="2302519"/>
          </a:xfrm>
          <a:solidFill>
            <a:schemeClr val="accent2">
              <a:lumMod val="40000"/>
              <a:lumOff val="60000"/>
            </a:schemeClr>
          </a:solidFill>
          <a:ln>
            <a:solidFill>
              <a:schemeClr val="accent1">
                <a:lumMod val="75000"/>
              </a:schemeClr>
            </a:solidFill>
          </a:ln>
        </p:spPr>
        <p:txBody>
          <a:bodyPr>
            <a:normAutofit/>
          </a:bodyPr>
          <a:lstStyle/>
          <a:p>
            <a:r>
              <a:rPr lang="en-GB" sz="4400" dirty="0">
                <a:latin typeface="+mn-lt"/>
              </a:rPr>
              <a:t>W4a. Can identify the audience, context and purpose for writing</a:t>
            </a:r>
            <a:r>
              <a:rPr lang="en-GB" sz="4000" dirty="0"/>
              <a:t/>
            </a:r>
            <a:br>
              <a:rPr lang="en-GB" sz="4000" dirty="0"/>
            </a:br>
            <a:endParaRPr lang="en-GB" sz="4000" dirty="0"/>
          </a:p>
        </p:txBody>
      </p:sp>
      <p:sp>
        <p:nvSpPr>
          <p:cNvPr id="4" name="Text Box 4"/>
          <p:cNvSpPr txBox="1">
            <a:spLocks noChangeArrowheads="1"/>
          </p:cNvSpPr>
          <p:nvPr/>
        </p:nvSpPr>
        <p:spPr bwMode="auto">
          <a:xfrm>
            <a:off x="2933700" y="5029487"/>
            <a:ext cx="6324600" cy="1141591"/>
          </a:xfrm>
          <a:prstGeom prst="rect">
            <a:avLst/>
          </a:prstGeom>
          <a:solidFill>
            <a:srgbClr val="FFFFFF"/>
          </a:solidFill>
          <a:ln w="38100" cmpd="dbl">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pPr algn="just">
              <a:spcAft>
                <a:spcPts val="0"/>
              </a:spcAft>
            </a:pPr>
            <a:r>
              <a:rPr lang="en-GB" sz="1000" b="1" dirty="0">
                <a:solidFill>
                  <a:srgbClr val="000000"/>
                </a:solidFill>
                <a:latin typeface="Calibri Light" panose="020F0302020204030204" pitchFamily="34" charset="0"/>
                <a:ea typeface="Times New Roman" panose="02020603050405020304" pitchFamily="18" charset="0"/>
              </a:rPr>
              <a:t>This resource is strictly for the use of member schools for as long as they remain members of The </a:t>
            </a:r>
            <a:r>
              <a:rPr lang="en-GB" sz="1000" b="1" dirty="0" err="1">
                <a:solidFill>
                  <a:srgbClr val="000000"/>
                </a:solidFill>
                <a:latin typeface="Calibri Light" panose="020F0302020204030204" pitchFamily="34" charset="0"/>
                <a:ea typeface="Times New Roman" panose="02020603050405020304" pitchFamily="18" charset="0"/>
              </a:rPr>
              <a:t>PiXL</a:t>
            </a:r>
            <a:r>
              <a:rPr lang="en-GB" sz="1000" b="1" dirty="0">
                <a:solidFill>
                  <a:srgbClr val="000000"/>
                </a:solidFill>
                <a:latin typeface="Calibri Light" panose="020F0302020204030204" pitchFamily="34" charset="0"/>
                <a:ea typeface="Times New Roman" panose="02020603050405020304" pitchFamily="18" charset="0"/>
              </a:rPr>
              <a:t> Club. It may not be copied, sold nor transferred to a third party or used by the school after membership ceases. Until such time it may be freely used within the member school.</a:t>
            </a:r>
            <a:endParaRPr lang="en-GB" sz="1400" dirty="0">
              <a:latin typeface="Times New Roman" panose="02020603050405020304" pitchFamily="18" charset="0"/>
              <a:ea typeface="Times New Roman" panose="02020603050405020304" pitchFamily="18" charset="0"/>
            </a:endParaRPr>
          </a:p>
          <a:p>
            <a:pPr algn="just">
              <a:spcAft>
                <a:spcPts val="0"/>
              </a:spcAft>
            </a:pPr>
            <a:r>
              <a:rPr lang="en-GB" sz="1000" b="1" dirty="0">
                <a:solidFill>
                  <a:srgbClr val="000000"/>
                </a:solidFill>
                <a:latin typeface="Calibri Light" panose="020F0302020204030204" pitchFamily="34" charset="0"/>
                <a:ea typeface="Times New Roman" panose="02020603050405020304" pitchFamily="18" charset="0"/>
              </a:rPr>
              <a:t>All opinions and contributions are those of the authors. The contents of this resource are not connected with nor endorsed by any other company, organisation or institution.</a:t>
            </a:r>
            <a:endParaRPr lang="en-GB" sz="1400" dirty="0">
              <a:latin typeface="Times New Roman" panose="02020603050405020304" pitchFamily="18" charset="0"/>
              <a:ea typeface="Times New Roman" panose="02020603050405020304" pitchFamily="18" charset="0"/>
            </a:endParaRPr>
          </a:p>
          <a:p>
            <a:pPr algn="just">
              <a:spcAft>
                <a:spcPts val="0"/>
              </a:spcAft>
            </a:pPr>
            <a:r>
              <a:rPr lang="en-GB" sz="1000" b="1" dirty="0" err="1">
                <a:solidFill>
                  <a:srgbClr val="000000"/>
                </a:solidFill>
                <a:latin typeface="Calibri Light" panose="020F0302020204030204" pitchFamily="34" charset="0"/>
                <a:ea typeface="Times New Roman" panose="02020603050405020304" pitchFamily="18" charset="0"/>
              </a:rPr>
              <a:t>PiXL</a:t>
            </a:r>
            <a:r>
              <a:rPr lang="en-GB" sz="1000" b="1" dirty="0">
                <a:solidFill>
                  <a:srgbClr val="000000"/>
                </a:solidFill>
                <a:latin typeface="Calibri Light" panose="020F0302020204030204" pitchFamily="34" charset="0"/>
                <a:ea typeface="Times New Roman" panose="02020603050405020304" pitchFamily="18" charset="0"/>
              </a:rPr>
              <a:t> Club Ltd endeavour to trace and contact copyright owners. If there are any inadvertent omissions or errors in the acknowledgements or usage, this is unintended and </a:t>
            </a:r>
            <a:r>
              <a:rPr lang="en-GB" sz="1000" b="1" dirty="0" err="1">
                <a:solidFill>
                  <a:srgbClr val="000000"/>
                </a:solidFill>
                <a:latin typeface="Calibri Light" panose="020F0302020204030204" pitchFamily="34" charset="0"/>
                <a:ea typeface="Times New Roman" panose="02020603050405020304" pitchFamily="18" charset="0"/>
              </a:rPr>
              <a:t>PiXL</a:t>
            </a:r>
            <a:r>
              <a:rPr lang="en-GB" sz="1000" b="1" dirty="0">
                <a:solidFill>
                  <a:srgbClr val="000000"/>
                </a:solidFill>
                <a:latin typeface="Calibri Light" panose="020F0302020204030204" pitchFamily="34" charset="0"/>
                <a:ea typeface="Times New Roman" panose="02020603050405020304" pitchFamily="18" charset="0"/>
              </a:rPr>
              <a:t> will remedy these on written notification.</a:t>
            </a:r>
            <a:endParaRPr lang="en-GB" sz="1400" dirty="0">
              <a:latin typeface="Times New Roman" panose="02020603050405020304" pitchFamily="18" charset="0"/>
              <a:ea typeface="Times New Roman" panose="02020603050405020304" pitchFamily="18" charset="0"/>
            </a:endParaRPr>
          </a:p>
        </p:txBody>
      </p:sp>
      <p:sp>
        <p:nvSpPr>
          <p:cNvPr id="6" name="TextBox 5"/>
          <p:cNvSpPr txBox="1"/>
          <p:nvPr/>
        </p:nvSpPr>
        <p:spPr>
          <a:xfrm>
            <a:off x="4356847" y="4444712"/>
            <a:ext cx="3478306" cy="584775"/>
          </a:xfrm>
          <a:prstGeom prst="rect">
            <a:avLst/>
          </a:prstGeom>
          <a:noFill/>
        </p:spPr>
        <p:txBody>
          <a:bodyPr wrap="square" rtlCol="0">
            <a:spAutoFit/>
          </a:bodyPr>
          <a:lstStyle/>
          <a:p>
            <a:pPr algn="ctr"/>
            <a:r>
              <a:rPr lang="en-US" sz="1600" dirty="0"/>
              <a:t>Commissioned by The </a:t>
            </a:r>
            <a:r>
              <a:rPr lang="en-US" sz="1600" dirty="0" err="1"/>
              <a:t>PiXL</a:t>
            </a:r>
            <a:r>
              <a:rPr lang="en-US" sz="1600" dirty="0"/>
              <a:t> Club Ltd.</a:t>
            </a:r>
          </a:p>
          <a:p>
            <a:pPr algn="ctr"/>
            <a:r>
              <a:rPr lang="en-US" sz="1600" dirty="0"/>
              <a:t>August 2018</a:t>
            </a:r>
          </a:p>
        </p:txBody>
      </p:sp>
      <p:sp>
        <p:nvSpPr>
          <p:cNvPr id="7" name="TextBox 6"/>
          <p:cNvSpPr txBox="1"/>
          <p:nvPr/>
        </p:nvSpPr>
        <p:spPr>
          <a:xfrm>
            <a:off x="4204447" y="6239435"/>
            <a:ext cx="3783106" cy="338554"/>
          </a:xfrm>
          <a:prstGeom prst="rect">
            <a:avLst/>
          </a:prstGeom>
          <a:noFill/>
        </p:spPr>
        <p:txBody>
          <a:bodyPr wrap="square" rtlCol="0">
            <a:spAutoFit/>
          </a:bodyPr>
          <a:lstStyle/>
          <a:p>
            <a:r>
              <a:rPr lang="en-GB" sz="1600" dirty="0"/>
              <a:t>© Copyright The </a:t>
            </a:r>
            <a:r>
              <a:rPr lang="en-GB" sz="1600" dirty="0" err="1"/>
              <a:t>PiXL</a:t>
            </a:r>
            <a:r>
              <a:rPr lang="en-GB" sz="1600" dirty="0"/>
              <a:t> Club Limited, 2018</a:t>
            </a:r>
            <a:r>
              <a:rPr lang="en-US" sz="1600" dirty="0">
                <a:effectLst/>
              </a:rPr>
              <a:t> </a:t>
            </a:r>
            <a:endParaRPr lang="en-US" sz="1600" dirty="0"/>
          </a:p>
        </p:txBody>
      </p:sp>
      <p:pic>
        <p:nvPicPr>
          <p:cNvPr id="10" name="Picture 9"/>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pic>
        <p:nvPicPr>
          <p:cNvPr id="8" name="Picture 7">
            <a:extLst>
              <a:ext uri="{FF2B5EF4-FFF2-40B4-BE49-F238E27FC236}">
                <a16:creationId xmlns:a16="http://schemas.microsoft.com/office/drawing/2014/main" id="{26665D20-DEAE-384D-9274-A89557A81237}"/>
              </a:ext>
            </a:extLst>
          </p:cNvPr>
          <p:cNvPicPr>
            <a:picLocks noChangeAspect="1"/>
          </p:cNvPicPr>
          <p:nvPr/>
        </p:nvPicPr>
        <p:blipFill>
          <a:blip r:embed="rId3"/>
          <a:stretch>
            <a:fillRect/>
          </a:stretch>
        </p:blipFill>
        <p:spPr>
          <a:xfrm>
            <a:off x="10718922" y="175666"/>
            <a:ext cx="1388069" cy="929456"/>
          </a:xfrm>
          <a:prstGeom prst="rect">
            <a:avLst/>
          </a:prstGeom>
        </p:spPr>
      </p:pic>
    </p:spTree>
    <p:extLst>
      <p:ext uri="{BB962C8B-B14F-4D97-AF65-F5344CB8AC3E}">
        <p14:creationId xmlns:p14="http://schemas.microsoft.com/office/powerpoint/2010/main" val="190172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B569F8-28DD-46C1-813B-FB44DF7E7380}"/>
              </a:ext>
            </a:extLst>
          </p:cNvPr>
          <p:cNvSpPr/>
          <p:nvPr/>
        </p:nvSpPr>
        <p:spPr>
          <a:xfrm>
            <a:off x="1325216" y="320457"/>
            <a:ext cx="9159343" cy="92645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7B2E507E-3036-435B-8DD8-B5F5D41971CC}"/>
              </a:ext>
            </a:extLst>
          </p:cNvPr>
          <p:cNvSpPr/>
          <p:nvPr/>
        </p:nvSpPr>
        <p:spPr>
          <a:xfrm>
            <a:off x="1325216" y="320457"/>
            <a:ext cx="9159343" cy="1384995"/>
          </a:xfrm>
          <a:prstGeom prst="rect">
            <a:avLst/>
          </a:prstGeom>
        </p:spPr>
        <p:txBody>
          <a:bodyPr wrap="square">
            <a:spAutoFit/>
          </a:bodyPr>
          <a:lstStyle/>
          <a:p>
            <a:pPr lvl="0" algn="ctr"/>
            <a:r>
              <a:rPr lang="en-GB" sz="2800" dirty="0">
                <a:solidFill>
                  <a:prstClr val="black"/>
                </a:solidFill>
              </a:rPr>
              <a:t>Check your ideas with those below: did you find the same reasons for your choices?</a:t>
            </a:r>
            <a:endParaRPr lang="en-GB" sz="2800" dirty="0"/>
          </a:p>
          <a:p>
            <a:endParaRPr lang="en-GB" sz="2800" dirty="0"/>
          </a:p>
        </p:txBody>
      </p:sp>
      <p:sp>
        <p:nvSpPr>
          <p:cNvPr id="10" name="Rectangle: Rounded Corners 9">
            <a:extLst>
              <a:ext uri="{FF2B5EF4-FFF2-40B4-BE49-F238E27FC236}">
                <a16:creationId xmlns:a16="http://schemas.microsoft.com/office/drawing/2014/main" id="{8E77CB27-E024-43D1-87D4-EC83CEDA14DA}"/>
              </a:ext>
            </a:extLst>
          </p:cNvPr>
          <p:cNvSpPr/>
          <p:nvPr/>
        </p:nvSpPr>
        <p:spPr>
          <a:xfrm>
            <a:off x="5474201" y="1681205"/>
            <a:ext cx="6246745" cy="493914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2800" dirty="0">
              <a:solidFill>
                <a:prstClr val="black"/>
              </a:solidFill>
            </a:endParaRPr>
          </a:p>
          <a:p>
            <a:pPr lvl="0"/>
            <a:r>
              <a:rPr lang="en-GB" sz="2600" dirty="0">
                <a:solidFill>
                  <a:prstClr val="black"/>
                </a:solidFill>
              </a:rPr>
              <a:t>Audience: </a:t>
            </a:r>
            <a:r>
              <a:rPr lang="en-GB" sz="2600" dirty="0">
                <a:solidFill>
                  <a:srgbClr val="FF0000"/>
                </a:solidFill>
              </a:rPr>
              <a:t>I think the audience would be a child. The story is about a boy and his Mum and those topics would be most relevant to a child. I also think it would be written for someone who enjoys stories where tension is built – the writer has chosen sentence lengths and description that make the reader feel that something bad might happen.</a:t>
            </a:r>
            <a:endParaRPr lang="en-GB" sz="2600" dirty="0">
              <a:solidFill>
                <a:prstClr val="black"/>
              </a:solidFill>
            </a:endParaRPr>
          </a:p>
          <a:p>
            <a:pPr lvl="0"/>
            <a:r>
              <a:rPr lang="en-GB" sz="2600" dirty="0">
                <a:solidFill>
                  <a:prstClr val="black"/>
                </a:solidFill>
              </a:rPr>
              <a:t>Context: </a:t>
            </a:r>
            <a:r>
              <a:rPr lang="en-GB" sz="2600" dirty="0">
                <a:solidFill>
                  <a:srgbClr val="FF0000"/>
                </a:solidFill>
              </a:rPr>
              <a:t>a storm</a:t>
            </a:r>
            <a:endParaRPr lang="en-GB" sz="2600" dirty="0">
              <a:solidFill>
                <a:prstClr val="black"/>
              </a:solidFill>
            </a:endParaRPr>
          </a:p>
          <a:p>
            <a:pPr lvl="0"/>
            <a:r>
              <a:rPr lang="en-GB" sz="2600" dirty="0">
                <a:solidFill>
                  <a:prstClr val="black"/>
                </a:solidFill>
              </a:rPr>
              <a:t>Purpose: </a:t>
            </a:r>
            <a:r>
              <a:rPr lang="en-GB" sz="2600" dirty="0">
                <a:solidFill>
                  <a:srgbClr val="FF0000"/>
                </a:solidFill>
              </a:rPr>
              <a:t>to entertain – I want to read on</a:t>
            </a:r>
          </a:p>
          <a:p>
            <a:pPr lvl="0" algn="ctr"/>
            <a:endParaRPr lang="en-GB" sz="2800" dirty="0">
              <a:solidFill>
                <a:prstClr val="black"/>
              </a:solidFill>
            </a:endParaRPr>
          </a:p>
        </p:txBody>
      </p:sp>
      <p:sp>
        <p:nvSpPr>
          <p:cNvPr id="2" name="Rectangle 1">
            <a:extLst>
              <a:ext uri="{FF2B5EF4-FFF2-40B4-BE49-F238E27FC236}">
                <a16:creationId xmlns:a16="http://schemas.microsoft.com/office/drawing/2014/main" id="{6647BA87-FAE2-4CE4-8D73-2BC7D95190A9}"/>
              </a:ext>
            </a:extLst>
          </p:cNvPr>
          <p:cNvSpPr/>
          <p:nvPr/>
        </p:nvSpPr>
        <p:spPr>
          <a:xfrm>
            <a:off x="471054" y="1705452"/>
            <a:ext cx="4697293" cy="4890650"/>
          </a:xfrm>
          <a:prstGeom prst="rect">
            <a:avLst/>
          </a:prstGeom>
          <a:solidFill>
            <a:srgbClr val="00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Heavy rain rattled against his window. Even though it was early afternoon, the light was fading dramatically. A long, slow rumble announced the approach of the heart of the storm. At least it made a change from Mum angrily banging furniture around, the way she often did after an argument. </a:t>
            </a:r>
          </a:p>
          <a:p>
            <a:endParaRPr lang="en-GB" sz="2000" dirty="0">
              <a:solidFill>
                <a:schemeClr val="tx1"/>
              </a:solidFill>
            </a:endParaRPr>
          </a:p>
          <a:p>
            <a:r>
              <a:rPr lang="en-GB" sz="2000" dirty="0">
                <a:solidFill>
                  <a:schemeClr val="tx1"/>
                </a:solidFill>
              </a:rPr>
              <a:t>Crash! A bright burst of lightning was followed almost instantly by a deafening crack of thunder. Harley jumped up and poked his head out of his door. Mum was just down the hall, shoving towels into the airing cupboard. “Are you alright, love?” she asked kindly.</a:t>
            </a:r>
          </a:p>
        </p:txBody>
      </p:sp>
      <p:pic>
        <p:nvPicPr>
          <p:cNvPr id="8" name="Picture 7">
            <a:extLst>
              <a:ext uri="{FF2B5EF4-FFF2-40B4-BE49-F238E27FC236}">
                <a16:creationId xmlns:a16="http://schemas.microsoft.com/office/drawing/2014/main" id="{9B022BBB-0A0E-41E6-AC17-A3341B964A2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pic>
        <p:nvPicPr>
          <p:cNvPr id="11" name="Picture 10">
            <a:extLst>
              <a:ext uri="{FF2B5EF4-FFF2-40B4-BE49-F238E27FC236}">
                <a16:creationId xmlns:a16="http://schemas.microsoft.com/office/drawing/2014/main" id="{CC4E0308-5DB1-3544-B122-E7C61A25F699}"/>
              </a:ext>
            </a:extLst>
          </p:cNvPr>
          <p:cNvPicPr>
            <a:picLocks noChangeAspect="1"/>
          </p:cNvPicPr>
          <p:nvPr/>
        </p:nvPicPr>
        <p:blipFill>
          <a:blip r:embed="rId3"/>
          <a:stretch>
            <a:fillRect/>
          </a:stretch>
        </p:blipFill>
        <p:spPr>
          <a:xfrm>
            <a:off x="10718922" y="175666"/>
            <a:ext cx="1388069" cy="929456"/>
          </a:xfrm>
          <a:prstGeom prst="rect">
            <a:avLst/>
          </a:prstGeom>
        </p:spPr>
      </p:pic>
    </p:spTree>
    <p:extLst>
      <p:ext uri="{BB962C8B-B14F-4D97-AF65-F5344CB8AC3E}">
        <p14:creationId xmlns:p14="http://schemas.microsoft.com/office/powerpoint/2010/main" val="294269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B569F8-28DD-46C1-813B-FB44DF7E7380}"/>
              </a:ext>
            </a:extLst>
          </p:cNvPr>
          <p:cNvSpPr/>
          <p:nvPr/>
        </p:nvSpPr>
        <p:spPr>
          <a:xfrm>
            <a:off x="1392530" y="320457"/>
            <a:ext cx="9032995" cy="92645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7B2E507E-3036-435B-8DD8-B5F5D41971CC}"/>
              </a:ext>
            </a:extLst>
          </p:cNvPr>
          <p:cNvSpPr/>
          <p:nvPr/>
        </p:nvSpPr>
        <p:spPr>
          <a:xfrm>
            <a:off x="1384250" y="320457"/>
            <a:ext cx="9041275" cy="1200329"/>
          </a:xfrm>
          <a:prstGeom prst="rect">
            <a:avLst/>
          </a:prstGeom>
        </p:spPr>
        <p:txBody>
          <a:bodyPr wrap="square">
            <a:spAutoFit/>
          </a:bodyPr>
          <a:lstStyle/>
          <a:p>
            <a:pPr lvl="0" algn="ctr"/>
            <a:r>
              <a:rPr lang="en-GB" sz="2400" dirty="0">
                <a:solidFill>
                  <a:prstClr val="black"/>
                </a:solidFill>
              </a:rPr>
              <a:t>Your turn: using the text type given, decide what the </a:t>
            </a:r>
            <a:r>
              <a:rPr lang="en-GB" sz="2400" b="1" dirty="0">
                <a:solidFill>
                  <a:prstClr val="black"/>
                </a:solidFill>
              </a:rPr>
              <a:t>audience</a:t>
            </a:r>
            <a:r>
              <a:rPr lang="en-GB" sz="2400" dirty="0">
                <a:solidFill>
                  <a:prstClr val="black"/>
                </a:solidFill>
              </a:rPr>
              <a:t>, </a:t>
            </a:r>
            <a:r>
              <a:rPr lang="en-GB" sz="2400" b="1" dirty="0">
                <a:solidFill>
                  <a:prstClr val="black"/>
                </a:solidFill>
              </a:rPr>
              <a:t>context</a:t>
            </a:r>
            <a:r>
              <a:rPr lang="en-GB" sz="2400" dirty="0">
                <a:solidFill>
                  <a:prstClr val="black"/>
                </a:solidFill>
              </a:rPr>
              <a:t> and </a:t>
            </a:r>
            <a:r>
              <a:rPr lang="en-GB" sz="2400" b="1" dirty="0">
                <a:solidFill>
                  <a:prstClr val="black"/>
                </a:solidFill>
              </a:rPr>
              <a:t>purpose</a:t>
            </a:r>
            <a:r>
              <a:rPr lang="en-GB" sz="2400" dirty="0">
                <a:solidFill>
                  <a:prstClr val="black"/>
                </a:solidFill>
              </a:rPr>
              <a:t> could be if you had to write the text yourself.</a:t>
            </a:r>
            <a:endParaRPr lang="en-GB" sz="2400" dirty="0"/>
          </a:p>
          <a:p>
            <a:endParaRPr lang="en-GB" sz="2400" dirty="0"/>
          </a:p>
        </p:txBody>
      </p:sp>
      <p:sp>
        <p:nvSpPr>
          <p:cNvPr id="10" name="Rectangle: Rounded Corners 9">
            <a:extLst>
              <a:ext uri="{FF2B5EF4-FFF2-40B4-BE49-F238E27FC236}">
                <a16:creationId xmlns:a16="http://schemas.microsoft.com/office/drawing/2014/main" id="{8E77CB27-E024-43D1-87D4-EC83CEDA14DA}"/>
              </a:ext>
            </a:extLst>
          </p:cNvPr>
          <p:cNvSpPr/>
          <p:nvPr/>
        </p:nvSpPr>
        <p:spPr>
          <a:xfrm>
            <a:off x="1066199" y="3251003"/>
            <a:ext cx="10039123" cy="328654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2800" dirty="0">
              <a:solidFill>
                <a:prstClr val="black"/>
              </a:solidFill>
            </a:endParaRPr>
          </a:p>
          <a:p>
            <a:r>
              <a:rPr lang="en-GB" sz="2800" dirty="0">
                <a:solidFill>
                  <a:prstClr val="black"/>
                </a:solidFill>
              </a:rPr>
              <a:t>Audience </a:t>
            </a:r>
            <a:r>
              <a:rPr lang="en-GB" sz="2400" dirty="0">
                <a:solidFill>
                  <a:prstClr val="black"/>
                </a:solidFill>
              </a:rPr>
              <a:t>(consider the type of language you will need to use)</a:t>
            </a:r>
            <a:r>
              <a:rPr lang="en-GB" sz="2800" dirty="0">
                <a:solidFill>
                  <a:prstClr val="black"/>
                </a:solidFill>
              </a:rPr>
              <a:t>:</a:t>
            </a:r>
          </a:p>
          <a:p>
            <a:endParaRPr lang="en-GB" sz="2800" dirty="0">
              <a:solidFill>
                <a:prstClr val="black"/>
              </a:solidFill>
            </a:endParaRPr>
          </a:p>
          <a:p>
            <a:pPr lvl="0"/>
            <a:r>
              <a:rPr lang="en-GB" sz="2800" dirty="0">
                <a:solidFill>
                  <a:prstClr val="black"/>
                </a:solidFill>
              </a:rPr>
              <a:t>Purpose:</a:t>
            </a:r>
          </a:p>
          <a:p>
            <a:pPr lvl="0"/>
            <a:endParaRPr lang="en-GB" sz="2800" dirty="0">
              <a:solidFill>
                <a:prstClr val="black"/>
              </a:solidFill>
            </a:endParaRPr>
          </a:p>
          <a:p>
            <a:pPr lvl="0"/>
            <a:r>
              <a:rPr lang="en-GB" sz="2800" dirty="0">
                <a:solidFill>
                  <a:prstClr val="black"/>
                </a:solidFill>
              </a:rPr>
              <a:t>Context:</a:t>
            </a:r>
          </a:p>
          <a:p>
            <a:pPr lvl="0"/>
            <a:r>
              <a:rPr lang="en-GB" sz="2800" dirty="0">
                <a:solidFill>
                  <a:prstClr val="black"/>
                </a:solidFill>
              </a:rPr>
              <a:t> </a:t>
            </a:r>
          </a:p>
        </p:txBody>
      </p:sp>
      <p:sp>
        <p:nvSpPr>
          <p:cNvPr id="2" name="Rectangle 1">
            <a:extLst>
              <a:ext uri="{FF2B5EF4-FFF2-40B4-BE49-F238E27FC236}">
                <a16:creationId xmlns:a16="http://schemas.microsoft.com/office/drawing/2014/main" id="{6647BA87-FAE2-4CE4-8D73-2BC7D95190A9}"/>
              </a:ext>
            </a:extLst>
          </p:cNvPr>
          <p:cNvSpPr/>
          <p:nvPr/>
        </p:nvSpPr>
        <p:spPr>
          <a:xfrm>
            <a:off x="1074480" y="1746703"/>
            <a:ext cx="10030842" cy="1145567"/>
          </a:xfrm>
          <a:prstGeom prst="rect">
            <a:avLst/>
          </a:prstGeom>
          <a:solidFill>
            <a:srgbClr val="00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a recount</a:t>
            </a:r>
          </a:p>
        </p:txBody>
      </p:sp>
      <p:pic>
        <p:nvPicPr>
          <p:cNvPr id="8" name="Picture 7">
            <a:extLst>
              <a:ext uri="{FF2B5EF4-FFF2-40B4-BE49-F238E27FC236}">
                <a16:creationId xmlns:a16="http://schemas.microsoft.com/office/drawing/2014/main" id="{B3A32352-86D5-4A94-8A33-33D4DDE89CB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pic>
        <p:nvPicPr>
          <p:cNvPr id="11" name="Picture 10">
            <a:extLst>
              <a:ext uri="{FF2B5EF4-FFF2-40B4-BE49-F238E27FC236}">
                <a16:creationId xmlns:a16="http://schemas.microsoft.com/office/drawing/2014/main" id="{F621365F-64FC-1E4E-9A2D-B786272555BC}"/>
              </a:ext>
            </a:extLst>
          </p:cNvPr>
          <p:cNvPicPr>
            <a:picLocks noChangeAspect="1"/>
          </p:cNvPicPr>
          <p:nvPr/>
        </p:nvPicPr>
        <p:blipFill>
          <a:blip r:embed="rId3"/>
          <a:stretch>
            <a:fillRect/>
          </a:stretch>
        </p:blipFill>
        <p:spPr>
          <a:xfrm>
            <a:off x="10718922" y="175666"/>
            <a:ext cx="1388069" cy="929456"/>
          </a:xfrm>
          <a:prstGeom prst="rect">
            <a:avLst/>
          </a:prstGeom>
        </p:spPr>
      </p:pic>
    </p:spTree>
    <p:extLst>
      <p:ext uri="{BB962C8B-B14F-4D97-AF65-F5344CB8AC3E}">
        <p14:creationId xmlns:p14="http://schemas.microsoft.com/office/powerpoint/2010/main" val="580585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B569F8-28DD-46C1-813B-FB44DF7E7380}"/>
              </a:ext>
            </a:extLst>
          </p:cNvPr>
          <p:cNvSpPr/>
          <p:nvPr/>
        </p:nvSpPr>
        <p:spPr>
          <a:xfrm>
            <a:off x="1392532" y="320457"/>
            <a:ext cx="9076685" cy="92645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Rounded Corners 9">
            <a:extLst>
              <a:ext uri="{FF2B5EF4-FFF2-40B4-BE49-F238E27FC236}">
                <a16:creationId xmlns:a16="http://schemas.microsoft.com/office/drawing/2014/main" id="{8E77CB27-E024-43D1-87D4-EC83CEDA14DA}"/>
              </a:ext>
            </a:extLst>
          </p:cNvPr>
          <p:cNvSpPr/>
          <p:nvPr/>
        </p:nvSpPr>
        <p:spPr>
          <a:xfrm>
            <a:off x="1066199" y="2998472"/>
            <a:ext cx="10039123" cy="353907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2800" dirty="0">
                <a:solidFill>
                  <a:prstClr val="black"/>
                </a:solidFill>
              </a:rPr>
              <a:t>Audience:</a:t>
            </a:r>
          </a:p>
          <a:p>
            <a:pPr lvl="0"/>
            <a:endParaRPr lang="en-GB" sz="2800" dirty="0">
              <a:solidFill>
                <a:prstClr val="black"/>
              </a:solidFill>
            </a:endParaRPr>
          </a:p>
          <a:p>
            <a:pPr lvl="0"/>
            <a:r>
              <a:rPr lang="en-GB" sz="2800" dirty="0">
                <a:solidFill>
                  <a:prstClr val="black"/>
                </a:solidFill>
              </a:rPr>
              <a:t>Purpose:</a:t>
            </a:r>
          </a:p>
          <a:p>
            <a:pPr lvl="0"/>
            <a:endParaRPr lang="en-GB" sz="2800" dirty="0">
              <a:solidFill>
                <a:prstClr val="black"/>
              </a:solidFill>
            </a:endParaRPr>
          </a:p>
          <a:p>
            <a:pPr lvl="0"/>
            <a:r>
              <a:rPr lang="en-GB" sz="2800" dirty="0">
                <a:solidFill>
                  <a:prstClr val="black"/>
                </a:solidFill>
              </a:rPr>
              <a:t>Context:</a:t>
            </a:r>
          </a:p>
        </p:txBody>
      </p:sp>
      <p:sp>
        <p:nvSpPr>
          <p:cNvPr id="2" name="Rectangle 1">
            <a:extLst>
              <a:ext uri="{FF2B5EF4-FFF2-40B4-BE49-F238E27FC236}">
                <a16:creationId xmlns:a16="http://schemas.microsoft.com/office/drawing/2014/main" id="{6647BA87-FAE2-4CE4-8D73-2BC7D95190A9}"/>
              </a:ext>
            </a:extLst>
          </p:cNvPr>
          <p:cNvSpPr/>
          <p:nvPr/>
        </p:nvSpPr>
        <p:spPr>
          <a:xfrm>
            <a:off x="1074480" y="1729273"/>
            <a:ext cx="10030842" cy="1145567"/>
          </a:xfrm>
          <a:prstGeom prst="rect">
            <a:avLst/>
          </a:prstGeom>
          <a:solidFill>
            <a:srgbClr val="00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a pop-up book</a:t>
            </a:r>
          </a:p>
        </p:txBody>
      </p:sp>
      <p:pic>
        <p:nvPicPr>
          <p:cNvPr id="8" name="Picture 7">
            <a:extLst>
              <a:ext uri="{FF2B5EF4-FFF2-40B4-BE49-F238E27FC236}">
                <a16:creationId xmlns:a16="http://schemas.microsoft.com/office/drawing/2014/main" id="{DE882397-199B-45FA-BCA4-8ED5916529F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12" name="Rectangle 11">
            <a:extLst>
              <a:ext uri="{FF2B5EF4-FFF2-40B4-BE49-F238E27FC236}">
                <a16:creationId xmlns:a16="http://schemas.microsoft.com/office/drawing/2014/main" id="{8D70EAEC-CA37-4C0F-BC8A-1903DCB4A932}"/>
              </a:ext>
            </a:extLst>
          </p:cNvPr>
          <p:cNvSpPr/>
          <p:nvPr/>
        </p:nvSpPr>
        <p:spPr>
          <a:xfrm>
            <a:off x="1384250" y="320457"/>
            <a:ext cx="9041275" cy="1200329"/>
          </a:xfrm>
          <a:prstGeom prst="rect">
            <a:avLst/>
          </a:prstGeom>
        </p:spPr>
        <p:txBody>
          <a:bodyPr wrap="square">
            <a:spAutoFit/>
          </a:bodyPr>
          <a:lstStyle/>
          <a:p>
            <a:pPr lvl="0" algn="ctr"/>
            <a:r>
              <a:rPr lang="en-GB" sz="2400" dirty="0">
                <a:solidFill>
                  <a:prstClr val="black"/>
                </a:solidFill>
              </a:rPr>
              <a:t>Your turn: using the text type given, decide what the </a:t>
            </a:r>
            <a:r>
              <a:rPr lang="en-GB" sz="2400" b="1" dirty="0">
                <a:solidFill>
                  <a:prstClr val="black"/>
                </a:solidFill>
              </a:rPr>
              <a:t>audience</a:t>
            </a:r>
            <a:r>
              <a:rPr lang="en-GB" sz="2400" dirty="0">
                <a:solidFill>
                  <a:prstClr val="black"/>
                </a:solidFill>
              </a:rPr>
              <a:t>, </a:t>
            </a:r>
            <a:r>
              <a:rPr lang="en-GB" sz="2400" b="1" dirty="0">
                <a:solidFill>
                  <a:prstClr val="black"/>
                </a:solidFill>
              </a:rPr>
              <a:t>context</a:t>
            </a:r>
            <a:r>
              <a:rPr lang="en-GB" sz="2400" dirty="0">
                <a:solidFill>
                  <a:prstClr val="black"/>
                </a:solidFill>
              </a:rPr>
              <a:t> and </a:t>
            </a:r>
            <a:r>
              <a:rPr lang="en-GB" sz="2400" b="1" dirty="0">
                <a:solidFill>
                  <a:prstClr val="black"/>
                </a:solidFill>
              </a:rPr>
              <a:t>purpose</a:t>
            </a:r>
            <a:r>
              <a:rPr lang="en-GB" sz="2400" dirty="0">
                <a:solidFill>
                  <a:prstClr val="black"/>
                </a:solidFill>
              </a:rPr>
              <a:t> could be if you had to write the text yourself.</a:t>
            </a:r>
            <a:endParaRPr lang="en-GB" sz="2400" dirty="0"/>
          </a:p>
          <a:p>
            <a:endParaRPr lang="en-GB" sz="2400" dirty="0"/>
          </a:p>
        </p:txBody>
      </p:sp>
      <p:pic>
        <p:nvPicPr>
          <p:cNvPr id="11" name="Picture 10">
            <a:extLst>
              <a:ext uri="{FF2B5EF4-FFF2-40B4-BE49-F238E27FC236}">
                <a16:creationId xmlns:a16="http://schemas.microsoft.com/office/drawing/2014/main" id="{BA56EF53-78C9-FD4D-9E54-07636436FB42}"/>
              </a:ext>
            </a:extLst>
          </p:cNvPr>
          <p:cNvPicPr>
            <a:picLocks noChangeAspect="1"/>
          </p:cNvPicPr>
          <p:nvPr/>
        </p:nvPicPr>
        <p:blipFill>
          <a:blip r:embed="rId3"/>
          <a:stretch>
            <a:fillRect/>
          </a:stretch>
        </p:blipFill>
        <p:spPr>
          <a:xfrm>
            <a:off x="10718922" y="175666"/>
            <a:ext cx="1388069" cy="929456"/>
          </a:xfrm>
          <a:prstGeom prst="rect">
            <a:avLst/>
          </a:prstGeom>
        </p:spPr>
      </p:pic>
    </p:spTree>
    <p:extLst>
      <p:ext uri="{BB962C8B-B14F-4D97-AF65-F5344CB8AC3E}">
        <p14:creationId xmlns:p14="http://schemas.microsoft.com/office/powerpoint/2010/main" val="4091730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B569F8-28DD-46C1-813B-FB44DF7E7380}"/>
              </a:ext>
            </a:extLst>
          </p:cNvPr>
          <p:cNvSpPr/>
          <p:nvPr/>
        </p:nvSpPr>
        <p:spPr>
          <a:xfrm>
            <a:off x="1392531" y="320457"/>
            <a:ext cx="9129696" cy="92645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Rounded Corners 9">
            <a:extLst>
              <a:ext uri="{FF2B5EF4-FFF2-40B4-BE49-F238E27FC236}">
                <a16:creationId xmlns:a16="http://schemas.microsoft.com/office/drawing/2014/main" id="{8E77CB27-E024-43D1-87D4-EC83CEDA14DA}"/>
              </a:ext>
            </a:extLst>
          </p:cNvPr>
          <p:cNvSpPr/>
          <p:nvPr/>
        </p:nvSpPr>
        <p:spPr>
          <a:xfrm>
            <a:off x="1066199" y="2998472"/>
            <a:ext cx="10039123" cy="353907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800" dirty="0">
                <a:solidFill>
                  <a:prstClr val="black"/>
                </a:solidFill>
              </a:rPr>
              <a:t>There are many possibilities: here is an example of just one.</a:t>
            </a:r>
          </a:p>
          <a:p>
            <a:pPr lvl="0" algn="ctr"/>
            <a:endParaRPr lang="en-GB" sz="2800" dirty="0">
              <a:solidFill>
                <a:prstClr val="black"/>
              </a:solidFill>
            </a:endParaRPr>
          </a:p>
          <a:p>
            <a:pPr lvl="0"/>
            <a:r>
              <a:rPr lang="en-GB" sz="2800" dirty="0">
                <a:solidFill>
                  <a:prstClr val="black"/>
                </a:solidFill>
              </a:rPr>
              <a:t>Audience: </a:t>
            </a:r>
            <a:r>
              <a:rPr lang="en-GB" sz="2800" dirty="0">
                <a:solidFill>
                  <a:srgbClr val="FF0000"/>
                </a:solidFill>
              </a:rPr>
              <a:t>a year three class – I will use clear, short sentences. I will include some simple scientific language.</a:t>
            </a:r>
            <a:endParaRPr lang="en-GB" sz="2800" dirty="0">
              <a:solidFill>
                <a:prstClr val="black"/>
              </a:solidFill>
            </a:endParaRPr>
          </a:p>
          <a:p>
            <a:pPr lvl="0"/>
            <a:endParaRPr lang="en-GB" sz="2800" dirty="0">
              <a:solidFill>
                <a:prstClr val="black"/>
              </a:solidFill>
            </a:endParaRPr>
          </a:p>
          <a:p>
            <a:pPr lvl="0"/>
            <a:r>
              <a:rPr lang="en-GB" sz="2800" dirty="0">
                <a:solidFill>
                  <a:prstClr val="black"/>
                </a:solidFill>
              </a:rPr>
              <a:t>Purpose: </a:t>
            </a:r>
            <a:r>
              <a:rPr lang="en-GB" sz="2800" dirty="0">
                <a:solidFill>
                  <a:srgbClr val="FF0000"/>
                </a:solidFill>
              </a:rPr>
              <a:t>to inform them and teach them</a:t>
            </a:r>
          </a:p>
          <a:p>
            <a:pPr lvl="0"/>
            <a:endParaRPr lang="en-GB" sz="2800" dirty="0">
              <a:solidFill>
                <a:prstClr val="black"/>
              </a:solidFill>
            </a:endParaRPr>
          </a:p>
          <a:p>
            <a:pPr lvl="0"/>
            <a:r>
              <a:rPr lang="en-GB" sz="2800" dirty="0">
                <a:solidFill>
                  <a:prstClr val="black"/>
                </a:solidFill>
              </a:rPr>
              <a:t>Context: </a:t>
            </a:r>
            <a:r>
              <a:rPr lang="en-GB" sz="2800" dirty="0">
                <a:solidFill>
                  <a:srgbClr val="FF0000"/>
                </a:solidFill>
              </a:rPr>
              <a:t>how the heart works</a:t>
            </a:r>
            <a:endParaRPr lang="en-GB" sz="2800" dirty="0">
              <a:solidFill>
                <a:prstClr val="black"/>
              </a:solidFill>
            </a:endParaRPr>
          </a:p>
        </p:txBody>
      </p:sp>
      <p:sp>
        <p:nvSpPr>
          <p:cNvPr id="2" name="Rectangle 1">
            <a:extLst>
              <a:ext uri="{FF2B5EF4-FFF2-40B4-BE49-F238E27FC236}">
                <a16:creationId xmlns:a16="http://schemas.microsoft.com/office/drawing/2014/main" id="{6647BA87-FAE2-4CE4-8D73-2BC7D95190A9}"/>
              </a:ext>
            </a:extLst>
          </p:cNvPr>
          <p:cNvSpPr/>
          <p:nvPr/>
        </p:nvSpPr>
        <p:spPr>
          <a:xfrm>
            <a:off x="1074480" y="1729273"/>
            <a:ext cx="10030842" cy="1145567"/>
          </a:xfrm>
          <a:prstGeom prst="rect">
            <a:avLst/>
          </a:prstGeom>
          <a:solidFill>
            <a:srgbClr val="00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a pop-up book</a:t>
            </a:r>
          </a:p>
        </p:txBody>
      </p:sp>
      <p:pic>
        <p:nvPicPr>
          <p:cNvPr id="8" name="Picture 7">
            <a:extLst>
              <a:ext uri="{FF2B5EF4-FFF2-40B4-BE49-F238E27FC236}">
                <a16:creationId xmlns:a16="http://schemas.microsoft.com/office/drawing/2014/main" id="{8D119AAD-EB5B-4B19-A42E-3FA6D017636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11" name="Rectangle 10">
            <a:extLst>
              <a:ext uri="{FF2B5EF4-FFF2-40B4-BE49-F238E27FC236}">
                <a16:creationId xmlns:a16="http://schemas.microsoft.com/office/drawing/2014/main" id="{B57C81F2-56E7-452B-9534-6B7DE0AB663F}"/>
              </a:ext>
            </a:extLst>
          </p:cNvPr>
          <p:cNvSpPr/>
          <p:nvPr/>
        </p:nvSpPr>
        <p:spPr>
          <a:xfrm>
            <a:off x="1384250" y="320457"/>
            <a:ext cx="9041275" cy="1200329"/>
          </a:xfrm>
          <a:prstGeom prst="rect">
            <a:avLst/>
          </a:prstGeom>
        </p:spPr>
        <p:txBody>
          <a:bodyPr wrap="square">
            <a:spAutoFit/>
          </a:bodyPr>
          <a:lstStyle/>
          <a:p>
            <a:pPr lvl="0" algn="ctr"/>
            <a:r>
              <a:rPr lang="en-GB" sz="2400" dirty="0">
                <a:solidFill>
                  <a:prstClr val="black"/>
                </a:solidFill>
              </a:rPr>
              <a:t>Your turn: using the text type given, decide what the </a:t>
            </a:r>
            <a:r>
              <a:rPr lang="en-GB" sz="2400" b="1" dirty="0">
                <a:solidFill>
                  <a:prstClr val="black"/>
                </a:solidFill>
              </a:rPr>
              <a:t>audience</a:t>
            </a:r>
            <a:r>
              <a:rPr lang="en-GB" sz="2400" dirty="0">
                <a:solidFill>
                  <a:prstClr val="black"/>
                </a:solidFill>
              </a:rPr>
              <a:t>, </a:t>
            </a:r>
            <a:r>
              <a:rPr lang="en-GB" sz="2400" b="1" dirty="0">
                <a:solidFill>
                  <a:prstClr val="black"/>
                </a:solidFill>
              </a:rPr>
              <a:t>context</a:t>
            </a:r>
            <a:r>
              <a:rPr lang="en-GB" sz="2400" dirty="0">
                <a:solidFill>
                  <a:prstClr val="black"/>
                </a:solidFill>
              </a:rPr>
              <a:t> and </a:t>
            </a:r>
            <a:r>
              <a:rPr lang="en-GB" sz="2400" b="1" dirty="0">
                <a:solidFill>
                  <a:prstClr val="black"/>
                </a:solidFill>
              </a:rPr>
              <a:t>purpose</a:t>
            </a:r>
            <a:r>
              <a:rPr lang="en-GB" sz="2400" dirty="0">
                <a:solidFill>
                  <a:prstClr val="black"/>
                </a:solidFill>
              </a:rPr>
              <a:t> could be if you had to write the text yourself.</a:t>
            </a:r>
            <a:endParaRPr lang="en-GB" sz="2400" dirty="0"/>
          </a:p>
          <a:p>
            <a:endParaRPr lang="en-GB" sz="2400" dirty="0"/>
          </a:p>
        </p:txBody>
      </p:sp>
      <p:pic>
        <p:nvPicPr>
          <p:cNvPr id="12" name="Picture 11">
            <a:extLst>
              <a:ext uri="{FF2B5EF4-FFF2-40B4-BE49-F238E27FC236}">
                <a16:creationId xmlns:a16="http://schemas.microsoft.com/office/drawing/2014/main" id="{F7B78A6A-B618-6249-A8C3-A7756B7F2EA9}"/>
              </a:ext>
            </a:extLst>
          </p:cNvPr>
          <p:cNvPicPr>
            <a:picLocks noChangeAspect="1"/>
          </p:cNvPicPr>
          <p:nvPr/>
        </p:nvPicPr>
        <p:blipFill>
          <a:blip r:embed="rId3"/>
          <a:stretch>
            <a:fillRect/>
          </a:stretch>
        </p:blipFill>
        <p:spPr>
          <a:xfrm>
            <a:off x="10718922" y="175666"/>
            <a:ext cx="1388069" cy="929456"/>
          </a:xfrm>
          <a:prstGeom prst="rect">
            <a:avLst/>
          </a:prstGeom>
        </p:spPr>
      </p:pic>
    </p:spTree>
    <p:extLst>
      <p:ext uri="{BB962C8B-B14F-4D97-AF65-F5344CB8AC3E}">
        <p14:creationId xmlns:p14="http://schemas.microsoft.com/office/powerpoint/2010/main" val="132471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B569F8-28DD-46C1-813B-FB44DF7E7380}"/>
              </a:ext>
            </a:extLst>
          </p:cNvPr>
          <p:cNvSpPr/>
          <p:nvPr/>
        </p:nvSpPr>
        <p:spPr>
          <a:xfrm>
            <a:off x="1272209" y="594237"/>
            <a:ext cx="9250017" cy="566952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7B2E507E-3036-435B-8DD8-B5F5D41971CC}"/>
              </a:ext>
            </a:extLst>
          </p:cNvPr>
          <p:cNvSpPr/>
          <p:nvPr/>
        </p:nvSpPr>
        <p:spPr>
          <a:xfrm>
            <a:off x="1258957" y="594237"/>
            <a:ext cx="9250017" cy="6555641"/>
          </a:xfrm>
          <a:prstGeom prst="rect">
            <a:avLst/>
          </a:prstGeom>
        </p:spPr>
        <p:txBody>
          <a:bodyPr wrap="square">
            <a:spAutoFit/>
          </a:bodyPr>
          <a:lstStyle/>
          <a:p>
            <a:r>
              <a:rPr lang="en-GB" sz="2800" dirty="0"/>
              <a:t>Remember:</a:t>
            </a:r>
          </a:p>
          <a:p>
            <a:endParaRPr lang="en-GB" sz="2800" dirty="0"/>
          </a:p>
          <a:p>
            <a:pPr marL="457200" indent="-457200">
              <a:buFont typeface="Arial" panose="020B0604020202020204" pitchFamily="34" charset="0"/>
              <a:buChar char="•"/>
            </a:pPr>
            <a:r>
              <a:rPr lang="en-GB" sz="2800" dirty="0"/>
              <a:t>the </a:t>
            </a:r>
            <a:r>
              <a:rPr lang="en-GB" sz="2800" b="1" dirty="0"/>
              <a:t>audience</a:t>
            </a:r>
            <a:r>
              <a:rPr lang="en-GB" sz="2800" dirty="0"/>
              <a:t> is </a:t>
            </a:r>
            <a:r>
              <a:rPr lang="en-GB" sz="2800" u="sng" dirty="0"/>
              <a:t>who</a:t>
            </a:r>
            <a:r>
              <a:rPr lang="en-GB" sz="2800" dirty="0"/>
              <a:t> you are writing for. This will determine the tone and the type of language that you use.</a:t>
            </a:r>
          </a:p>
          <a:p>
            <a:pPr marL="457200" indent="-457200">
              <a:buFont typeface="Arial" panose="020B0604020202020204" pitchFamily="34" charset="0"/>
              <a:buChar char="•"/>
            </a:pPr>
            <a:r>
              <a:rPr lang="en-GB" sz="2800" dirty="0"/>
              <a:t>the </a:t>
            </a:r>
            <a:r>
              <a:rPr lang="en-GB" sz="2800" b="1" dirty="0"/>
              <a:t>context</a:t>
            </a:r>
            <a:r>
              <a:rPr lang="en-GB" sz="2800" dirty="0"/>
              <a:t> is </a:t>
            </a:r>
            <a:r>
              <a:rPr lang="en-GB" sz="2800" u="sng" dirty="0"/>
              <a:t>what</a:t>
            </a:r>
            <a:r>
              <a:rPr lang="en-GB" sz="2800" dirty="0"/>
              <a:t> you are writing about. You should have plenty of knowledge and understanding about the topic so that you can add details for your reader. Don’t get this confused with the text type!</a:t>
            </a:r>
          </a:p>
          <a:p>
            <a:pPr marL="457200" indent="-457200">
              <a:buFont typeface="Arial" panose="020B0604020202020204" pitchFamily="34" charset="0"/>
              <a:buChar char="•"/>
            </a:pPr>
            <a:r>
              <a:rPr lang="en-GB" sz="2800" dirty="0"/>
              <a:t>the </a:t>
            </a:r>
            <a:r>
              <a:rPr lang="en-GB" sz="2800" b="1" dirty="0"/>
              <a:t>purpose</a:t>
            </a:r>
            <a:r>
              <a:rPr lang="en-GB" sz="2800" dirty="0"/>
              <a:t> is </a:t>
            </a:r>
            <a:r>
              <a:rPr lang="en-GB" sz="2800" u="sng" dirty="0"/>
              <a:t>why</a:t>
            </a:r>
            <a:r>
              <a:rPr lang="en-GB" sz="2800" dirty="0"/>
              <a:t> you are writing. Consider this carefully as it will help you to decide the information or the description that you need to provide for the reader.</a:t>
            </a:r>
          </a:p>
          <a:p>
            <a:pPr marL="457200" indent="-457200">
              <a:buFont typeface="Arial" panose="020B0604020202020204" pitchFamily="34" charset="0"/>
              <a:buChar char="•"/>
            </a:pPr>
            <a:r>
              <a:rPr lang="en-GB" sz="2800" dirty="0"/>
              <a:t>it is important to decide the </a:t>
            </a:r>
            <a:r>
              <a:rPr lang="en-GB" sz="2800" b="1" dirty="0"/>
              <a:t>audience</a:t>
            </a:r>
            <a:r>
              <a:rPr lang="en-GB" sz="2800" dirty="0"/>
              <a:t>, </a:t>
            </a:r>
            <a:r>
              <a:rPr lang="en-GB" sz="2800" b="1" dirty="0"/>
              <a:t>context</a:t>
            </a:r>
            <a:r>
              <a:rPr lang="en-GB" sz="2800" dirty="0"/>
              <a:t> and the </a:t>
            </a:r>
            <a:r>
              <a:rPr lang="en-GB" sz="2800" b="1" dirty="0"/>
              <a:t>purpose</a:t>
            </a:r>
            <a:r>
              <a:rPr lang="en-GB" sz="2800" dirty="0"/>
              <a:t> before you start a piece of writing.</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p:txBody>
      </p:sp>
      <p:pic>
        <p:nvPicPr>
          <p:cNvPr id="5" name="Picture 4">
            <a:extLst>
              <a:ext uri="{FF2B5EF4-FFF2-40B4-BE49-F238E27FC236}">
                <a16:creationId xmlns:a16="http://schemas.microsoft.com/office/drawing/2014/main" id="{1F664805-BDBA-426E-9AB2-56F41931DD4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pic>
        <p:nvPicPr>
          <p:cNvPr id="6" name="Picture 5">
            <a:extLst>
              <a:ext uri="{FF2B5EF4-FFF2-40B4-BE49-F238E27FC236}">
                <a16:creationId xmlns:a16="http://schemas.microsoft.com/office/drawing/2014/main" id="{60C42CA6-EEBD-E142-94E3-500CD6B14CE8}"/>
              </a:ext>
            </a:extLst>
          </p:cNvPr>
          <p:cNvPicPr>
            <a:picLocks noChangeAspect="1"/>
          </p:cNvPicPr>
          <p:nvPr/>
        </p:nvPicPr>
        <p:blipFill>
          <a:blip r:embed="rId3"/>
          <a:stretch>
            <a:fillRect/>
          </a:stretch>
        </p:blipFill>
        <p:spPr>
          <a:xfrm>
            <a:off x="10718922" y="175666"/>
            <a:ext cx="1388069" cy="929456"/>
          </a:xfrm>
          <a:prstGeom prst="rect">
            <a:avLst/>
          </a:prstGeom>
        </p:spPr>
      </p:pic>
    </p:spTree>
    <p:extLst>
      <p:ext uri="{BB962C8B-B14F-4D97-AF65-F5344CB8AC3E}">
        <p14:creationId xmlns:p14="http://schemas.microsoft.com/office/powerpoint/2010/main" val="2968853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6" name="TextBox 5"/>
          <p:cNvSpPr txBox="1"/>
          <p:nvPr/>
        </p:nvSpPr>
        <p:spPr>
          <a:xfrm>
            <a:off x="2681964" y="530085"/>
            <a:ext cx="6669741" cy="707886"/>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4000" dirty="0"/>
              <a:t>Teacher Notes</a:t>
            </a:r>
          </a:p>
        </p:txBody>
      </p:sp>
      <p:pic>
        <p:nvPicPr>
          <p:cNvPr id="8" name="Picture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3" name="Content Placeholder 2">
            <a:extLst>
              <a:ext uri="{FF2B5EF4-FFF2-40B4-BE49-F238E27FC236}">
                <a16:creationId xmlns:a16="http://schemas.microsoft.com/office/drawing/2014/main" id="{894B3F14-5C65-4BA3-8C48-C5E9B72BC962}"/>
              </a:ext>
            </a:extLst>
          </p:cNvPr>
          <p:cNvSpPr>
            <a:spLocks noGrp="1"/>
          </p:cNvSpPr>
          <p:nvPr>
            <p:ph idx="1"/>
          </p:nvPr>
        </p:nvSpPr>
        <p:spPr>
          <a:xfrm>
            <a:off x="717274" y="2253974"/>
            <a:ext cx="10757452" cy="3842026"/>
          </a:xfrm>
          <a:solidFill>
            <a:schemeClr val="accent5">
              <a:lumMod val="20000"/>
              <a:lumOff val="80000"/>
            </a:schemeClr>
          </a:solidFill>
          <a:ln>
            <a:solidFill>
              <a:schemeClr val="accent1">
                <a:lumMod val="75000"/>
              </a:schemeClr>
            </a:solidFill>
          </a:ln>
        </p:spPr>
        <p:txBody>
          <a:bodyPr>
            <a:normAutofit/>
          </a:bodyPr>
          <a:lstStyle/>
          <a:p>
            <a:pPr>
              <a:buFont typeface="Wingdings" panose="05000000000000000000" pitchFamily="2" charset="2"/>
              <a:buChar char="q"/>
            </a:pPr>
            <a:r>
              <a:rPr lang="en-GB" dirty="0"/>
              <a:t> In this therapy, pupils will learn the terms audience, context and purpose.</a:t>
            </a:r>
          </a:p>
          <a:p>
            <a:pPr>
              <a:buFont typeface="Wingdings" panose="05000000000000000000" pitchFamily="2" charset="2"/>
              <a:buChar char="q"/>
            </a:pPr>
            <a:r>
              <a:rPr lang="en-GB" dirty="0"/>
              <a:t> Pupils will have the opportunity to explore the three concepts across fiction and non-fiction texts.</a:t>
            </a:r>
          </a:p>
          <a:p>
            <a:pPr>
              <a:buFont typeface="Wingdings" panose="05000000000000000000" pitchFamily="2" charset="2"/>
              <a:buChar char="q"/>
            </a:pPr>
            <a:r>
              <a:rPr lang="en-GB" dirty="0"/>
              <a:t> Pupils will be able to consider how they might write a given text type with the audience, context and purpose in mind.</a:t>
            </a:r>
          </a:p>
          <a:p>
            <a:pPr>
              <a:buFont typeface="Wingdings" panose="05000000000000000000" pitchFamily="2" charset="2"/>
              <a:buChar char="q"/>
            </a:pPr>
            <a:r>
              <a:rPr lang="en-GB" dirty="0"/>
              <a:t> Throughout the therapy, there are opportunities for pupils to discuss and practise the taught skills.</a:t>
            </a:r>
          </a:p>
        </p:txBody>
      </p:sp>
      <p:pic>
        <p:nvPicPr>
          <p:cNvPr id="7" name="Picture 6">
            <a:extLst>
              <a:ext uri="{FF2B5EF4-FFF2-40B4-BE49-F238E27FC236}">
                <a16:creationId xmlns:a16="http://schemas.microsoft.com/office/drawing/2014/main" id="{D3FC27E2-6E24-DA42-B6BD-E037A3F1C2C2}"/>
              </a:ext>
            </a:extLst>
          </p:cNvPr>
          <p:cNvPicPr>
            <a:picLocks noChangeAspect="1"/>
          </p:cNvPicPr>
          <p:nvPr/>
        </p:nvPicPr>
        <p:blipFill>
          <a:blip r:embed="rId3"/>
          <a:stretch>
            <a:fillRect/>
          </a:stretch>
        </p:blipFill>
        <p:spPr>
          <a:xfrm>
            <a:off x="10718922" y="175666"/>
            <a:ext cx="1388069" cy="929456"/>
          </a:xfrm>
          <a:prstGeom prst="rect">
            <a:avLst/>
          </a:prstGeom>
        </p:spPr>
      </p:pic>
    </p:spTree>
    <p:extLst>
      <p:ext uri="{BB962C8B-B14F-4D97-AF65-F5344CB8AC3E}">
        <p14:creationId xmlns:p14="http://schemas.microsoft.com/office/powerpoint/2010/main" val="452468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B569F8-28DD-46C1-813B-FB44DF7E7380}"/>
              </a:ext>
            </a:extLst>
          </p:cNvPr>
          <p:cNvSpPr/>
          <p:nvPr/>
        </p:nvSpPr>
        <p:spPr>
          <a:xfrm>
            <a:off x="639616" y="1527837"/>
            <a:ext cx="10654748" cy="1002167"/>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7B2E507E-3036-435B-8DD8-B5F5D41971CC}"/>
              </a:ext>
            </a:extLst>
          </p:cNvPr>
          <p:cNvSpPr/>
          <p:nvPr/>
        </p:nvSpPr>
        <p:spPr>
          <a:xfrm>
            <a:off x="768626" y="1622309"/>
            <a:ext cx="10654749" cy="707886"/>
          </a:xfrm>
          <a:prstGeom prst="rect">
            <a:avLst/>
          </a:prstGeom>
        </p:spPr>
        <p:txBody>
          <a:bodyPr wrap="square">
            <a:spAutoFit/>
          </a:bodyPr>
          <a:lstStyle/>
          <a:p>
            <a:pPr algn="ctr"/>
            <a:r>
              <a:rPr lang="en-GB" sz="2000" dirty="0"/>
              <a:t>Before we begin a piece of writing, it is important for us to have a clear understanding of our </a:t>
            </a:r>
            <a:r>
              <a:rPr lang="en-GB" sz="2000" b="1" dirty="0"/>
              <a:t>audience</a:t>
            </a:r>
            <a:r>
              <a:rPr lang="en-GB" sz="2000" dirty="0"/>
              <a:t>, </a:t>
            </a:r>
            <a:r>
              <a:rPr lang="en-GB" sz="2000" b="1" dirty="0"/>
              <a:t>context</a:t>
            </a:r>
            <a:r>
              <a:rPr lang="en-GB" sz="2000" dirty="0"/>
              <a:t> and </a:t>
            </a:r>
            <a:r>
              <a:rPr lang="en-GB" sz="2000" b="1" dirty="0"/>
              <a:t>purpose</a:t>
            </a:r>
            <a:r>
              <a:rPr lang="en-GB" sz="2000" dirty="0"/>
              <a:t>. These will shape what we write and how we write it. </a:t>
            </a:r>
          </a:p>
        </p:txBody>
      </p:sp>
      <p:sp>
        <p:nvSpPr>
          <p:cNvPr id="3" name="Rectangle 2">
            <a:extLst>
              <a:ext uri="{FF2B5EF4-FFF2-40B4-BE49-F238E27FC236}">
                <a16:creationId xmlns:a16="http://schemas.microsoft.com/office/drawing/2014/main" id="{BA2B3F57-B843-4D08-B8DC-284E22068F55}"/>
              </a:ext>
            </a:extLst>
          </p:cNvPr>
          <p:cNvSpPr/>
          <p:nvPr/>
        </p:nvSpPr>
        <p:spPr>
          <a:xfrm>
            <a:off x="768626" y="3706095"/>
            <a:ext cx="10654748" cy="1384995"/>
          </a:xfrm>
          <a:prstGeom prst="rect">
            <a:avLst/>
          </a:prstGeom>
        </p:spPr>
        <p:txBody>
          <a:bodyPr wrap="square">
            <a:spAutoFit/>
          </a:bodyPr>
          <a:lstStyle/>
          <a:p>
            <a:pPr lvl="0"/>
            <a:endParaRPr lang="en-GB" sz="2800" dirty="0">
              <a:solidFill>
                <a:prstClr val="black"/>
              </a:solidFill>
            </a:endParaRPr>
          </a:p>
          <a:p>
            <a:pPr lvl="0"/>
            <a:endParaRPr lang="en-GB" sz="2800" dirty="0">
              <a:solidFill>
                <a:prstClr val="black"/>
              </a:solidFill>
            </a:endParaRPr>
          </a:p>
          <a:p>
            <a:pPr lvl="0"/>
            <a:endParaRPr lang="en-GB" sz="2800" dirty="0">
              <a:solidFill>
                <a:prstClr val="black"/>
              </a:solidFill>
            </a:endParaRPr>
          </a:p>
        </p:txBody>
      </p:sp>
      <p:sp>
        <p:nvSpPr>
          <p:cNvPr id="14" name="Rectangle: Rounded Corners 13">
            <a:extLst>
              <a:ext uri="{FF2B5EF4-FFF2-40B4-BE49-F238E27FC236}">
                <a16:creationId xmlns:a16="http://schemas.microsoft.com/office/drawing/2014/main" id="{7EF09B48-6E50-4041-A6F7-0DA25AB49044}"/>
              </a:ext>
            </a:extLst>
          </p:cNvPr>
          <p:cNvSpPr/>
          <p:nvPr/>
        </p:nvSpPr>
        <p:spPr>
          <a:xfrm>
            <a:off x="1417235" y="3706095"/>
            <a:ext cx="9357514" cy="1456827"/>
          </a:xfrm>
          <a:prstGeom prst="roundRect">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Context: </a:t>
            </a:r>
            <a:r>
              <a:rPr lang="en-GB" sz="2000" dirty="0">
                <a:solidFill>
                  <a:schemeClr val="tx1"/>
                </a:solidFill>
              </a:rPr>
              <a:t>this is </a:t>
            </a:r>
            <a:r>
              <a:rPr lang="en-GB" sz="2000" u="sng" dirty="0">
                <a:solidFill>
                  <a:schemeClr val="tx1"/>
                </a:solidFill>
              </a:rPr>
              <a:t>what</a:t>
            </a:r>
            <a:r>
              <a:rPr lang="en-GB" sz="2000" dirty="0">
                <a:solidFill>
                  <a:schemeClr val="tx1"/>
                </a:solidFill>
              </a:rPr>
              <a:t> you are going to write about. In order to write effectively about a topic, you will need to have plenty of experience or knowledge about it so that you can make your writing interesting and detailed. </a:t>
            </a:r>
            <a:endParaRPr lang="en-GB" sz="2000" b="1" dirty="0">
              <a:solidFill>
                <a:schemeClr val="tx1"/>
              </a:solidFill>
            </a:endParaRPr>
          </a:p>
        </p:txBody>
      </p:sp>
      <p:sp>
        <p:nvSpPr>
          <p:cNvPr id="15" name="Rectangle: Rounded Corners 14">
            <a:extLst>
              <a:ext uri="{FF2B5EF4-FFF2-40B4-BE49-F238E27FC236}">
                <a16:creationId xmlns:a16="http://schemas.microsoft.com/office/drawing/2014/main" id="{4A31E536-1847-4959-AD6F-99C668ACC9DE}"/>
              </a:ext>
            </a:extLst>
          </p:cNvPr>
          <p:cNvSpPr/>
          <p:nvPr/>
        </p:nvSpPr>
        <p:spPr>
          <a:xfrm>
            <a:off x="639616" y="2580215"/>
            <a:ext cx="10654747" cy="1079533"/>
          </a:xfrm>
          <a:prstGeom prst="roundRect">
            <a:avLst/>
          </a:prstGeom>
          <a:solidFill>
            <a:srgbClr val="E6B9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Audience: </a:t>
            </a:r>
            <a:r>
              <a:rPr lang="en-GB" sz="2000" dirty="0">
                <a:solidFill>
                  <a:schemeClr val="tx1"/>
                </a:solidFill>
              </a:rPr>
              <a:t>this is </a:t>
            </a:r>
            <a:r>
              <a:rPr lang="en-GB" sz="2000" u="sng" dirty="0">
                <a:solidFill>
                  <a:schemeClr val="tx1"/>
                </a:solidFill>
              </a:rPr>
              <a:t>who</a:t>
            </a:r>
            <a:r>
              <a:rPr lang="en-GB" sz="2000" dirty="0">
                <a:solidFill>
                  <a:schemeClr val="tx1"/>
                </a:solidFill>
              </a:rPr>
              <a:t> you are writing for. You will need to consider this so that you know the tone and type of language to use in your writing.</a:t>
            </a:r>
            <a:endParaRPr lang="en-GB" sz="2000" b="1" dirty="0">
              <a:solidFill>
                <a:schemeClr val="tx1"/>
              </a:solidFill>
            </a:endParaRPr>
          </a:p>
        </p:txBody>
      </p:sp>
      <p:sp>
        <p:nvSpPr>
          <p:cNvPr id="16" name="Rectangle: Rounded Corners 15">
            <a:extLst>
              <a:ext uri="{FF2B5EF4-FFF2-40B4-BE49-F238E27FC236}">
                <a16:creationId xmlns:a16="http://schemas.microsoft.com/office/drawing/2014/main" id="{C0B58D8E-F42F-4E73-AF43-27A3230216DF}"/>
              </a:ext>
            </a:extLst>
          </p:cNvPr>
          <p:cNvSpPr/>
          <p:nvPr/>
        </p:nvSpPr>
        <p:spPr>
          <a:xfrm>
            <a:off x="1324101" y="5209269"/>
            <a:ext cx="9543782" cy="126426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000" b="1" dirty="0">
                <a:solidFill>
                  <a:prstClr val="black"/>
                </a:solidFill>
              </a:rPr>
              <a:t>Purpose: </a:t>
            </a:r>
            <a:r>
              <a:rPr lang="en-GB" sz="2000" dirty="0">
                <a:solidFill>
                  <a:prstClr val="black"/>
                </a:solidFill>
              </a:rPr>
              <a:t>this is </a:t>
            </a:r>
            <a:r>
              <a:rPr lang="en-GB" sz="2000" u="sng" dirty="0">
                <a:solidFill>
                  <a:prstClr val="black"/>
                </a:solidFill>
              </a:rPr>
              <a:t>why</a:t>
            </a:r>
            <a:r>
              <a:rPr lang="en-GB" sz="2000" dirty="0">
                <a:solidFill>
                  <a:prstClr val="black"/>
                </a:solidFill>
              </a:rPr>
              <a:t> you are writing. It is important to consider how you want to make your reader feel and how you will use layout and language to achieve that effect. </a:t>
            </a:r>
            <a:endParaRPr lang="en-GB" sz="2000" b="1" dirty="0">
              <a:solidFill>
                <a:prstClr val="black"/>
              </a:solidFill>
            </a:endParaRPr>
          </a:p>
        </p:txBody>
      </p:sp>
      <p:pic>
        <p:nvPicPr>
          <p:cNvPr id="10" name="Picture 9">
            <a:extLst>
              <a:ext uri="{FF2B5EF4-FFF2-40B4-BE49-F238E27FC236}">
                <a16:creationId xmlns:a16="http://schemas.microsoft.com/office/drawing/2014/main" id="{14BCF496-0E83-416C-A1D3-C747ADF7BAA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7459" y="37980"/>
            <a:ext cx="1004316" cy="1443228"/>
          </a:xfrm>
          <a:prstGeom prst="rect">
            <a:avLst/>
          </a:prstGeom>
        </p:spPr>
      </p:pic>
      <p:pic>
        <p:nvPicPr>
          <p:cNvPr id="12" name="Picture 11">
            <a:extLst>
              <a:ext uri="{FF2B5EF4-FFF2-40B4-BE49-F238E27FC236}">
                <a16:creationId xmlns:a16="http://schemas.microsoft.com/office/drawing/2014/main" id="{F1938A6A-D308-8C44-BBCC-804553685168}"/>
              </a:ext>
            </a:extLst>
          </p:cNvPr>
          <p:cNvPicPr>
            <a:picLocks noChangeAspect="1"/>
          </p:cNvPicPr>
          <p:nvPr/>
        </p:nvPicPr>
        <p:blipFill>
          <a:blip r:embed="rId3"/>
          <a:stretch>
            <a:fillRect/>
          </a:stretch>
        </p:blipFill>
        <p:spPr>
          <a:xfrm>
            <a:off x="10718922" y="175666"/>
            <a:ext cx="1388069" cy="929456"/>
          </a:xfrm>
          <a:prstGeom prst="rect">
            <a:avLst/>
          </a:prstGeom>
        </p:spPr>
      </p:pic>
    </p:spTree>
    <p:extLst>
      <p:ext uri="{BB962C8B-B14F-4D97-AF65-F5344CB8AC3E}">
        <p14:creationId xmlns:p14="http://schemas.microsoft.com/office/powerpoint/2010/main" val="1017102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A2B3F57-B843-4D08-B8DC-284E22068F55}"/>
              </a:ext>
            </a:extLst>
          </p:cNvPr>
          <p:cNvSpPr/>
          <p:nvPr/>
        </p:nvSpPr>
        <p:spPr>
          <a:xfrm>
            <a:off x="768626" y="3706095"/>
            <a:ext cx="10654748" cy="1384995"/>
          </a:xfrm>
          <a:prstGeom prst="rect">
            <a:avLst/>
          </a:prstGeom>
        </p:spPr>
        <p:txBody>
          <a:bodyPr wrap="square">
            <a:spAutoFit/>
          </a:bodyPr>
          <a:lstStyle/>
          <a:p>
            <a:pPr lvl="0"/>
            <a:endParaRPr lang="en-GB" sz="2800" dirty="0">
              <a:solidFill>
                <a:prstClr val="black"/>
              </a:solidFill>
            </a:endParaRPr>
          </a:p>
          <a:p>
            <a:pPr lvl="0"/>
            <a:endParaRPr lang="en-GB" sz="2800" dirty="0">
              <a:solidFill>
                <a:prstClr val="black"/>
              </a:solidFill>
            </a:endParaRPr>
          </a:p>
          <a:p>
            <a:pPr lvl="0"/>
            <a:endParaRPr lang="en-GB" sz="2800" dirty="0">
              <a:solidFill>
                <a:prstClr val="black"/>
              </a:solidFill>
            </a:endParaRPr>
          </a:p>
        </p:txBody>
      </p:sp>
      <p:sp>
        <p:nvSpPr>
          <p:cNvPr id="15" name="Rectangle: Rounded Corners 14">
            <a:extLst>
              <a:ext uri="{FF2B5EF4-FFF2-40B4-BE49-F238E27FC236}">
                <a16:creationId xmlns:a16="http://schemas.microsoft.com/office/drawing/2014/main" id="{4A31E536-1847-4959-AD6F-99C668ACC9DE}"/>
              </a:ext>
            </a:extLst>
          </p:cNvPr>
          <p:cNvSpPr/>
          <p:nvPr/>
        </p:nvSpPr>
        <p:spPr>
          <a:xfrm>
            <a:off x="1444487" y="385423"/>
            <a:ext cx="8918713" cy="778359"/>
          </a:xfrm>
          <a:prstGeom prst="roundRect">
            <a:avLst/>
          </a:prstGeom>
          <a:solidFill>
            <a:srgbClr val="E6B9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rPr>
              <a:t>Audience: </a:t>
            </a:r>
            <a:r>
              <a:rPr lang="en-GB" sz="2800" dirty="0">
                <a:solidFill>
                  <a:schemeClr val="tx1"/>
                </a:solidFill>
              </a:rPr>
              <a:t>the </a:t>
            </a:r>
            <a:r>
              <a:rPr lang="en-GB" sz="2800" u="sng" dirty="0">
                <a:solidFill>
                  <a:schemeClr val="tx1"/>
                </a:solidFill>
              </a:rPr>
              <a:t>who</a:t>
            </a:r>
            <a:endParaRPr lang="en-GB" sz="2800" b="1" u="sng" dirty="0">
              <a:solidFill>
                <a:schemeClr val="tx1"/>
              </a:solidFill>
            </a:endParaRPr>
          </a:p>
        </p:txBody>
      </p:sp>
      <p:sp>
        <p:nvSpPr>
          <p:cNvPr id="8" name="Rectangle 7">
            <a:extLst>
              <a:ext uri="{FF2B5EF4-FFF2-40B4-BE49-F238E27FC236}">
                <a16:creationId xmlns:a16="http://schemas.microsoft.com/office/drawing/2014/main" id="{32135997-5A89-405F-9824-49550F1999E2}"/>
              </a:ext>
            </a:extLst>
          </p:cNvPr>
          <p:cNvSpPr/>
          <p:nvPr/>
        </p:nvSpPr>
        <p:spPr>
          <a:xfrm>
            <a:off x="609599" y="1632146"/>
            <a:ext cx="6042991" cy="517284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600" dirty="0">
                <a:solidFill>
                  <a:schemeClr val="tx1"/>
                </a:solidFill>
              </a:rPr>
              <a:t>Here are some examples of different audiences for writing:</a:t>
            </a:r>
          </a:p>
          <a:p>
            <a:endParaRPr lang="en-GB" sz="2600" dirty="0">
              <a:solidFill>
                <a:schemeClr val="tx1"/>
              </a:solidFill>
            </a:endParaRPr>
          </a:p>
          <a:p>
            <a:pPr marL="457200" indent="-457200">
              <a:buFont typeface="Wingdings" panose="05000000000000000000" pitchFamily="2" charset="2"/>
              <a:buChar char="§"/>
            </a:pPr>
            <a:r>
              <a:rPr lang="en-GB" sz="2600" dirty="0">
                <a:solidFill>
                  <a:schemeClr val="tx1"/>
                </a:solidFill>
              </a:rPr>
              <a:t>young children</a:t>
            </a:r>
          </a:p>
          <a:p>
            <a:pPr marL="457200" indent="-457200">
              <a:buFont typeface="Wingdings" panose="05000000000000000000" pitchFamily="2" charset="2"/>
              <a:buChar char="§"/>
            </a:pPr>
            <a:r>
              <a:rPr lang="en-GB" sz="2600" dirty="0">
                <a:solidFill>
                  <a:schemeClr val="tx1"/>
                </a:solidFill>
              </a:rPr>
              <a:t>teenagers</a:t>
            </a:r>
          </a:p>
          <a:p>
            <a:pPr marL="457200" indent="-457200">
              <a:buFont typeface="Wingdings" panose="05000000000000000000" pitchFamily="2" charset="2"/>
              <a:buChar char="§"/>
            </a:pPr>
            <a:r>
              <a:rPr lang="en-GB" sz="2600" dirty="0">
                <a:solidFill>
                  <a:schemeClr val="tx1"/>
                </a:solidFill>
              </a:rPr>
              <a:t>adults</a:t>
            </a:r>
          </a:p>
          <a:p>
            <a:pPr marL="457200" indent="-457200">
              <a:buFont typeface="Wingdings" panose="05000000000000000000" pitchFamily="2" charset="2"/>
              <a:buChar char="§"/>
            </a:pPr>
            <a:r>
              <a:rPr lang="en-GB" sz="2600" dirty="0">
                <a:solidFill>
                  <a:schemeClr val="tx1"/>
                </a:solidFill>
              </a:rPr>
              <a:t>people who are retired</a:t>
            </a:r>
          </a:p>
          <a:p>
            <a:pPr marL="457200" indent="-457200">
              <a:buFont typeface="Wingdings" panose="05000000000000000000" pitchFamily="2" charset="2"/>
              <a:buChar char="§"/>
            </a:pPr>
            <a:r>
              <a:rPr lang="en-GB" sz="2600" dirty="0">
                <a:solidFill>
                  <a:schemeClr val="tx1"/>
                </a:solidFill>
              </a:rPr>
              <a:t>teachers</a:t>
            </a:r>
          </a:p>
          <a:p>
            <a:pPr marL="457200" indent="-457200">
              <a:buFont typeface="Wingdings" panose="05000000000000000000" pitchFamily="2" charset="2"/>
              <a:buChar char="§"/>
            </a:pPr>
            <a:r>
              <a:rPr lang="en-GB" sz="2600" dirty="0">
                <a:solidFill>
                  <a:schemeClr val="tx1"/>
                </a:solidFill>
              </a:rPr>
              <a:t>tourists</a:t>
            </a:r>
          </a:p>
          <a:p>
            <a:pPr marL="457200" indent="-457200">
              <a:buFont typeface="Wingdings" panose="05000000000000000000" pitchFamily="2" charset="2"/>
              <a:buChar char="§"/>
            </a:pPr>
            <a:r>
              <a:rPr lang="en-GB" sz="2600" dirty="0">
                <a:solidFill>
                  <a:schemeClr val="tx1"/>
                </a:solidFill>
              </a:rPr>
              <a:t>members of the local community</a:t>
            </a:r>
          </a:p>
          <a:p>
            <a:pPr marL="457200" indent="-457200">
              <a:buFont typeface="Wingdings" panose="05000000000000000000" pitchFamily="2" charset="2"/>
              <a:buChar char="§"/>
            </a:pPr>
            <a:endParaRPr lang="en-GB" sz="2600" dirty="0">
              <a:solidFill>
                <a:schemeClr val="tx1"/>
              </a:solidFill>
            </a:endParaRPr>
          </a:p>
          <a:p>
            <a:r>
              <a:rPr lang="en-GB" sz="2600" dirty="0">
                <a:solidFill>
                  <a:schemeClr val="tx1"/>
                </a:solidFill>
              </a:rPr>
              <a:t>How might you choose language suitable for these audiences?</a:t>
            </a:r>
          </a:p>
        </p:txBody>
      </p:sp>
      <p:sp>
        <p:nvSpPr>
          <p:cNvPr id="10" name="Rectangle: Rounded Corners 9">
            <a:extLst>
              <a:ext uri="{FF2B5EF4-FFF2-40B4-BE49-F238E27FC236}">
                <a16:creationId xmlns:a16="http://schemas.microsoft.com/office/drawing/2014/main" id="{704FCBBD-A6B5-4A01-B9E0-F1A3D2BBE036}"/>
              </a:ext>
            </a:extLst>
          </p:cNvPr>
          <p:cNvSpPr/>
          <p:nvPr/>
        </p:nvSpPr>
        <p:spPr>
          <a:xfrm>
            <a:off x="6885718" y="1868971"/>
            <a:ext cx="4537656" cy="469919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600" dirty="0">
                <a:solidFill>
                  <a:prstClr val="black"/>
                </a:solidFill>
              </a:rPr>
              <a:t>Who might the audience be for these pieces of writing?</a:t>
            </a:r>
          </a:p>
          <a:p>
            <a:pPr lvl="0" algn="ctr"/>
            <a:endParaRPr lang="en-GB" sz="2600" dirty="0">
              <a:solidFill>
                <a:prstClr val="black"/>
              </a:solidFill>
            </a:endParaRPr>
          </a:p>
          <a:p>
            <a:pPr marL="457200" lvl="0" indent="-457200">
              <a:buFont typeface="Wingdings" panose="05000000000000000000" pitchFamily="2" charset="2"/>
              <a:buChar char="§"/>
            </a:pPr>
            <a:r>
              <a:rPr lang="en-GB" sz="2600" dirty="0">
                <a:solidFill>
                  <a:prstClr val="black"/>
                </a:solidFill>
              </a:rPr>
              <a:t>a travel guide to Spain</a:t>
            </a:r>
          </a:p>
          <a:p>
            <a:pPr marL="457200" lvl="0" indent="-457200">
              <a:buFont typeface="Wingdings" panose="05000000000000000000" pitchFamily="2" charset="2"/>
              <a:buChar char="§"/>
            </a:pPr>
            <a:r>
              <a:rPr lang="en-GB" sz="2600" dirty="0">
                <a:solidFill>
                  <a:prstClr val="black"/>
                </a:solidFill>
              </a:rPr>
              <a:t>a newspaper report about litter in the park</a:t>
            </a:r>
          </a:p>
          <a:p>
            <a:pPr marL="457200" lvl="0" indent="-457200">
              <a:buFont typeface="Wingdings" panose="05000000000000000000" pitchFamily="2" charset="2"/>
              <a:buChar char="§"/>
            </a:pPr>
            <a:r>
              <a:rPr lang="en-GB" sz="2600" dirty="0">
                <a:solidFill>
                  <a:prstClr val="black"/>
                </a:solidFill>
              </a:rPr>
              <a:t>a pop-up book</a:t>
            </a:r>
          </a:p>
          <a:p>
            <a:pPr marL="457200" lvl="0" indent="-457200">
              <a:buFont typeface="Wingdings" panose="05000000000000000000" pitchFamily="2" charset="2"/>
              <a:buChar char="§"/>
            </a:pPr>
            <a:r>
              <a:rPr lang="en-GB" sz="2600" dirty="0">
                <a:solidFill>
                  <a:prstClr val="black"/>
                </a:solidFill>
              </a:rPr>
              <a:t>instructions for how to build a wardrobe</a:t>
            </a:r>
          </a:p>
          <a:p>
            <a:pPr marL="457200" lvl="0" indent="-457200">
              <a:buFont typeface="Wingdings" panose="05000000000000000000" pitchFamily="2" charset="2"/>
              <a:buChar char="§"/>
            </a:pPr>
            <a:r>
              <a:rPr lang="en-GB" sz="2600" dirty="0">
                <a:solidFill>
                  <a:prstClr val="black"/>
                </a:solidFill>
              </a:rPr>
              <a:t>youth club rules</a:t>
            </a:r>
          </a:p>
        </p:txBody>
      </p:sp>
      <p:pic>
        <p:nvPicPr>
          <p:cNvPr id="7" name="Picture 6">
            <a:extLst>
              <a:ext uri="{FF2B5EF4-FFF2-40B4-BE49-F238E27FC236}">
                <a16:creationId xmlns:a16="http://schemas.microsoft.com/office/drawing/2014/main" id="{ED29A021-DEBD-4854-83F1-7FDDF32D996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pic>
        <p:nvPicPr>
          <p:cNvPr id="9" name="Picture 8">
            <a:extLst>
              <a:ext uri="{FF2B5EF4-FFF2-40B4-BE49-F238E27FC236}">
                <a16:creationId xmlns:a16="http://schemas.microsoft.com/office/drawing/2014/main" id="{1AE16D0E-96AE-D042-A14D-2A1DD6BB876C}"/>
              </a:ext>
            </a:extLst>
          </p:cNvPr>
          <p:cNvPicPr>
            <a:picLocks noChangeAspect="1"/>
          </p:cNvPicPr>
          <p:nvPr/>
        </p:nvPicPr>
        <p:blipFill>
          <a:blip r:embed="rId3"/>
          <a:stretch>
            <a:fillRect/>
          </a:stretch>
        </p:blipFill>
        <p:spPr>
          <a:xfrm>
            <a:off x="10718922" y="175666"/>
            <a:ext cx="1388069" cy="929456"/>
          </a:xfrm>
          <a:prstGeom prst="rect">
            <a:avLst/>
          </a:prstGeom>
        </p:spPr>
      </p:pic>
    </p:spTree>
    <p:extLst>
      <p:ext uri="{BB962C8B-B14F-4D97-AF65-F5344CB8AC3E}">
        <p14:creationId xmlns:p14="http://schemas.microsoft.com/office/powerpoint/2010/main" val="2177281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A2B3F57-B843-4D08-B8DC-284E22068F55}"/>
              </a:ext>
            </a:extLst>
          </p:cNvPr>
          <p:cNvSpPr/>
          <p:nvPr/>
        </p:nvSpPr>
        <p:spPr>
          <a:xfrm>
            <a:off x="768626" y="3706095"/>
            <a:ext cx="10654748" cy="1384995"/>
          </a:xfrm>
          <a:prstGeom prst="rect">
            <a:avLst/>
          </a:prstGeom>
        </p:spPr>
        <p:txBody>
          <a:bodyPr wrap="square">
            <a:spAutoFit/>
          </a:bodyPr>
          <a:lstStyle/>
          <a:p>
            <a:pPr lvl="0"/>
            <a:endParaRPr lang="en-GB" sz="2800" dirty="0">
              <a:solidFill>
                <a:prstClr val="black"/>
              </a:solidFill>
            </a:endParaRPr>
          </a:p>
          <a:p>
            <a:pPr lvl="0"/>
            <a:endParaRPr lang="en-GB" sz="2800" dirty="0">
              <a:solidFill>
                <a:prstClr val="black"/>
              </a:solidFill>
            </a:endParaRPr>
          </a:p>
          <a:p>
            <a:pPr lvl="0"/>
            <a:endParaRPr lang="en-GB" sz="2800" dirty="0">
              <a:solidFill>
                <a:prstClr val="black"/>
              </a:solidFill>
            </a:endParaRPr>
          </a:p>
        </p:txBody>
      </p:sp>
      <p:sp>
        <p:nvSpPr>
          <p:cNvPr id="14" name="Rectangle: Rounded Corners 13">
            <a:extLst>
              <a:ext uri="{FF2B5EF4-FFF2-40B4-BE49-F238E27FC236}">
                <a16:creationId xmlns:a16="http://schemas.microsoft.com/office/drawing/2014/main" id="{7EF09B48-6E50-4041-A6F7-0DA25AB49044}"/>
              </a:ext>
            </a:extLst>
          </p:cNvPr>
          <p:cNvSpPr/>
          <p:nvPr/>
        </p:nvSpPr>
        <p:spPr>
          <a:xfrm>
            <a:off x="1378226" y="355670"/>
            <a:ext cx="9130748" cy="758469"/>
          </a:xfrm>
          <a:prstGeom prst="roundRect">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rPr>
              <a:t>Context: </a:t>
            </a:r>
            <a:r>
              <a:rPr lang="en-GB" sz="2800" dirty="0">
                <a:solidFill>
                  <a:schemeClr val="tx1"/>
                </a:solidFill>
              </a:rPr>
              <a:t>the </a:t>
            </a:r>
            <a:r>
              <a:rPr lang="en-GB" sz="2800" u="sng" dirty="0">
                <a:solidFill>
                  <a:schemeClr val="tx1"/>
                </a:solidFill>
              </a:rPr>
              <a:t>what</a:t>
            </a:r>
            <a:endParaRPr lang="en-GB" sz="2800" b="1" u="sng" dirty="0">
              <a:solidFill>
                <a:schemeClr val="tx1"/>
              </a:solidFill>
            </a:endParaRPr>
          </a:p>
        </p:txBody>
      </p:sp>
      <p:sp>
        <p:nvSpPr>
          <p:cNvPr id="8" name="Rectangle 7">
            <a:extLst>
              <a:ext uri="{FF2B5EF4-FFF2-40B4-BE49-F238E27FC236}">
                <a16:creationId xmlns:a16="http://schemas.microsoft.com/office/drawing/2014/main" id="{E828536D-4A9B-4354-BF0F-E4C6773936AB}"/>
              </a:ext>
            </a:extLst>
          </p:cNvPr>
          <p:cNvSpPr/>
          <p:nvPr/>
        </p:nvSpPr>
        <p:spPr>
          <a:xfrm>
            <a:off x="639617" y="1736036"/>
            <a:ext cx="5701439" cy="4886437"/>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600" dirty="0">
                <a:solidFill>
                  <a:schemeClr val="tx1"/>
                </a:solidFill>
              </a:rPr>
              <a:t>Here are some examples of different contexts for writing:</a:t>
            </a:r>
          </a:p>
          <a:p>
            <a:endParaRPr lang="en-GB" sz="2600" dirty="0">
              <a:solidFill>
                <a:schemeClr val="tx1"/>
              </a:solidFill>
            </a:endParaRPr>
          </a:p>
          <a:p>
            <a:pPr marL="457200" indent="-457200">
              <a:buFont typeface="Wingdings" panose="05000000000000000000" pitchFamily="2" charset="2"/>
              <a:buChar char="§"/>
            </a:pPr>
            <a:r>
              <a:rPr lang="en-GB" sz="2600" dirty="0">
                <a:solidFill>
                  <a:schemeClr val="tx1"/>
                </a:solidFill>
              </a:rPr>
              <a:t>mythical creatures</a:t>
            </a:r>
          </a:p>
          <a:p>
            <a:pPr marL="457200" indent="-457200">
              <a:buFont typeface="Wingdings" panose="05000000000000000000" pitchFamily="2" charset="2"/>
              <a:buChar char="§"/>
            </a:pPr>
            <a:r>
              <a:rPr lang="en-GB" sz="2600" dirty="0">
                <a:solidFill>
                  <a:schemeClr val="tx1"/>
                </a:solidFill>
              </a:rPr>
              <a:t>Paris</a:t>
            </a:r>
          </a:p>
          <a:p>
            <a:pPr marL="457200" indent="-457200">
              <a:buFont typeface="Wingdings" panose="05000000000000000000" pitchFamily="2" charset="2"/>
              <a:buChar char="§"/>
            </a:pPr>
            <a:r>
              <a:rPr lang="en-GB" sz="2600" dirty="0">
                <a:solidFill>
                  <a:schemeClr val="tx1"/>
                </a:solidFill>
              </a:rPr>
              <a:t>computer games</a:t>
            </a:r>
          </a:p>
          <a:p>
            <a:pPr marL="457200" indent="-457200">
              <a:buFont typeface="Wingdings" panose="05000000000000000000" pitchFamily="2" charset="2"/>
              <a:buChar char="§"/>
            </a:pPr>
            <a:r>
              <a:rPr lang="en-GB" sz="2600" dirty="0">
                <a:solidFill>
                  <a:schemeClr val="tx1"/>
                </a:solidFill>
              </a:rPr>
              <a:t>children being allowed to vote</a:t>
            </a:r>
          </a:p>
          <a:p>
            <a:pPr marL="457200" indent="-457200">
              <a:buFont typeface="Wingdings" panose="05000000000000000000" pitchFamily="2" charset="2"/>
              <a:buChar char="§"/>
            </a:pPr>
            <a:r>
              <a:rPr lang="en-GB" sz="2600" dirty="0">
                <a:solidFill>
                  <a:schemeClr val="tx1"/>
                </a:solidFill>
              </a:rPr>
              <a:t>the opening of a new museum</a:t>
            </a:r>
          </a:p>
          <a:p>
            <a:pPr marL="457200" indent="-457200">
              <a:buFont typeface="Wingdings" panose="05000000000000000000" pitchFamily="2" charset="2"/>
              <a:buChar char="§"/>
            </a:pPr>
            <a:endParaRPr lang="en-GB" sz="2600" dirty="0">
              <a:solidFill>
                <a:schemeClr val="tx1"/>
              </a:solidFill>
            </a:endParaRPr>
          </a:p>
          <a:p>
            <a:r>
              <a:rPr lang="en-GB" sz="2600" dirty="0">
                <a:solidFill>
                  <a:schemeClr val="tx1"/>
                </a:solidFill>
              </a:rPr>
              <a:t>It can be easy to confuse the context with the text type. The context is simply the topic that you are writing about.</a:t>
            </a:r>
          </a:p>
        </p:txBody>
      </p:sp>
      <p:sp>
        <p:nvSpPr>
          <p:cNvPr id="10" name="Rectangle: Rounded Corners 9">
            <a:extLst>
              <a:ext uri="{FF2B5EF4-FFF2-40B4-BE49-F238E27FC236}">
                <a16:creationId xmlns:a16="http://schemas.microsoft.com/office/drawing/2014/main" id="{1D8CDA1E-4994-406A-8129-F13168AE899D}"/>
              </a:ext>
            </a:extLst>
          </p:cNvPr>
          <p:cNvSpPr/>
          <p:nvPr/>
        </p:nvSpPr>
        <p:spPr>
          <a:xfrm>
            <a:off x="6523066" y="1534698"/>
            <a:ext cx="4953293" cy="517025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600" dirty="0">
                <a:solidFill>
                  <a:prstClr val="black"/>
                </a:solidFill>
              </a:rPr>
              <a:t>What is the context for each piece of writing below? Be careful not to get the context confused with the text type!</a:t>
            </a:r>
          </a:p>
          <a:p>
            <a:pPr lvl="0" algn="ctr"/>
            <a:endParaRPr lang="en-GB" sz="2600" dirty="0">
              <a:solidFill>
                <a:prstClr val="black"/>
              </a:solidFill>
            </a:endParaRPr>
          </a:p>
          <a:p>
            <a:pPr marL="457200" lvl="0" indent="-457200">
              <a:buFont typeface="Wingdings" panose="05000000000000000000" pitchFamily="2" charset="2"/>
              <a:buChar char="§"/>
            </a:pPr>
            <a:r>
              <a:rPr lang="en-GB" sz="2600" dirty="0">
                <a:solidFill>
                  <a:prstClr val="black"/>
                </a:solidFill>
              </a:rPr>
              <a:t>a leaflet about a zoo</a:t>
            </a:r>
          </a:p>
          <a:p>
            <a:pPr marL="457200" lvl="0" indent="-457200">
              <a:buFont typeface="Wingdings" panose="05000000000000000000" pitchFamily="2" charset="2"/>
              <a:buChar char="§"/>
            </a:pPr>
            <a:r>
              <a:rPr lang="en-GB" sz="2600" dirty="0">
                <a:solidFill>
                  <a:prstClr val="black"/>
                </a:solidFill>
              </a:rPr>
              <a:t>a balanced argument about whether children should wear school uniform </a:t>
            </a:r>
          </a:p>
          <a:p>
            <a:pPr marL="457200" lvl="0" indent="-457200">
              <a:buFont typeface="Wingdings" panose="05000000000000000000" pitchFamily="2" charset="2"/>
              <a:buChar char="§"/>
            </a:pPr>
            <a:r>
              <a:rPr lang="en-GB" sz="2600" dirty="0">
                <a:solidFill>
                  <a:prstClr val="black"/>
                </a:solidFill>
              </a:rPr>
              <a:t>a narrative about the defeat of a dragon</a:t>
            </a:r>
          </a:p>
          <a:p>
            <a:pPr marL="457200" lvl="0" indent="-457200">
              <a:buFont typeface="Wingdings" panose="05000000000000000000" pitchFamily="2" charset="2"/>
              <a:buChar char="§"/>
            </a:pPr>
            <a:r>
              <a:rPr lang="en-GB" sz="2600" dirty="0">
                <a:solidFill>
                  <a:prstClr val="black"/>
                </a:solidFill>
              </a:rPr>
              <a:t>a recipe for a cake</a:t>
            </a:r>
          </a:p>
        </p:txBody>
      </p:sp>
      <p:pic>
        <p:nvPicPr>
          <p:cNvPr id="7" name="Picture 6">
            <a:extLst>
              <a:ext uri="{FF2B5EF4-FFF2-40B4-BE49-F238E27FC236}">
                <a16:creationId xmlns:a16="http://schemas.microsoft.com/office/drawing/2014/main" id="{4F34203E-3378-4807-BDDC-EF6082089B8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pic>
        <p:nvPicPr>
          <p:cNvPr id="9" name="Picture 8">
            <a:extLst>
              <a:ext uri="{FF2B5EF4-FFF2-40B4-BE49-F238E27FC236}">
                <a16:creationId xmlns:a16="http://schemas.microsoft.com/office/drawing/2014/main" id="{0002769B-1184-9A47-8BFD-2DF3DB5F62CC}"/>
              </a:ext>
            </a:extLst>
          </p:cNvPr>
          <p:cNvPicPr>
            <a:picLocks noChangeAspect="1"/>
          </p:cNvPicPr>
          <p:nvPr/>
        </p:nvPicPr>
        <p:blipFill>
          <a:blip r:embed="rId3"/>
          <a:stretch>
            <a:fillRect/>
          </a:stretch>
        </p:blipFill>
        <p:spPr>
          <a:xfrm>
            <a:off x="10718922" y="175666"/>
            <a:ext cx="1388069" cy="929456"/>
          </a:xfrm>
          <a:prstGeom prst="rect">
            <a:avLst/>
          </a:prstGeom>
        </p:spPr>
      </p:pic>
    </p:spTree>
    <p:extLst>
      <p:ext uri="{BB962C8B-B14F-4D97-AF65-F5344CB8AC3E}">
        <p14:creationId xmlns:p14="http://schemas.microsoft.com/office/powerpoint/2010/main" val="1727614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A2B3F57-B843-4D08-B8DC-284E22068F55}"/>
              </a:ext>
            </a:extLst>
          </p:cNvPr>
          <p:cNvSpPr/>
          <p:nvPr/>
        </p:nvSpPr>
        <p:spPr>
          <a:xfrm>
            <a:off x="768626" y="3706095"/>
            <a:ext cx="10654748" cy="1384995"/>
          </a:xfrm>
          <a:prstGeom prst="rect">
            <a:avLst/>
          </a:prstGeom>
        </p:spPr>
        <p:txBody>
          <a:bodyPr wrap="square">
            <a:spAutoFit/>
          </a:bodyPr>
          <a:lstStyle/>
          <a:p>
            <a:pPr lvl="0"/>
            <a:endParaRPr lang="en-GB" sz="2800" dirty="0">
              <a:solidFill>
                <a:prstClr val="black"/>
              </a:solidFill>
            </a:endParaRPr>
          </a:p>
          <a:p>
            <a:pPr lvl="0"/>
            <a:endParaRPr lang="en-GB" sz="2800" dirty="0">
              <a:solidFill>
                <a:prstClr val="black"/>
              </a:solidFill>
            </a:endParaRPr>
          </a:p>
          <a:p>
            <a:pPr lvl="0"/>
            <a:endParaRPr lang="en-GB" sz="2800" dirty="0">
              <a:solidFill>
                <a:prstClr val="black"/>
              </a:solidFill>
            </a:endParaRPr>
          </a:p>
        </p:txBody>
      </p:sp>
      <p:sp>
        <p:nvSpPr>
          <p:cNvPr id="16" name="Rectangle: Rounded Corners 15">
            <a:extLst>
              <a:ext uri="{FF2B5EF4-FFF2-40B4-BE49-F238E27FC236}">
                <a16:creationId xmlns:a16="http://schemas.microsoft.com/office/drawing/2014/main" id="{C0B58D8E-F42F-4E73-AF43-27A3230216DF}"/>
              </a:ext>
            </a:extLst>
          </p:cNvPr>
          <p:cNvSpPr/>
          <p:nvPr/>
        </p:nvSpPr>
        <p:spPr>
          <a:xfrm>
            <a:off x="1484243" y="350323"/>
            <a:ext cx="8998228" cy="75804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800" b="1" dirty="0">
                <a:solidFill>
                  <a:prstClr val="black"/>
                </a:solidFill>
              </a:rPr>
              <a:t>Purpose: </a:t>
            </a:r>
            <a:r>
              <a:rPr lang="en-GB" sz="2800" dirty="0">
                <a:solidFill>
                  <a:prstClr val="black"/>
                </a:solidFill>
              </a:rPr>
              <a:t>the </a:t>
            </a:r>
            <a:r>
              <a:rPr lang="en-GB" sz="2800" u="sng" dirty="0">
                <a:solidFill>
                  <a:prstClr val="black"/>
                </a:solidFill>
              </a:rPr>
              <a:t>why</a:t>
            </a:r>
            <a:endParaRPr lang="en-GB" sz="2800" b="1" dirty="0">
              <a:solidFill>
                <a:prstClr val="black"/>
              </a:solidFill>
            </a:endParaRPr>
          </a:p>
        </p:txBody>
      </p:sp>
      <p:sp>
        <p:nvSpPr>
          <p:cNvPr id="8" name="Rectangle 7">
            <a:extLst>
              <a:ext uri="{FF2B5EF4-FFF2-40B4-BE49-F238E27FC236}">
                <a16:creationId xmlns:a16="http://schemas.microsoft.com/office/drawing/2014/main" id="{23F4C90F-F22C-47F1-B812-EC440E459B7D}"/>
              </a:ext>
            </a:extLst>
          </p:cNvPr>
          <p:cNvSpPr/>
          <p:nvPr/>
        </p:nvSpPr>
        <p:spPr>
          <a:xfrm>
            <a:off x="305844" y="1857433"/>
            <a:ext cx="7261147" cy="468914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600" dirty="0">
                <a:solidFill>
                  <a:schemeClr val="tx1"/>
                </a:solidFill>
              </a:rPr>
              <a:t>Here are some different purposes for writing:</a:t>
            </a:r>
          </a:p>
          <a:p>
            <a:endParaRPr lang="en-GB" sz="2600" dirty="0">
              <a:solidFill>
                <a:schemeClr val="tx1"/>
              </a:solidFill>
            </a:endParaRPr>
          </a:p>
          <a:p>
            <a:pPr marL="457200" indent="-457200">
              <a:buFont typeface="Wingdings" panose="05000000000000000000" pitchFamily="2" charset="2"/>
              <a:buChar char="§"/>
            </a:pPr>
            <a:r>
              <a:rPr lang="en-GB" sz="2600" dirty="0">
                <a:solidFill>
                  <a:schemeClr val="tx1"/>
                </a:solidFill>
              </a:rPr>
              <a:t>to entertain – to make the reader enjoy it</a:t>
            </a:r>
          </a:p>
          <a:p>
            <a:pPr marL="457200" indent="-457200">
              <a:buFont typeface="Wingdings" panose="05000000000000000000" pitchFamily="2" charset="2"/>
              <a:buChar char="§"/>
            </a:pPr>
            <a:r>
              <a:rPr lang="en-GB" sz="2600" dirty="0">
                <a:solidFill>
                  <a:schemeClr val="tx1"/>
                </a:solidFill>
              </a:rPr>
              <a:t>to persuade – to influence a reader’s opinion</a:t>
            </a:r>
          </a:p>
          <a:p>
            <a:pPr marL="457200" indent="-457200">
              <a:buFont typeface="Wingdings" panose="05000000000000000000" pitchFamily="2" charset="2"/>
              <a:buChar char="§"/>
            </a:pPr>
            <a:r>
              <a:rPr lang="en-GB" sz="2600" dirty="0">
                <a:solidFill>
                  <a:schemeClr val="tx1"/>
                </a:solidFill>
              </a:rPr>
              <a:t>to argue – to state the case for something</a:t>
            </a:r>
          </a:p>
          <a:p>
            <a:pPr marL="457200" indent="-457200">
              <a:buFont typeface="Wingdings" panose="05000000000000000000" pitchFamily="2" charset="2"/>
              <a:buChar char="§"/>
            </a:pPr>
            <a:r>
              <a:rPr lang="en-GB" sz="2600" dirty="0">
                <a:solidFill>
                  <a:schemeClr val="tx1"/>
                </a:solidFill>
              </a:rPr>
              <a:t>to describe – to give details about a person, place, event or thing</a:t>
            </a:r>
          </a:p>
          <a:p>
            <a:pPr marL="457200" indent="-457200">
              <a:buFont typeface="Wingdings" panose="05000000000000000000" pitchFamily="2" charset="2"/>
              <a:buChar char="§"/>
            </a:pPr>
            <a:r>
              <a:rPr lang="en-GB" sz="2600" dirty="0">
                <a:solidFill>
                  <a:schemeClr val="tx1"/>
                </a:solidFill>
              </a:rPr>
              <a:t>to explain – to show why or how something works</a:t>
            </a:r>
          </a:p>
          <a:p>
            <a:pPr marL="457200" indent="-457200">
              <a:buFont typeface="Wingdings" panose="05000000000000000000" pitchFamily="2" charset="2"/>
              <a:buChar char="§"/>
            </a:pPr>
            <a:r>
              <a:rPr lang="en-GB" sz="2600" dirty="0">
                <a:solidFill>
                  <a:schemeClr val="tx1"/>
                </a:solidFill>
              </a:rPr>
              <a:t>to inform – to tell a reader about something</a:t>
            </a:r>
          </a:p>
          <a:p>
            <a:pPr marL="457200" indent="-457200">
              <a:buFont typeface="Wingdings" panose="05000000000000000000" pitchFamily="2" charset="2"/>
              <a:buChar char="§"/>
            </a:pPr>
            <a:r>
              <a:rPr lang="en-GB" sz="2600" dirty="0">
                <a:solidFill>
                  <a:schemeClr val="tx1"/>
                </a:solidFill>
              </a:rPr>
              <a:t>to instruct – to tell a reader how to do something</a:t>
            </a:r>
          </a:p>
        </p:txBody>
      </p:sp>
      <p:sp>
        <p:nvSpPr>
          <p:cNvPr id="10" name="Rectangle: Rounded Corners 9">
            <a:extLst>
              <a:ext uri="{FF2B5EF4-FFF2-40B4-BE49-F238E27FC236}">
                <a16:creationId xmlns:a16="http://schemas.microsoft.com/office/drawing/2014/main" id="{2CA53E09-D139-4A82-B3F9-4C8576DA8477}"/>
              </a:ext>
            </a:extLst>
          </p:cNvPr>
          <p:cNvSpPr/>
          <p:nvPr/>
        </p:nvSpPr>
        <p:spPr>
          <a:xfrm>
            <a:off x="7781886" y="1910442"/>
            <a:ext cx="3961347" cy="455661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600" dirty="0">
                <a:solidFill>
                  <a:prstClr val="black"/>
                </a:solidFill>
              </a:rPr>
              <a:t>What purpose do you think each of these texts has?</a:t>
            </a:r>
          </a:p>
          <a:p>
            <a:pPr lvl="0" algn="ctr"/>
            <a:endParaRPr lang="en-GB" sz="2600" dirty="0">
              <a:solidFill>
                <a:prstClr val="black"/>
              </a:solidFill>
            </a:endParaRPr>
          </a:p>
          <a:p>
            <a:pPr marL="514350" lvl="0" indent="-514350">
              <a:buFont typeface="Wingdings" panose="05000000000000000000" pitchFamily="2" charset="2"/>
              <a:buChar char="§"/>
            </a:pPr>
            <a:r>
              <a:rPr lang="en-GB" sz="2600" dirty="0">
                <a:solidFill>
                  <a:prstClr val="black"/>
                </a:solidFill>
              </a:rPr>
              <a:t>a match report</a:t>
            </a:r>
          </a:p>
          <a:p>
            <a:pPr marL="514350" lvl="0" indent="-514350">
              <a:buFont typeface="Wingdings" panose="05000000000000000000" pitchFamily="2" charset="2"/>
              <a:buChar char="§"/>
            </a:pPr>
            <a:r>
              <a:rPr lang="en-GB" sz="2600" dirty="0">
                <a:solidFill>
                  <a:prstClr val="black"/>
                </a:solidFill>
              </a:rPr>
              <a:t>a recipe</a:t>
            </a:r>
          </a:p>
          <a:p>
            <a:pPr marL="514350" lvl="0" indent="-514350">
              <a:buFont typeface="Wingdings" panose="05000000000000000000" pitchFamily="2" charset="2"/>
              <a:buChar char="§"/>
            </a:pPr>
            <a:r>
              <a:rPr lang="en-GB" sz="2600" dirty="0">
                <a:solidFill>
                  <a:prstClr val="black"/>
                </a:solidFill>
              </a:rPr>
              <a:t>an advert</a:t>
            </a:r>
          </a:p>
          <a:p>
            <a:pPr marL="514350" lvl="0" indent="-514350">
              <a:buFont typeface="Wingdings" panose="05000000000000000000" pitchFamily="2" charset="2"/>
              <a:buChar char="§"/>
            </a:pPr>
            <a:r>
              <a:rPr lang="en-GB" sz="2600" dirty="0">
                <a:solidFill>
                  <a:prstClr val="black"/>
                </a:solidFill>
              </a:rPr>
              <a:t>a novel</a:t>
            </a:r>
          </a:p>
          <a:p>
            <a:pPr marL="514350" lvl="0" indent="-514350">
              <a:buFont typeface="Wingdings" panose="05000000000000000000" pitchFamily="2" charset="2"/>
              <a:buChar char="§"/>
            </a:pPr>
            <a:r>
              <a:rPr lang="en-GB" sz="2600" dirty="0">
                <a:solidFill>
                  <a:prstClr val="black"/>
                </a:solidFill>
              </a:rPr>
              <a:t>a debate</a:t>
            </a:r>
          </a:p>
          <a:p>
            <a:pPr marL="514350" lvl="0" indent="-514350">
              <a:buFont typeface="Wingdings" panose="05000000000000000000" pitchFamily="2" charset="2"/>
              <a:buChar char="§"/>
            </a:pPr>
            <a:r>
              <a:rPr lang="en-GB" sz="2600" dirty="0">
                <a:solidFill>
                  <a:prstClr val="black"/>
                </a:solidFill>
              </a:rPr>
              <a:t>a book review</a:t>
            </a:r>
          </a:p>
          <a:p>
            <a:pPr marL="457200" lvl="0" indent="-457200">
              <a:buFont typeface="Arial" panose="020B0604020202020204" pitchFamily="34" charset="0"/>
              <a:buChar char="•"/>
            </a:pPr>
            <a:endParaRPr lang="en-GB" sz="2600" dirty="0">
              <a:solidFill>
                <a:prstClr val="black"/>
              </a:solidFill>
            </a:endParaRPr>
          </a:p>
        </p:txBody>
      </p:sp>
      <p:pic>
        <p:nvPicPr>
          <p:cNvPr id="7" name="Picture 6">
            <a:extLst>
              <a:ext uri="{FF2B5EF4-FFF2-40B4-BE49-F238E27FC236}">
                <a16:creationId xmlns:a16="http://schemas.microsoft.com/office/drawing/2014/main" id="{2CC83734-0997-45DB-BA68-B141B6B2ECA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pic>
        <p:nvPicPr>
          <p:cNvPr id="9" name="Picture 8">
            <a:extLst>
              <a:ext uri="{FF2B5EF4-FFF2-40B4-BE49-F238E27FC236}">
                <a16:creationId xmlns:a16="http://schemas.microsoft.com/office/drawing/2014/main" id="{05BE7071-E6F8-B14A-B2EB-570D8868F492}"/>
              </a:ext>
            </a:extLst>
          </p:cNvPr>
          <p:cNvPicPr>
            <a:picLocks noChangeAspect="1"/>
          </p:cNvPicPr>
          <p:nvPr/>
        </p:nvPicPr>
        <p:blipFill>
          <a:blip r:embed="rId3"/>
          <a:stretch>
            <a:fillRect/>
          </a:stretch>
        </p:blipFill>
        <p:spPr>
          <a:xfrm>
            <a:off x="10718922" y="175666"/>
            <a:ext cx="1388069" cy="929456"/>
          </a:xfrm>
          <a:prstGeom prst="rect">
            <a:avLst/>
          </a:prstGeom>
        </p:spPr>
      </p:pic>
    </p:spTree>
    <p:extLst>
      <p:ext uri="{BB962C8B-B14F-4D97-AF65-F5344CB8AC3E}">
        <p14:creationId xmlns:p14="http://schemas.microsoft.com/office/powerpoint/2010/main" val="3098739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B569F8-28DD-46C1-813B-FB44DF7E7380}"/>
              </a:ext>
            </a:extLst>
          </p:cNvPr>
          <p:cNvSpPr/>
          <p:nvPr/>
        </p:nvSpPr>
        <p:spPr>
          <a:xfrm>
            <a:off x="1256831" y="320457"/>
            <a:ext cx="9331658" cy="92645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7B2E507E-3036-435B-8DD8-B5F5D41971CC}"/>
              </a:ext>
            </a:extLst>
          </p:cNvPr>
          <p:cNvSpPr/>
          <p:nvPr/>
        </p:nvSpPr>
        <p:spPr>
          <a:xfrm>
            <a:off x="1283336" y="333709"/>
            <a:ext cx="9252145" cy="1200329"/>
          </a:xfrm>
          <a:prstGeom prst="rect">
            <a:avLst/>
          </a:prstGeom>
        </p:spPr>
        <p:txBody>
          <a:bodyPr wrap="square">
            <a:spAutoFit/>
          </a:bodyPr>
          <a:lstStyle/>
          <a:p>
            <a:pPr lvl="0" algn="ctr"/>
            <a:r>
              <a:rPr lang="en-GB" sz="2400" dirty="0">
                <a:solidFill>
                  <a:prstClr val="black"/>
                </a:solidFill>
              </a:rPr>
              <a:t>Your turn - read the non-fiction text below and then identify the </a:t>
            </a:r>
            <a:r>
              <a:rPr lang="en-GB" sz="2400" b="1" dirty="0">
                <a:solidFill>
                  <a:prstClr val="black"/>
                </a:solidFill>
              </a:rPr>
              <a:t>audience</a:t>
            </a:r>
            <a:r>
              <a:rPr lang="en-GB" sz="2400" dirty="0">
                <a:solidFill>
                  <a:prstClr val="black"/>
                </a:solidFill>
              </a:rPr>
              <a:t>, </a:t>
            </a:r>
            <a:r>
              <a:rPr lang="en-GB" sz="2400" b="1" dirty="0">
                <a:solidFill>
                  <a:prstClr val="black"/>
                </a:solidFill>
              </a:rPr>
              <a:t>context</a:t>
            </a:r>
            <a:r>
              <a:rPr lang="en-GB" sz="2400" dirty="0">
                <a:solidFill>
                  <a:prstClr val="black"/>
                </a:solidFill>
              </a:rPr>
              <a:t> and </a:t>
            </a:r>
            <a:r>
              <a:rPr lang="en-GB" sz="2400" b="1" dirty="0">
                <a:solidFill>
                  <a:prstClr val="black"/>
                </a:solidFill>
              </a:rPr>
              <a:t>purpose</a:t>
            </a:r>
            <a:r>
              <a:rPr lang="en-GB" sz="2400" dirty="0">
                <a:solidFill>
                  <a:prstClr val="black"/>
                </a:solidFill>
              </a:rPr>
              <a:t>. Discuss with a partner how you know.</a:t>
            </a:r>
            <a:endParaRPr lang="en-GB" sz="2400" dirty="0"/>
          </a:p>
          <a:p>
            <a:endParaRPr lang="en-GB" sz="2400" dirty="0"/>
          </a:p>
        </p:txBody>
      </p:sp>
      <p:sp>
        <p:nvSpPr>
          <p:cNvPr id="10" name="Rectangle: Rounded Corners 9">
            <a:extLst>
              <a:ext uri="{FF2B5EF4-FFF2-40B4-BE49-F238E27FC236}">
                <a16:creationId xmlns:a16="http://schemas.microsoft.com/office/drawing/2014/main" id="{8E77CB27-E024-43D1-87D4-EC83CEDA14DA}"/>
              </a:ext>
            </a:extLst>
          </p:cNvPr>
          <p:cNvSpPr/>
          <p:nvPr/>
        </p:nvSpPr>
        <p:spPr>
          <a:xfrm>
            <a:off x="9462656" y="1646893"/>
            <a:ext cx="2258290" cy="498763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2800" dirty="0">
              <a:solidFill>
                <a:prstClr val="black"/>
              </a:solidFill>
            </a:endParaRPr>
          </a:p>
          <a:p>
            <a:pPr lvl="0" algn="ctr"/>
            <a:r>
              <a:rPr lang="en-GB" sz="2800" dirty="0">
                <a:solidFill>
                  <a:prstClr val="black"/>
                </a:solidFill>
              </a:rPr>
              <a:t>Audience:</a:t>
            </a:r>
          </a:p>
          <a:p>
            <a:pPr lvl="0" algn="ctr"/>
            <a:endParaRPr lang="en-GB" sz="2800" dirty="0">
              <a:solidFill>
                <a:prstClr val="black"/>
              </a:solidFill>
            </a:endParaRPr>
          </a:p>
          <a:p>
            <a:pPr lvl="0" algn="ctr"/>
            <a:endParaRPr lang="en-GB" sz="2800" dirty="0">
              <a:solidFill>
                <a:prstClr val="black"/>
              </a:solidFill>
            </a:endParaRPr>
          </a:p>
          <a:p>
            <a:pPr lvl="0" algn="ctr"/>
            <a:r>
              <a:rPr lang="en-GB" sz="2800" dirty="0">
                <a:solidFill>
                  <a:prstClr val="black"/>
                </a:solidFill>
              </a:rPr>
              <a:t>Context:</a:t>
            </a:r>
          </a:p>
          <a:p>
            <a:pPr lvl="0" algn="ctr"/>
            <a:endParaRPr lang="en-GB" sz="2800" dirty="0">
              <a:solidFill>
                <a:prstClr val="black"/>
              </a:solidFill>
            </a:endParaRPr>
          </a:p>
          <a:p>
            <a:pPr lvl="0" algn="ctr"/>
            <a:endParaRPr lang="en-GB" sz="2800" dirty="0">
              <a:solidFill>
                <a:prstClr val="black"/>
              </a:solidFill>
            </a:endParaRPr>
          </a:p>
          <a:p>
            <a:pPr lvl="0" algn="ctr"/>
            <a:r>
              <a:rPr lang="en-GB" sz="2800" dirty="0">
                <a:solidFill>
                  <a:prstClr val="black"/>
                </a:solidFill>
              </a:rPr>
              <a:t>Purpose:</a:t>
            </a:r>
          </a:p>
          <a:p>
            <a:pPr lvl="0"/>
            <a:endParaRPr lang="en-GB" sz="2800" dirty="0">
              <a:solidFill>
                <a:prstClr val="black"/>
              </a:solidFill>
            </a:endParaRPr>
          </a:p>
          <a:p>
            <a:pPr lvl="0" algn="ctr"/>
            <a:endParaRPr lang="en-GB" sz="2800" dirty="0">
              <a:solidFill>
                <a:prstClr val="black"/>
              </a:solidFill>
            </a:endParaRPr>
          </a:p>
        </p:txBody>
      </p:sp>
      <p:sp>
        <p:nvSpPr>
          <p:cNvPr id="2" name="Rectangle 1">
            <a:extLst>
              <a:ext uri="{FF2B5EF4-FFF2-40B4-BE49-F238E27FC236}">
                <a16:creationId xmlns:a16="http://schemas.microsoft.com/office/drawing/2014/main" id="{6647BA87-FAE2-4CE4-8D73-2BC7D95190A9}"/>
              </a:ext>
            </a:extLst>
          </p:cNvPr>
          <p:cNvSpPr/>
          <p:nvPr/>
        </p:nvSpPr>
        <p:spPr>
          <a:xfrm>
            <a:off x="471054" y="1646893"/>
            <a:ext cx="8797032" cy="4890650"/>
          </a:xfrm>
          <a:prstGeom prst="rect">
            <a:avLst/>
          </a:prstGeom>
          <a:solidFill>
            <a:srgbClr val="00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600" dirty="0">
                <a:solidFill>
                  <a:schemeClr val="tx1"/>
                </a:solidFill>
              </a:rPr>
              <a:t>I am writing to complain about the appalling standard of service my family and I received during our recent stay at the Grand Hotel in Glasgow during the week commencing 27</a:t>
            </a:r>
            <a:r>
              <a:rPr lang="en-GB" sz="2600" baseline="30000" dirty="0">
                <a:solidFill>
                  <a:schemeClr val="tx1"/>
                </a:solidFill>
              </a:rPr>
              <a:t>th</a:t>
            </a:r>
            <a:r>
              <a:rPr lang="en-GB" sz="2600" dirty="0">
                <a:solidFill>
                  <a:schemeClr val="tx1"/>
                </a:solidFill>
              </a:rPr>
              <a:t> July 2018.</a:t>
            </a:r>
          </a:p>
          <a:p>
            <a:endParaRPr lang="en-GB" sz="2600" dirty="0">
              <a:solidFill>
                <a:schemeClr val="tx1"/>
              </a:solidFill>
            </a:endParaRPr>
          </a:p>
          <a:p>
            <a:r>
              <a:rPr lang="en-GB" sz="2600" dirty="0">
                <a:solidFill>
                  <a:schemeClr val="tx1"/>
                </a:solidFill>
              </a:rPr>
              <a:t>On our arrival, there was nobody to greet us and when, after a twenty minute wait, we were finally booked in, the girl was rude and unhelpful and made no apology for her lengthy absence from the reception desk. </a:t>
            </a:r>
          </a:p>
          <a:p>
            <a:endParaRPr lang="en-GB" sz="2600" dirty="0">
              <a:solidFill>
                <a:schemeClr val="tx1"/>
              </a:solidFill>
            </a:endParaRPr>
          </a:p>
          <a:p>
            <a:r>
              <a:rPr lang="en-GB" sz="2600" dirty="0">
                <a:solidFill>
                  <a:schemeClr val="tx1"/>
                </a:solidFill>
              </a:rPr>
              <a:t>To make matters worse, when we arrived in our ‘family’ room, there was one bed to fit our family of four and the cot that we were promised for our baby was not available.</a:t>
            </a:r>
          </a:p>
        </p:txBody>
      </p:sp>
      <p:pic>
        <p:nvPicPr>
          <p:cNvPr id="8" name="Picture 7">
            <a:extLst>
              <a:ext uri="{FF2B5EF4-FFF2-40B4-BE49-F238E27FC236}">
                <a16:creationId xmlns:a16="http://schemas.microsoft.com/office/drawing/2014/main" id="{3B307B13-271D-456D-AE3E-CC033724B36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pic>
        <p:nvPicPr>
          <p:cNvPr id="11" name="Picture 10">
            <a:extLst>
              <a:ext uri="{FF2B5EF4-FFF2-40B4-BE49-F238E27FC236}">
                <a16:creationId xmlns:a16="http://schemas.microsoft.com/office/drawing/2014/main" id="{7C234B66-4611-594E-8AE3-93AB0EB52DE6}"/>
              </a:ext>
            </a:extLst>
          </p:cNvPr>
          <p:cNvPicPr>
            <a:picLocks noChangeAspect="1"/>
          </p:cNvPicPr>
          <p:nvPr/>
        </p:nvPicPr>
        <p:blipFill>
          <a:blip r:embed="rId3"/>
          <a:stretch>
            <a:fillRect/>
          </a:stretch>
        </p:blipFill>
        <p:spPr>
          <a:xfrm>
            <a:off x="10718922" y="175666"/>
            <a:ext cx="1388069" cy="929456"/>
          </a:xfrm>
          <a:prstGeom prst="rect">
            <a:avLst/>
          </a:prstGeom>
        </p:spPr>
      </p:pic>
    </p:spTree>
    <p:extLst>
      <p:ext uri="{BB962C8B-B14F-4D97-AF65-F5344CB8AC3E}">
        <p14:creationId xmlns:p14="http://schemas.microsoft.com/office/powerpoint/2010/main" val="2353589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B569F8-28DD-46C1-813B-FB44DF7E7380}"/>
              </a:ext>
            </a:extLst>
          </p:cNvPr>
          <p:cNvSpPr/>
          <p:nvPr/>
        </p:nvSpPr>
        <p:spPr>
          <a:xfrm>
            <a:off x="1245704" y="320457"/>
            <a:ext cx="9318367" cy="92645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7B2E507E-3036-435B-8DD8-B5F5D41971CC}"/>
              </a:ext>
            </a:extLst>
          </p:cNvPr>
          <p:cNvSpPr/>
          <p:nvPr/>
        </p:nvSpPr>
        <p:spPr>
          <a:xfrm>
            <a:off x="1245704" y="357808"/>
            <a:ext cx="9422296" cy="954107"/>
          </a:xfrm>
          <a:prstGeom prst="rect">
            <a:avLst/>
          </a:prstGeom>
        </p:spPr>
        <p:txBody>
          <a:bodyPr wrap="square">
            <a:spAutoFit/>
          </a:bodyPr>
          <a:lstStyle/>
          <a:p>
            <a:pPr lvl="0" algn="ctr"/>
            <a:r>
              <a:rPr lang="en-GB" sz="2800" dirty="0">
                <a:solidFill>
                  <a:prstClr val="black"/>
                </a:solidFill>
              </a:rPr>
              <a:t>Check your ideas with those below: did you find the same reasons for your choices?</a:t>
            </a:r>
            <a:endParaRPr lang="en-GB" sz="2800" dirty="0"/>
          </a:p>
        </p:txBody>
      </p:sp>
      <p:sp>
        <p:nvSpPr>
          <p:cNvPr id="10" name="Rectangle: Rounded Corners 9">
            <a:extLst>
              <a:ext uri="{FF2B5EF4-FFF2-40B4-BE49-F238E27FC236}">
                <a16:creationId xmlns:a16="http://schemas.microsoft.com/office/drawing/2014/main" id="{8E77CB27-E024-43D1-87D4-EC83CEDA14DA}"/>
              </a:ext>
            </a:extLst>
          </p:cNvPr>
          <p:cNvSpPr/>
          <p:nvPr/>
        </p:nvSpPr>
        <p:spPr>
          <a:xfrm>
            <a:off x="5580219" y="1628590"/>
            <a:ext cx="6200964" cy="503612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2800" dirty="0">
              <a:solidFill>
                <a:prstClr val="black"/>
              </a:solidFill>
            </a:endParaRPr>
          </a:p>
          <a:p>
            <a:pPr lvl="0"/>
            <a:r>
              <a:rPr lang="en-GB" sz="2600" dirty="0">
                <a:solidFill>
                  <a:prstClr val="black"/>
                </a:solidFill>
              </a:rPr>
              <a:t>Audience: </a:t>
            </a:r>
            <a:r>
              <a:rPr lang="en-GB" sz="2600" dirty="0">
                <a:solidFill>
                  <a:srgbClr val="FF0000"/>
                </a:solidFill>
              </a:rPr>
              <a:t>I think the audience would be an adult who is the hotel manager. I know this because the language is formal which indicates that the writer doesn’t know the adult. It contains subject-specific language and precise details about the writer’s stay. </a:t>
            </a:r>
            <a:endParaRPr lang="en-GB" sz="2600" dirty="0">
              <a:solidFill>
                <a:prstClr val="black"/>
              </a:solidFill>
            </a:endParaRPr>
          </a:p>
          <a:p>
            <a:pPr lvl="0"/>
            <a:r>
              <a:rPr lang="en-GB" sz="2600" dirty="0">
                <a:solidFill>
                  <a:prstClr val="black"/>
                </a:solidFill>
              </a:rPr>
              <a:t>Context: </a:t>
            </a:r>
            <a:r>
              <a:rPr lang="en-GB" sz="2600" dirty="0">
                <a:solidFill>
                  <a:srgbClr val="FF0000"/>
                </a:solidFill>
              </a:rPr>
              <a:t>a hotel stay</a:t>
            </a:r>
            <a:endParaRPr lang="en-GB" sz="2600" dirty="0">
              <a:solidFill>
                <a:prstClr val="black"/>
              </a:solidFill>
            </a:endParaRPr>
          </a:p>
          <a:p>
            <a:pPr lvl="0"/>
            <a:r>
              <a:rPr lang="en-GB" sz="2600" dirty="0">
                <a:solidFill>
                  <a:prstClr val="black"/>
                </a:solidFill>
              </a:rPr>
              <a:t>Purpose: </a:t>
            </a:r>
            <a:r>
              <a:rPr lang="en-GB" sz="2600" dirty="0">
                <a:solidFill>
                  <a:srgbClr val="FF0000"/>
                </a:solidFill>
              </a:rPr>
              <a:t>to complain and persuade the manager into compensating them – there is exaggerated and emotive language</a:t>
            </a:r>
          </a:p>
          <a:p>
            <a:pPr lvl="0" algn="ctr"/>
            <a:endParaRPr lang="en-GB" sz="2800" dirty="0">
              <a:solidFill>
                <a:prstClr val="black"/>
              </a:solidFill>
            </a:endParaRPr>
          </a:p>
        </p:txBody>
      </p:sp>
      <p:sp>
        <p:nvSpPr>
          <p:cNvPr id="2" name="Rectangle 1">
            <a:extLst>
              <a:ext uri="{FF2B5EF4-FFF2-40B4-BE49-F238E27FC236}">
                <a16:creationId xmlns:a16="http://schemas.microsoft.com/office/drawing/2014/main" id="{6647BA87-FAE2-4CE4-8D73-2BC7D95190A9}"/>
              </a:ext>
            </a:extLst>
          </p:cNvPr>
          <p:cNvSpPr/>
          <p:nvPr/>
        </p:nvSpPr>
        <p:spPr>
          <a:xfrm>
            <a:off x="410817" y="1677083"/>
            <a:ext cx="4803310" cy="4987636"/>
          </a:xfrm>
          <a:prstGeom prst="rect">
            <a:avLst/>
          </a:prstGeom>
          <a:solidFill>
            <a:srgbClr val="00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I am writing to complain about the appalling standard of service my family and I received during our recent stay at the Grand Hotel in Glasgow during the week commencing 27</a:t>
            </a:r>
            <a:r>
              <a:rPr lang="en-GB" sz="2000" baseline="30000" dirty="0">
                <a:solidFill>
                  <a:schemeClr val="tx1"/>
                </a:solidFill>
              </a:rPr>
              <a:t>th</a:t>
            </a:r>
            <a:r>
              <a:rPr lang="en-GB" sz="2000" dirty="0">
                <a:solidFill>
                  <a:schemeClr val="tx1"/>
                </a:solidFill>
              </a:rPr>
              <a:t> July 2018.</a:t>
            </a:r>
          </a:p>
          <a:p>
            <a:endParaRPr lang="en-GB" sz="2000" dirty="0">
              <a:solidFill>
                <a:schemeClr val="tx1"/>
              </a:solidFill>
            </a:endParaRPr>
          </a:p>
          <a:p>
            <a:r>
              <a:rPr lang="en-GB" sz="2000" dirty="0">
                <a:solidFill>
                  <a:schemeClr val="tx1"/>
                </a:solidFill>
              </a:rPr>
              <a:t>On our arrival, there was nobody to greet us and when, after a twenty minute wait, we were finally booked in, the girl was rude and unhelpful and made no apology for her lengthy absence from the reception desk. </a:t>
            </a:r>
          </a:p>
          <a:p>
            <a:endParaRPr lang="en-GB" sz="2000" dirty="0">
              <a:solidFill>
                <a:schemeClr val="tx1"/>
              </a:solidFill>
            </a:endParaRPr>
          </a:p>
          <a:p>
            <a:r>
              <a:rPr lang="en-GB" sz="2000" dirty="0">
                <a:solidFill>
                  <a:schemeClr val="tx1"/>
                </a:solidFill>
              </a:rPr>
              <a:t>To make matters worse, when we arrived in our ‘family’ room, there was one bed to fit our family of four and the cot that we were promised for our baby was not available.</a:t>
            </a:r>
          </a:p>
        </p:txBody>
      </p:sp>
      <p:pic>
        <p:nvPicPr>
          <p:cNvPr id="8" name="Picture 7">
            <a:extLst>
              <a:ext uri="{FF2B5EF4-FFF2-40B4-BE49-F238E27FC236}">
                <a16:creationId xmlns:a16="http://schemas.microsoft.com/office/drawing/2014/main" id="{84B8A602-CCDF-408F-BCC5-BEF6EC70079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pic>
        <p:nvPicPr>
          <p:cNvPr id="11" name="Picture 10">
            <a:extLst>
              <a:ext uri="{FF2B5EF4-FFF2-40B4-BE49-F238E27FC236}">
                <a16:creationId xmlns:a16="http://schemas.microsoft.com/office/drawing/2014/main" id="{90857C99-2456-D04A-BF54-19201EC2FEE8}"/>
              </a:ext>
            </a:extLst>
          </p:cNvPr>
          <p:cNvPicPr>
            <a:picLocks noChangeAspect="1"/>
          </p:cNvPicPr>
          <p:nvPr/>
        </p:nvPicPr>
        <p:blipFill>
          <a:blip r:embed="rId3"/>
          <a:stretch>
            <a:fillRect/>
          </a:stretch>
        </p:blipFill>
        <p:spPr>
          <a:xfrm>
            <a:off x="10718922" y="175666"/>
            <a:ext cx="1388069" cy="929456"/>
          </a:xfrm>
          <a:prstGeom prst="rect">
            <a:avLst/>
          </a:prstGeom>
        </p:spPr>
      </p:pic>
    </p:spTree>
    <p:extLst>
      <p:ext uri="{BB962C8B-B14F-4D97-AF65-F5344CB8AC3E}">
        <p14:creationId xmlns:p14="http://schemas.microsoft.com/office/powerpoint/2010/main" val="2312785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B569F8-28DD-46C1-813B-FB44DF7E7380}"/>
              </a:ext>
            </a:extLst>
          </p:cNvPr>
          <p:cNvSpPr/>
          <p:nvPr/>
        </p:nvSpPr>
        <p:spPr>
          <a:xfrm>
            <a:off x="1314053" y="320457"/>
            <a:ext cx="9159380" cy="92645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7B2E507E-3036-435B-8DD8-B5F5D41971CC}"/>
              </a:ext>
            </a:extLst>
          </p:cNvPr>
          <p:cNvSpPr/>
          <p:nvPr/>
        </p:nvSpPr>
        <p:spPr>
          <a:xfrm>
            <a:off x="1336343" y="336774"/>
            <a:ext cx="9159379" cy="1200329"/>
          </a:xfrm>
          <a:prstGeom prst="rect">
            <a:avLst/>
          </a:prstGeom>
        </p:spPr>
        <p:txBody>
          <a:bodyPr wrap="square">
            <a:spAutoFit/>
          </a:bodyPr>
          <a:lstStyle/>
          <a:p>
            <a:pPr lvl="0" algn="ctr"/>
            <a:r>
              <a:rPr lang="en-GB" sz="2400" dirty="0">
                <a:solidFill>
                  <a:prstClr val="black"/>
                </a:solidFill>
              </a:rPr>
              <a:t>Your turn - read the fiction text below and then identify the </a:t>
            </a:r>
            <a:r>
              <a:rPr lang="en-GB" sz="2400" b="1" dirty="0">
                <a:solidFill>
                  <a:prstClr val="black"/>
                </a:solidFill>
              </a:rPr>
              <a:t>audience</a:t>
            </a:r>
            <a:r>
              <a:rPr lang="en-GB" sz="2400" dirty="0">
                <a:solidFill>
                  <a:prstClr val="black"/>
                </a:solidFill>
              </a:rPr>
              <a:t>, </a:t>
            </a:r>
            <a:r>
              <a:rPr lang="en-GB" sz="2400" b="1" dirty="0">
                <a:solidFill>
                  <a:prstClr val="black"/>
                </a:solidFill>
              </a:rPr>
              <a:t>context</a:t>
            </a:r>
            <a:r>
              <a:rPr lang="en-GB" sz="2400" dirty="0">
                <a:solidFill>
                  <a:prstClr val="black"/>
                </a:solidFill>
              </a:rPr>
              <a:t> and </a:t>
            </a:r>
            <a:r>
              <a:rPr lang="en-GB" sz="2400" b="1" dirty="0">
                <a:solidFill>
                  <a:prstClr val="black"/>
                </a:solidFill>
              </a:rPr>
              <a:t>purpose</a:t>
            </a:r>
            <a:r>
              <a:rPr lang="en-GB" sz="2400" dirty="0">
                <a:solidFill>
                  <a:prstClr val="black"/>
                </a:solidFill>
              </a:rPr>
              <a:t>. Discuss with a partner how you know.</a:t>
            </a:r>
            <a:endParaRPr lang="en-GB" sz="2400" dirty="0"/>
          </a:p>
          <a:p>
            <a:endParaRPr lang="en-GB" sz="2400" dirty="0"/>
          </a:p>
        </p:txBody>
      </p:sp>
      <p:sp>
        <p:nvSpPr>
          <p:cNvPr id="10" name="Rectangle: Rounded Corners 9">
            <a:extLst>
              <a:ext uri="{FF2B5EF4-FFF2-40B4-BE49-F238E27FC236}">
                <a16:creationId xmlns:a16="http://schemas.microsoft.com/office/drawing/2014/main" id="{8E77CB27-E024-43D1-87D4-EC83CEDA14DA}"/>
              </a:ext>
            </a:extLst>
          </p:cNvPr>
          <p:cNvSpPr/>
          <p:nvPr/>
        </p:nvSpPr>
        <p:spPr>
          <a:xfrm>
            <a:off x="9489160" y="1669005"/>
            <a:ext cx="2258290" cy="498763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2800" dirty="0">
              <a:solidFill>
                <a:prstClr val="black"/>
              </a:solidFill>
            </a:endParaRPr>
          </a:p>
          <a:p>
            <a:pPr lvl="0" algn="ctr"/>
            <a:r>
              <a:rPr lang="en-GB" sz="2800" dirty="0">
                <a:solidFill>
                  <a:prstClr val="black"/>
                </a:solidFill>
              </a:rPr>
              <a:t>Audience:</a:t>
            </a:r>
          </a:p>
          <a:p>
            <a:pPr lvl="0" algn="ctr"/>
            <a:endParaRPr lang="en-GB" sz="2800" dirty="0">
              <a:solidFill>
                <a:prstClr val="black"/>
              </a:solidFill>
            </a:endParaRPr>
          </a:p>
          <a:p>
            <a:pPr lvl="0" algn="ctr"/>
            <a:endParaRPr lang="en-GB" sz="2800" dirty="0">
              <a:solidFill>
                <a:prstClr val="black"/>
              </a:solidFill>
            </a:endParaRPr>
          </a:p>
          <a:p>
            <a:pPr lvl="0" algn="ctr"/>
            <a:r>
              <a:rPr lang="en-GB" sz="2800" dirty="0">
                <a:solidFill>
                  <a:prstClr val="black"/>
                </a:solidFill>
              </a:rPr>
              <a:t>Context:</a:t>
            </a:r>
          </a:p>
          <a:p>
            <a:pPr lvl="0" algn="ctr"/>
            <a:endParaRPr lang="en-GB" sz="2800" dirty="0">
              <a:solidFill>
                <a:prstClr val="black"/>
              </a:solidFill>
            </a:endParaRPr>
          </a:p>
          <a:p>
            <a:pPr lvl="0" algn="ctr"/>
            <a:endParaRPr lang="en-GB" sz="2800" dirty="0">
              <a:solidFill>
                <a:prstClr val="black"/>
              </a:solidFill>
            </a:endParaRPr>
          </a:p>
          <a:p>
            <a:pPr lvl="0" algn="ctr"/>
            <a:r>
              <a:rPr lang="en-GB" sz="2800" dirty="0">
                <a:solidFill>
                  <a:prstClr val="black"/>
                </a:solidFill>
              </a:rPr>
              <a:t>Purpose:</a:t>
            </a:r>
          </a:p>
          <a:p>
            <a:pPr lvl="0"/>
            <a:endParaRPr lang="en-GB" sz="2800" dirty="0">
              <a:solidFill>
                <a:prstClr val="black"/>
              </a:solidFill>
            </a:endParaRPr>
          </a:p>
          <a:p>
            <a:pPr lvl="0" algn="ctr"/>
            <a:endParaRPr lang="en-GB" sz="2800" dirty="0">
              <a:solidFill>
                <a:prstClr val="black"/>
              </a:solidFill>
            </a:endParaRPr>
          </a:p>
        </p:txBody>
      </p:sp>
      <p:sp>
        <p:nvSpPr>
          <p:cNvPr id="2" name="Rectangle 1">
            <a:extLst>
              <a:ext uri="{FF2B5EF4-FFF2-40B4-BE49-F238E27FC236}">
                <a16:creationId xmlns:a16="http://schemas.microsoft.com/office/drawing/2014/main" id="{6647BA87-FAE2-4CE4-8D73-2BC7D95190A9}"/>
              </a:ext>
            </a:extLst>
          </p:cNvPr>
          <p:cNvSpPr/>
          <p:nvPr/>
        </p:nvSpPr>
        <p:spPr>
          <a:xfrm>
            <a:off x="444550" y="1815546"/>
            <a:ext cx="8797032" cy="4694555"/>
          </a:xfrm>
          <a:prstGeom prst="rect">
            <a:avLst/>
          </a:prstGeom>
          <a:solidFill>
            <a:srgbClr val="00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600" dirty="0">
                <a:solidFill>
                  <a:schemeClr val="tx1"/>
                </a:solidFill>
              </a:rPr>
              <a:t>Heavy rain rattled against his window. Even though it was early afternoon, the light was fading dramatically. A long, slow rumble announced the approach of the heart of the storm. At least it made a change from Mum angrily banging furniture around, the way she often did after an argument. </a:t>
            </a:r>
          </a:p>
          <a:p>
            <a:endParaRPr lang="en-GB" sz="2600" dirty="0">
              <a:solidFill>
                <a:schemeClr val="tx1"/>
              </a:solidFill>
            </a:endParaRPr>
          </a:p>
          <a:p>
            <a:r>
              <a:rPr lang="en-GB" sz="2600" dirty="0">
                <a:solidFill>
                  <a:schemeClr val="tx1"/>
                </a:solidFill>
              </a:rPr>
              <a:t>Crash! A bright burst of lightning was followed almost instantly by a deafening crack of thunder. Harley jumped up and poked his head out of his door. Mum was just down the hall, shoving towels into the airing cupboard. “Are you alright, love?” she asked kindly.</a:t>
            </a:r>
          </a:p>
        </p:txBody>
      </p:sp>
      <p:pic>
        <p:nvPicPr>
          <p:cNvPr id="8" name="Picture 7">
            <a:extLst>
              <a:ext uri="{FF2B5EF4-FFF2-40B4-BE49-F238E27FC236}">
                <a16:creationId xmlns:a16="http://schemas.microsoft.com/office/drawing/2014/main" id="{A4A6C6A3-1025-471C-9268-3068E8D3901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pic>
        <p:nvPicPr>
          <p:cNvPr id="11" name="Picture 10">
            <a:extLst>
              <a:ext uri="{FF2B5EF4-FFF2-40B4-BE49-F238E27FC236}">
                <a16:creationId xmlns:a16="http://schemas.microsoft.com/office/drawing/2014/main" id="{2756C6FA-6242-6F4E-BD4B-551939045BF6}"/>
              </a:ext>
            </a:extLst>
          </p:cNvPr>
          <p:cNvPicPr>
            <a:picLocks noChangeAspect="1"/>
          </p:cNvPicPr>
          <p:nvPr/>
        </p:nvPicPr>
        <p:blipFill>
          <a:blip r:embed="rId3"/>
          <a:stretch>
            <a:fillRect/>
          </a:stretch>
        </p:blipFill>
        <p:spPr>
          <a:xfrm>
            <a:off x="10718922" y="175666"/>
            <a:ext cx="1388069" cy="929456"/>
          </a:xfrm>
          <a:prstGeom prst="rect">
            <a:avLst/>
          </a:prstGeom>
        </p:spPr>
      </p:pic>
    </p:spTree>
    <p:extLst>
      <p:ext uri="{BB962C8B-B14F-4D97-AF65-F5344CB8AC3E}">
        <p14:creationId xmlns:p14="http://schemas.microsoft.com/office/powerpoint/2010/main" val="1891777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1073</TotalTime>
  <Words>1660</Words>
  <Application>Microsoft Office PowerPoint</Application>
  <PresentationFormat>Widescreen</PresentationFormat>
  <Paragraphs>148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Wingdings</vt:lpstr>
      <vt:lpstr>Office Theme</vt:lpstr>
      <vt:lpstr>W4a. Can identify the audience, context and purpose for writing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W2e. Sentences are grammatically accurate</dc:title>
  <dc:creator>Claire Kilgour</dc:creator>
  <cp:lastModifiedBy>R. Pettit (BPS)</cp:lastModifiedBy>
  <cp:revision>84</cp:revision>
  <dcterms:created xsi:type="dcterms:W3CDTF">2018-08-11T12:56:19Z</dcterms:created>
  <dcterms:modified xsi:type="dcterms:W3CDTF">2020-04-02T10:31:32Z</dcterms:modified>
</cp:coreProperties>
</file>