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1" r:id="rId2"/>
    <p:sldId id="392" r:id="rId3"/>
    <p:sldId id="414" r:id="rId4"/>
    <p:sldId id="552" r:id="rId5"/>
    <p:sldId id="275" r:id="rId6"/>
    <p:sldId id="276" r:id="rId7"/>
    <p:sldId id="553" r:id="rId8"/>
  </p:sldIdLst>
  <p:sldSz cx="12192000" cy="6858000"/>
  <p:notesSz cx="6858000" cy="9144000"/>
  <p:embeddedFontLst>
    <p:embeddedFont>
      <p:font typeface="Muli" pitchFamily="2" charset="77"/>
      <p:regular r:id="rId11"/>
      <p:bold r:id="rId12"/>
    </p:embeddedFont>
    <p:embeddedFont>
      <p:font typeface="OpenDyslexicAlta" pitchFamily="2" charset="77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60"/>
    <a:srgbClr val="8FAADC"/>
    <a:srgbClr val="D4D400"/>
    <a:srgbClr val="FFFD78"/>
    <a:srgbClr val="D883FF"/>
    <a:srgbClr val="68C7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67" autoAdjust="0"/>
    <p:restoredTop sz="92276" autoAdjust="0"/>
  </p:normalViewPr>
  <p:slideViewPr>
    <p:cSldViewPr snapToGrid="0" snapToObjects="1">
      <p:cViewPr varScale="1">
        <p:scale>
          <a:sx n="128" d="100"/>
          <a:sy n="128" d="100"/>
        </p:scale>
        <p:origin x="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84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86F298-EB3E-D446-A729-C248AB8A5D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BEABC-4AC1-4C4F-BDDB-0B8FF7D20C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70555-72D4-BF40-B685-8412B7FA50E9}" type="datetimeFigureOut">
              <a:rPr lang="en-GB" smtClean="0">
                <a:latin typeface="Muli" pitchFamily="2" charset="77"/>
              </a:rPr>
              <a:t>16/06/2020</a:t>
            </a:fld>
            <a:endParaRPr lang="en-GB" dirty="0">
              <a:latin typeface="Muli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F2A76-21C6-4F49-AC41-288B2976B3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84667-866C-EF45-A262-122686295C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7A863-B317-0C4D-8D45-833380E63946}" type="slidenum">
              <a:rPr lang="en-GB" smtClean="0">
                <a:latin typeface="Muli" pitchFamily="2" charset="77"/>
              </a:rPr>
              <a:t>‹#›</a:t>
            </a:fld>
            <a:endParaRPr lang="en-GB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0335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uli" pitchFamily="2" charset="77"/>
              </a:defRPr>
            </a:lvl1pPr>
          </a:lstStyle>
          <a:p>
            <a:fld id="{9C363ADC-09E6-FD4B-932E-4485A3F0108B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uli" pitchFamily="2" charset="77"/>
              </a:defRPr>
            </a:lvl1pPr>
          </a:lstStyle>
          <a:p>
            <a:fld id="{5C7C66A0-413B-D942-BD25-07592977943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30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34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90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</p:spTree>
    <p:extLst>
      <p:ext uri="{BB962C8B-B14F-4D97-AF65-F5344CB8AC3E}">
        <p14:creationId xmlns:p14="http://schemas.microsoft.com/office/powerpoint/2010/main" val="196182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8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04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757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4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92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34132394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7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3596015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4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4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3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5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33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16/06/2020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7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9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EC3230C-370C-4B41-B9ED-BCB463F0F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defRPr/>
            </a:pPr>
            <a:r>
              <a:rPr lang="en-GB"/>
              <a:t>Prefix </a:t>
            </a:r>
            <a:r>
              <a:rPr lang="en-GB" dirty="0"/>
              <a:t>dis-, un-, over-, </a:t>
            </a:r>
            <a:r>
              <a:rPr lang="en-GB" dirty="0" err="1"/>
              <a:t>im</a:t>
            </a:r>
            <a:r>
              <a:rPr lang="en-GB" dirty="0"/>
              <a:t>-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DAE2D-5C07-104D-8EF6-27195B574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95D58-D54B-3346-AC15-07D342AE76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05881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DBE228-6D41-A748-9592-1AE43A5B93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2B884-3FE8-CF4F-BAE3-4C745B9084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 18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32AF4-9343-2540-89B6-82250EA03E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/>
          <a:lstStyle/>
          <a:p>
            <a:r>
              <a:rPr lang="en-GB" dirty="0"/>
              <a:t>Prefix dis, un, over, </a:t>
            </a:r>
            <a:r>
              <a:rPr lang="en-GB" dirty="0" err="1"/>
              <a:t>im</a:t>
            </a:r>
            <a:r>
              <a:rPr lang="en-GB" dirty="0"/>
              <a:t>.   Each have a particular meaning: dis – reverse; un – not; over – above/more;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mr-IN" dirty="0"/>
              <a:t>–</a:t>
            </a:r>
            <a:r>
              <a:rPr lang="en-GB" dirty="0"/>
              <a:t> opposite</a:t>
            </a:r>
          </a:p>
          <a:p>
            <a:endParaRPr lang="en-GB" dirty="0"/>
          </a:p>
        </p:txBody>
      </p:sp>
      <p:graphicFrame>
        <p:nvGraphicFramePr>
          <p:cNvPr id="7" name="Table Placeholder 6">
            <a:extLst>
              <a:ext uri="{FF2B5EF4-FFF2-40B4-BE49-F238E27FC236}">
                <a16:creationId xmlns:a16="http://schemas.microsoft.com/office/drawing/2014/main" id="{D4514438-BDEC-AA4B-BC27-4CCE78A121F0}"/>
              </a:ext>
            </a:extLst>
          </p:cNvPr>
          <p:cNvGraphicFramePr>
            <a:graphicFrameLocks noGrp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1396539820"/>
              </p:ext>
            </p:extLst>
          </p:nvPr>
        </p:nvGraphicFramePr>
        <p:xfrm>
          <a:off x="3429000" y="1554366"/>
          <a:ext cx="8363607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7352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dirty="0">
                          <a:latin typeface="Muli" pitchFamily="2" charset="77"/>
                        </a:rPr>
                        <a:t>Prefix dis, un, over, </a:t>
                      </a:r>
                      <a:r>
                        <a:rPr lang="en-GB" sz="1600" b="0" i="0" dirty="0" err="1">
                          <a:latin typeface="Muli" pitchFamily="2" charset="77"/>
                        </a:rPr>
                        <a:t>im</a:t>
                      </a:r>
                      <a:r>
                        <a:rPr lang="en-GB" sz="1600" b="0" i="0" dirty="0">
                          <a:latin typeface="Muli" pitchFamily="2" charset="77"/>
                        </a:rPr>
                        <a:t>.   Each have a particular meaning: </a:t>
                      </a:r>
                      <a:br>
                        <a:rPr lang="en-GB" sz="1600" b="0" i="0" dirty="0">
                          <a:latin typeface="Muli" pitchFamily="2" charset="77"/>
                        </a:rPr>
                      </a:br>
                      <a:r>
                        <a:rPr lang="en-GB" sz="1600" b="0" i="0" dirty="0">
                          <a:latin typeface="Muli" pitchFamily="2" charset="77"/>
                        </a:rPr>
                        <a:t>dis – reverse; </a:t>
                      </a:r>
                      <a:br>
                        <a:rPr lang="en-GB" sz="1600" b="0" i="0" dirty="0">
                          <a:latin typeface="Muli" pitchFamily="2" charset="77"/>
                        </a:rPr>
                      </a:br>
                      <a:r>
                        <a:rPr lang="en-GB" sz="1600" b="0" i="0" dirty="0">
                          <a:latin typeface="Muli" pitchFamily="2" charset="77"/>
                        </a:rPr>
                        <a:t>un – not; </a:t>
                      </a:r>
                      <a:br>
                        <a:rPr lang="en-GB" sz="1600" b="0" i="0" dirty="0">
                          <a:latin typeface="Muli" pitchFamily="2" charset="77"/>
                        </a:rPr>
                      </a:br>
                      <a:r>
                        <a:rPr lang="en-GB" sz="1600" b="0" i="0" dirty="0">
                          <a:latin typeface="Muli" pitchFamily="2" charset="77"/>
                        </a:rPr>
                        <a:t>over – above/more; </a:t>
                      </a:r>
                      <a:br>
                        <a:rPr lang="en-GB" sz="1600" b="0" i="0" dirty="0">
                          <a:latin typeface="Muli" pitchFamily="2" charset="77"/>
                        </a:rPr>
                      </a:br>
                      <a:r>
                        <a:rPr lang="en-GB" sz="1600" b="0" i="0" dirty="0" err="1">
                          <a:latin typeface="Muli" pitchFamily="2" charset="77"/>
                        </a:rPr>
                        <a:t>im</a:t>
                      </a:r>
                      <a:r>
                        <a:rPr lang="en-GB" sz="1600" b="0" i="0" dirty="0">
                          <a:latin typeface="Muli" pitchFamily="2" charset="77"/>
                        </a:rPr>
                        <a:t> </a:t>
                      </a:r>
                      <a:r>
                        <a:rPr lang="mr-IN" sz="1600" b="0" i="0" dirty="0">
                          <a:latin typeface="Muli" pitchFamily="2" charset="77"/>
                        </a:rPr>
                        <a:t>–</a:t>
                      </a:r>
                      <a:r>
                        <a:rPr lang="en-GB" sz="1600" b="0" i="0" dirty="0">
                          <a:latin typeface="Muli" pitchFamily="2" charset="77"/>
                        </a:rPr>
                        <a:t> opposite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987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Main Teaching 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baseline="0" dirty="0">
                          <a:latin typeface="Muli" pitchFamily="2" charset="77"/>
                        </a:rPr>
                        <a:t>Ask the children to copy down the spelling list words and then write beside each one what it means, based on the spelling rules. </a:t>
                      </a:r>
                      <a:br>
                        <a:rPr lang="en-GB" sz="1700" b="0" i="0" baseline="0" dirty="0">
                          <a:latin typeface="Muli" pitchFamily="2" charset="77"/>
                        </a:rPr>
                      </a:br>
                      <a:br>
                        <a:rPr lang="en-GB" sz="1700" b="0" i="0" baseline="0" dirty="0">
                          <a:latin typeface="Muli" pitchFamily="2" charset="77"/>
                        </a:rPr>
                      </a:br>
                      <a:r>
                        <a:rPr lang="en-GB" sz="1700" b="0" i="0" baseline="0" dirty="0">
                          <a:latin typeface="Muli" pitchFamily="2" charset="77"/>
                        </a:rPr>
                        <a:t>Share meanings and discuss any misunderstandings.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8861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Independent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Ask the children to sort the spellings in to the correct box and then try to add 3 more words to each box with the same prefix. They can do this on a whiteboard.</a:t>
                      </a:r>
                    </a:p>
                    <a:p>
                      <a:endParaRPr lang="en-GB" sz="1700" b="0" i="0" dirty="0">
                        <a:latin typeface="Muli" pitchFamily="2" charset="77"/>
                      </a:endParaRPr>
                    </a:p>
                    <a:p>
                      <a:r>
                        <a:rPr lang="en-GB" sz="1700" b="0" i="0" dirty="0">
                          <a:latin typeface="Muli" pitchFamily="2" charset="77"/>
                        </a:rPr>
                        <a:t>Share words and meanings with a partner and the class.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9174B1-3AFA-4074-87A3-640D8F68B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980309"/>
              </p:ext>
            </p:extLst>
          </p:nvPr>
        </p:nvGraphicFramePr>
        <p:xfrm>
          <a:off x="499754" y="155436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9903584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982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disappointed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869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dissatisfied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633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dissimilar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9421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unsure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8756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unnecessary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24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unnatural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5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overseas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95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overrule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898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overreact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46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impatient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534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01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7CD98-A614-4EFB-8598-48B5B1B68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162" y="626211"/>
            <a:ext cx="9282374" cy="1325563"/>
          </a:xfrm>
        </p:spPr>
        <p:txBody>
          <a:bodyPr>
            <a:normAutofit/>
          </a:bodyPr>
          <a:lstStyle/>
          <a:p>
            <a:r>
              <a:rPr lang="en-GB" sz="2400" dirty="0"/>
              <a:t>Sort this week’s spellings in to the correct boxes and then try to add three more words to each box, using the same prefix.</a:t>
            </a:r>
          </a:p>
        </p:txBody>
      </p:sp>
      <p:pic>
        <p:nvPicPr>
          <p:cNvPr id="1026" name="Picture 2" descr="Box Cardboard Cardboard Box Packing Recycl">
            <a:extLst>
              <a:ext uri="{FF2B5EF4-FFF2-40B4-BE49-F238E27FC236}">
                <a16:creationId xmlns:a16="http://schemas.microsoft.com/office/drawing/2014/main" id="{DCF495B5-AB20-43D5-A144-26D25332E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183" y="4451281"/>
            <a:ext cx="2618462" cy="140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BE7785-3E35-4915-86B3-B7ED19F2C03F}"/>
              </a:ext>
            </a:extLst>
          </p:cNvPr>
          <p:cNvSpPr txBox="1"/>
          <p:nvPr/>
        </p:nvSpPr>
        <p:spPr>
          <a:xfrm>
            <a:off x="526183" y="5398927"/>
            <a:ext cx="198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Muli" pitchFamily="2" charset="77"/>
              </a:rPr>
              <a:t>‘dis’</a:t>
            </a:r>
          </a:p>
        </p:txBody>
      </p:sp>
      <p:pic>
        <p:nvPicPr>
          <p:cNvPr id="8" name="Picture 2" descr="Box Cardboard Cardboard Box Packing Recycl">
            <a:extLst>
              <a:ext uri="{FF2B5EF4-FFF2-40B4-BE49-F238E27FC236}">
                <a16:creationId xmlns:a16="http://schemas.microsoft.com/office/drawing/2014/main" id="{4B9147E3-CBED-4EE9-A852-BD257F2E8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7045" y="4427141"/>
            <a:ext cx="2618462" cy="140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A442B82-B1AB-46C9-9103-ED461B0B4962}"/>
              </a:ext>
            </a:extLst>
          </p:cNvPr>
          <p:cNvSpPr txBox="1"/>
          <p:nvPr/>
        </p:nvSpPr>
        <p:spPr>
          <a:xfrm>
            <a:off x="3297045" y="5374787"/>
            <a:ext cx="198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Muli" pitchFamily="2" charset="77"/>
              </a:rPr>
              <a:t>‘un’</a:t>
            </a:r>
          </a:p>
        </p:txBody>
      </p:sp>
      <p:pic>
        <p:nvPicPr>
          <p:cNvPr id="11" name="Picture 2" descr="Box Cardboard Cardboard Box Packing Recycl">
            <a:extLst>
              <a:ext uri="{FF2B5EF4-FFF2-40B4-BE49-F238E27FC236}">
                <a16:creationId xmlns:a16="http://schemas.microsoft.com/office/drawing/2014/main" id="{0F7EE0D8-A828-4ABA-97CA-52C843458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7907" y="4395216"/>
            <a:ext cx="2618462" cy="140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9A3D69C-C234-4298-889B-BFF0EA6E6EF8}"/>
              </a:ext>
            </a:extLst>
          </p:cNvPr>
          <p:cNvSpPr txBox="1"/>
          <p:nvPr/>
        </p:nvSpPr>
        <p:spPr>
          <a:xfrm>
            <a:off x="6067907" y="5342862"/>
            <a:ext cx="198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Muli" pitchFamily="2" charset="77"/>
              </a:rPr>
              <a:t>‘over’</a:t>
            </a:r>
          </a:p>
        </p:txBody>
      </p:sp>
      <p:pic>
        <p:nvPicPr>
          <p:cNvPr id="13" name="Picture 2" descr="Box Cardboard Cardboard Box Packing Recycl">
            <a:extLst>
              <a:ext uri="{FF2B5EF4-FFF2-40B4-BE49-F238E27FC236}">
                <a16:creationId xmlns:a16="http://schemas.microsoft.com/office/drawing/2014/main" id="{BC476FAD-1760-4880-AF7D-E4F4A6B48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38769" y="4339897"/>
            <a:ext cx="2618462" cy="140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1AD34F6-79D3-4B5E-B4D9-5D4E4622C059}"/>
              </a:ext>
            </a:extLst>
          </p:cNvPr>
          <p:cNvSpPr txBox="1"/>
          <p:nvPr/>
        </p:nvSpPr>
        <p:spPr>
          <a:xfrm>
            <a:off x="8838769" y="5287543"/>
            <a:ext cx="198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Muli" pitchFamily="2" charset="77"/>
              </a:rPr>
              <a:t>‘</a:t>
            </a:r>
            <a:r>
              <a:rPr lang="en-GB" dirty="0" err="1">
                <a:latin typeface="Muli" pitchFamily="2" charset="77"/>
              </a:rPr>
              <a:t>im</a:t>
            </a:r>
            <a:r>
              <a:rPr lang="en-GB" dirty="0">
                <a:latin typeface="Muli" pitchFamily="2" charset="77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24311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7CD98-A614-4EFB-8598-48B5B1B68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162" y="626211"/>
            <a:ext cx="9282374" cy="1325563"/>
          </a:xfrm>
        </p:spPr>
        <p:txBody>
          <a:bodyPr>
            <a:normAutofit/>
          </a:bodyPr>
          <a:lstStyle/>
          <a:p>
            <a:r>
              <a:rPr lang="en-GB" sz="2400" dirty="0"/>
              <a:t>Sort this week’s spellings in to the correct boxes and then try to add three more words to each box, using the same prefix.</a:t>
            </a:r>
          </a:p>
        </p:txBody>
      </p:sp>
      <p:pic>
        <p:nvPicPr>
          <p:cNvPr id="1026" name="Picture 2" descr="Box Cardboard Cardboard Box Packing Recycl">
            <a:extLst>
              <a:ext uri="{FF2B5EF4-FFF2-40B4-BE49-F238E27FC236}">
                <a16:creationId xmlns:a16="http://schemas.microsoft.com/office/drawing/2014/main" id="{DCF495B5-AB20-43D5-A144-26D25332E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183" y="4451281"/>
            <a:ext cx="2618462" cy="140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BE7785-3E35-4915-86B3-B7ED19F2C03F}"/>
              </a:ext>
            </a:extLst>
          </p:cNvPr>
          <p:cNvSpPr txBox="1"/>
          <p:nvPr/>
        </p:nvSpPr>
        <p:spPr>
          <a:xfrm>
            <a:off x="526183" y="5398927"/>
            <a:ext cx="198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Muli" pitchFamily="2" charset="77"/>
              </a:rPr>
              <a:t>‘dis’</a:t>
            </a:r>
          </a:p>
        </p:txBody>
      </p:sp>
      <p:pic>
        <p:nvPicPr>
          <p:cNvPr id="8" name="Picture 2" descr="Box Cardboard Cardboard Box Packing Recycl">
            <a:extLst>
              <a:ext uri="{FF2B5EF4-FFF2-40B4-BE49-F238E27FC236}">
                <a16:creationId xmlns:a16="http://schemas.microsoft.com/office/drawing/2014/main" id="{4B9147E3-CBED-4EE9-A852-BD257F2E8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7045" y="4427141"/>
            <a:ext cx="2618462" cy="140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A442B82-B1AB-46C9-9103-ED461B0B4962}"/>
              </a:ext>
            </a:extLst>
          </p:cNvPr>
          <p:cNvSpPr txBox="1"/>
          <p:nvPr/>
        </p:nvSpPr>
        <p:spPr>
          <a:xfrm>
            <a:off x="3297045" y="5374787"/>
            <a:ext cx="198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Muli" pitchFamily="2" charset="77"/>
              </a:rPr>
              <a:t>‘un’</a:t>
            </a:r>
          </a:p>
        </p:txBody>
      </p:sp>
      <p:pic>
        <p:nvPicPr>
          <p:cNvPr id="11" name="Picture 2" descr="Box Cardboard Cardboard Box Packing Recycl">
            <a:extLst>
              <a:ext uri="{FF2B5EF4-FFF2-40B4-BE49-F238E27FC236}">
                <a16:creationId xmlns:a16="http://schemas.microsoft.com/office/drawing/2014/main" id="{0F7EE0D8-A828-4ABA-97CA-52C843458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7907" y="4395216"/>
            <a:ext cx="2618462" cy="140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9A3D69C-C234-4298-889B-BFF0EA6E6EF8}"/>
              </a:ext>
            </a:extLst>
          </p:cNvPr>
          <p:cNvSpPr txBox="1"/>
          <p:nvPr/>
        </p:nvSpPr>
        <p:spPr>
          <a:xfrm>
            <a:off x="6067907" y="5342862"/>
            <a:ext cx="198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Muli" pitchFamily="2" charset="77"/>
              </a:rPr>
              <a:t>‘over’</a:t>
            </a:r>
          </a:p>
        </p:txBody>
      </p:sp>
      <p:pic>
        <p:nvPicPr>
          <p:cNvPr id="13" name="Picture 2" descr="Box Cardboard Cardboard Box Packing Recycl">
            <a:extLst>
              <a:ext uri="{FF2B5EF4-FFF2-40B4-BE49-F238E27FC236}">
                <a16:creationId xmlns:a16="http://schemas.microsoft.com/office/drawing/2014/main" id="{BC476FAD-1760-4880-AF7D-E4F4A6B48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38769" y="4339897"/>
            <a:ext cx="2618462" cy="140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1AD34F6-79D3-4B5E-B4D9-5D4E4622C059}"/>
              </a:ext>
            </a:extLst>
          </p:cNvPr>
          <p:cNvSpPr txBox="1"/>
          <p:nvPr/>
        </p:nvSpPr>
        <p:spPr>
          <a:xfrm>
            <a:off x="8838769" y="5287543"/>
            <a:ext cx="198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Muli" pitchFamily="2" charset="77"/>
              </a:rPr>
              <a:t>‘</a:t>
            </a:r>
            <a:r>
              <a:rPr lang="en-GB" dirty="0" err="1">
                <a:latin typeface="Muli" pitchFamily="2" charset="77"/>
              </a:rPr>
              <a:t>im</a:t>
            </a:r>
            <a:r>
              <a:rPr lang="en-GB" dirty="0">
                <a:latin typeface="Muli" pitchFamily="2" charset="77"/>
              </a:rPr>
              <a:t>’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BD3F61-A43A-443B-B701-666430FF86DC}"/>
              </a:ext>
            </a:extLst>
          </p:cNvPr>
          <p:cNvSpPr/>
          <p:nvPr/>
        </p:nvSpPr>
        <p:spPr>
          <a:xfrm>
            <a:off x="229340" y="3670681"/>
            <a:ext cx="1741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disappointed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07469B-1EE2-4825-B40F-E24E755F7C02}"/>
              </a:ext>
            </a:extLst>
          </p:cNvPr>
          <p:cNvSpPr/>
          <p:nvPr/>
        </p:nvSpPr>
        <p:spPr>
          <a:xfrm>
            <a:off x="1517735" y="3244334"/>
            <a:ext cx="1566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dissatisfied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DFB38E-6B4B-4FE7-9A7F-127FA909D390}"/>
              </a:ext>
            </a:extLst>
          </p:cNvPr>
          <p:cNvSpPr/>
          <p:nvPr/>
        </p:nvSpPr>
        <p:spPr>
          <a:xfrm>
            <a:off x="2140217" y="3936845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dissimilar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8D9D9B-5D14-4187-BB39-6F6FF54F9F34}"/>
              </a:ext>
            </a:extLst>
          </p:cNvPr>
          <p:cNvSpPr/>
          <p:nvPr/>
        </p:nvSpPr>
        <p:spPr>
          <a:xfrm>
            <a:off x="4306928" y="3399320"/>
            <a:ext cx="1720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unnecessary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009B22-DAF1-4909-927F-44092D8117EA}"/>
              </a:ext>
            </a:extLst>
          </p:cNvPr>
          <p:cNvSpPr/>
          <p:nvPr/>
        </p:nvSpPr>
        <p:spPr>
          <a:xfrm>
            <a:off x="3633637" y="3805960"/>
            <a:ext cx="1003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unsure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FF615-3DED-4582-93E1-00E22BC1F7C7}"/>
              </a:ext>
            </a:extLst>
          </p:cNvPr>
          <p:cNvSpPr/>
          <p:nvPr/>
        </p:nvSpPr>
        <p:spPr>
          <a:xfrm>
            <a:off x="4954803" y="3890603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unnatural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719A3B-CA85-4303-9638-61C9C13B3B4C}"/>
              </a:ext>
            </a:extLst>
          </p:cNvPr>
          <p:cNvSpPr/>
          <p:nvPr/>
        </p:nvSpPr>
        <p:spPr>
          <a:xfrm>
            <a:off x="6400811" y="3775733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overseas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B0C169-4BAF-4243-A6E5-F9DFD9BFF3CC}"/>
              </a:ext>
            </a:extLst>
          </p:cNvPr>
          <p:cNvSpPr/>
          <p:nvPr/>
        </p:nvSpPr>
        <p:spPr>
          <a:xfrm>
            <a:off x="7084411" y="3455786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overrule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C93398-ABA5-43AE-B257-AC78F986EBDC}"/>
              </a:ext>
            </a:extLst>
          </p:cNvPr>
          <p:cNvSpPr/>
          <p:nvPr/>
        </p:nvSpPr>
        <p:spPr>
          <a:xfrm>
            <a:off x="7876323" y="3878077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overreact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04B1D5-4C7B-4997-B87F-CBBC69671B41}"/>
              </a:ext>
            </a:extLst>
          </p:cNvPr>
          <p:cNvSpPr/>
          <p:nvPr/>
        </p:nvSpPr>
        <p:spPr>
          <a:xfrm>
            <a:off x="9696580" y="3653831"/>
            <a:ext cx="1346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impatient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CBFCBC-1C7F-4C38-8F95-CF06A1B6DC62}"/>
              </a:ext>
            </a:extLst>
          </p:cNvPr>
          <p:cNvCxnSpPr>
            <a:stCxn id="20" idx="2"/>
          </p:cNvCxnSpPr>
          <p:nvPr/>
        </p:nvCxnSpPr>
        <p:spPr>
          <a:xfrm flipH="1">
            <a:off x="10297340" y="4023163"/>
            <a:ext cx="72662" cy="6058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1E1844F-2F80-4CFF-87B9-751E7CD78D49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7811337" y="4247409"/>
            <a:ext cx="763254" cy="529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AE34CE5-98F3-4902-865D-F3467FCCEF84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7554512" y="3825118"/>
            <a:ext cx="144811" cy="8859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75C9D98-43D4-428C-9E94-61EBE62C67EE}"/>
              </a:ext>
            </a:extLst>
          </p:cNvPr>
          <p:cNvCxnSpPr>
            <a:stCxn id="17" idx="2"/>
          </p:cNvCxnSpPr>
          <p:nvPr/>
        </p:nvCxnSpPr>
        <p:spPr>
          <a:xfrm>
            <a:off x="7050989" y="4145065"/>
            <a:ext cx="368734" cy="6317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E0FEE80-92DD-401B-9EE0-837E93F11F55}"/>
              </a:ext>
            </a:extLst>
          </p:cNvPr>
          <p:cNvCxnSpPr>
            <a:stCxn id="16" idx="2"/>
          </p:cNvCxnSpPr>
          <p:nvPr/>
        </p:nvCxnSpPr>
        <p:spPr>
          <a:xfrm flipH="1">
            <a:off x="4883857" y="4259935"/>
            <a:ext cx="743566" cy="5180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>
            <a:extLst>
              <a:ext uri="{FF2B5EF4-FFF2-40B4-BE49-F238E27FC236}">
                <a16:creationId xmlns:a16="http://schemas.microsoft.com/office/drawing/2014/main" id="{82AC326E-FACE-4D07-84D3-B11ECCC51C93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135538" y="4175292"/>
            <a:ext cx="391876" cy="6509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Straight Arrow Connector 1026">
            <a:extLst>
              <a:ext uri="{FF2B5EF4-FFF2-40B4-BE49-F238E27FC236}">
                <a16:creationId xmlns:a16="http://schemas.microsoft.com/office/drawing/2014/main" id="{51F6328F-59AE-4229-BED2-A26E18E352C2}"/>
              </a:ext>
            </a:extLst>
          </p:cNvPr>
          <p:cNvCxnSpPr>
            <a:cxnSpLocks/>
          </p:cNvCxnSpPr>
          <p:nvPr/>
        </p:nvCxnSpPr>
        <p:spPr>
          <a:xfrm flipH="1">
            <a:off x="4789838" y="3805960"/>
            <a:ext cx="63538" cy="10278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Arrow Connector 1028">
            <a:extLst>
              <a:ext uri="{FF2B5EF4-FFF2-40B4-BE49-F238E27FC236}">
                <a16:creationId xmlns:a16="http://schemas.microsoft.com/office/drawing/2014/main" id="{BBD6107D-F2E1-4081-9DFC-CAC58B5C8194}"/>
              </a:ext>
            </a:extLst>
          </p:cNvPr>
          <p:cNvCxnSpPr>
            <a:cxnSpLocks/>
          </p:cNvCxnSpPr>
          <p:nvPr/>
        </p:nvCxnSpPr>
        <p:spPr>
          <a:xfrm flipH="1">
            <a:off x="1785842" y="3635590"/>
            <a:ext cx="413160" cy="12201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Arrow Connector 1030">
            <a:extLst>
              <a:ext uri="{FF2B5EF4-FFF2-40B4-BE49-F238E27FC236}">
                <a16:creationId xmlns:a16="http://schemas.microsoft.com/office/drawing/2014/main" id="{8BB26E03-307D-41E0-8EA8-5AD782714065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1099931" y="4040013"/>
            <a:ext cx="287080" cy="7862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Arrow Connector 1032">
            <a:extLst>
              <a:ext uri="{FF2B5EF4-FFF2-40B4-BE49-F238E27FC236}">
                <a16:creationId xmlns:a16="http://schemas.microsoft.com/office/drawing/2014/main" id="{0892EF1F-D87D-40CB-A735-85DE1D6239A4}"/>
              </a:ext>
            </a:extLst>
          </p:cNvPr>
          <p:cNvCxnSpPr/>
          <p:nvPr/>
        </p:nvCxnSpPr>
        <p:spPr>
          <a:xfrm flipH="1">
            <a:off x="1963432" y="4250638"/>
            <a:ext cx="340881" cy="6082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4561EF1-2A78-43FC-989B-3D373E92197B}"/>
              </a:ext>
            </a:extLst>
          </p:cNvPr>
          <p:cNvSpPr txBox="1"/>
          <p:nvPr/>
        </p:nvSpPr>
        <p:spPr>
          <a:xfrm>
            <a:off x="551198" y="362753"/>
            <a:ext cx="1444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Muli" panose="020B0604020202020204" charset="0"/>
              </a:rPr>
              <a:t>Answers: </a:t>
            </a:r>
          </a:p>
        </p:txBody>
      </p:sp>
    </p:spTree>
    <p:extLst>
      <p:ext uri="{BB962C8B-B14F-4D97-AF65-F5344CB8AC3E}">
        <p14:creationId xmlns:p14="http://schemas.microsoft.com/office/powerpoint/2010/main" val="223029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678527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165061624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83468293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disappointed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dissatisfied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dissimilar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unsure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unnecessary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unnatural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overseas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overrule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overreact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impatient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4531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Muli" pitchFamily="2" charset="77"/>
                        </a:rPr>
                        <a:t>Prefix dis, un, over, </a:t>
                      </a:r>
                      <a:r>
                        <a:rPr lang="en-GB" sz="1400" dirty="0" err="1">
                          <a:latin typeface="Muli" pitchFamily="2" charset="77"/>
                        </a:rPr>
                        <a:t>im</a:t>
                      </a:r>
                      <a:endParaRPr lang="en-GB" sz="1400" dirty="0">
                        <a:latin typeface="Muli" pitchFamily="2" charset="77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67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disappointed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dissatisfied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dissimilar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unsure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unnecessary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unnatural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overseas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overrule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overreact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impatient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451047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Muli" pitchFamily="2" charset="77"/>
                        </a:rPr>
                        <a:t>Prefix dis, un, over, </a:t>
                      </a:r>
                      <a:r>
                        <a:rPr lang="en-GB" sz="1400" dirty="0" err="1">
                          <a:latin typeface="Muli" pitchFamily="2" charset="77"/>
                        </a:rPr>
                        <a:t>im</a:t>
                      </a:r>
                      <a:r>
                        <a:rPr lang="en-GB" sz="1400" dirty="0">
                          <a:latin typeface="Muli" pitchFamily="2" charset="77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49725" y="1396998"/>
            <a:ext cx="87422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OpenDyslexicAlta" pitchFamily="2" charset="77"/>
                <a:ea typeface="OpenDyslexic" charset="0"/>
                <a:cs typeface="OpenDyslexic" charset="0"/>
              </a:rPr>
              <a:t>Write the correct spelling into each sentence. </a:t>
            </a:r>
          </a:p>
          <a:p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 </a:t>
            </a:r>
          </a:p>
          <a:p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She could tell that her arm was broken due to its ______ position.</a:t>
            </a: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They were ______ with their meal so they left the restaurant. </a:t>
            </a: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The _________ crowd were _________ that the performer was late. </a:t>
            </a: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The referee had to _______ the linesman’s decision and award the goal. </a:t>
            </a: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He was _______ why he been summoned to the head teacher’s office. </a:t>
            </a: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49724" y="4343396"/>
          <a:ext cx="8295961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5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Create a sentence for each spelling</a:t>
                      </a:r>
                      <a:r>
                        <a:rPr lang="en-GB" sz="1600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not used above. </a:t>
                      </a:r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4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disappointed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dissatisfied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dissimilar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unsure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unnecessary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unnatural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overseas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overrule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overreact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impatient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Muli" pitchFamily="2" charset="77"/>
                        </a:rPr>
                        <a:t>Prefix dis, un, over, </a:t>
                      </a:r>
                      <a:r>
                        <a:rPr lang="en-GB" sz="1400" dirty="0" err="1">
                          <a:latin typeface="Muli" pitchFamily="2" charset="77"/>
                        </a:rPr>
                        <a:t>im</a:t>
                      </a:r>
                      <a:r>
                        <a:rPr lang="en-GB" sz="1400" dirty="0">
                          <a:latin typeface="Muli" pitchFamily="2" charset="77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49725" y="1396998"/>
            <a:ext cx="87422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OpenDyslexicAlta" pitchFamily="2" charset="77"/>
                <a:ea typeface="OpenDyslexic" charset="0"/>
                <a:cs typeface="OpenDyslexic" charset="0"/>
              </a:rPr>
              <a:t>Write the correct spelling into each sentence. </a:t>
            </a:r>
          </a:p>
          <a:p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 </a:t>
            </a:r>
          </a:p>
          <a:p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She could tell that her arm was broken due to its _</a:t>
            </a:r>
            <a:r>
              <a:rPr lang="en-GB" sz="1600" dirty="0">
                <a:solidFill>
                  <a:srgbClr val="FF3860"/>
                </a:solidFill>
                <a:latin typeface="OpenDyslexicAlta" pitchFamily="2" charset="77"/>
                <a:ea typeface="OpenDyslexic" charset="0"/>
                <a:cs typeface="OpenDyslexic" charset="0"/>
              </a:rPr>
              <a:t>unnatural</a:t>
            </a:r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_ position.</a:t>
            </a: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They were _</a:t>
            </a:r>
            <a:r>
              <a:rPr lang="en-GB" sz="1600" dirty="0">
                <a:solidFill>
                  <a:srgbClr val="FF3860"/>
                </a:solidFill>
                <a:latin typeface="OpenDyslexicAlta" pitchFamily="2" charset="77"/>
                <a:ea typeface="OpenDyslexic" charset="0"/>
                <a:cs typeface="OpenDyslexic" charset="0"/>
              </a:rPr>
              <a:t>dissatisfied</a:t>
            </a:r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_ with their meal so they left the restaurant. </a:t>
            </a: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The _</a:t>
            </a:r>
            <a:r>
              <a:rPr lang="en-GB" sz="1600" dirty="0">
                <a:solidFill>
                  <a:srgbClr val="FF3860"/>
                </a:solidFill>
                <a:latin typeface="OpenDyslexicAlta" pitchFamily="2" charset="77"/>
                <a:ea typeface="OpenDyslexic" charset="0"/>
                <a:cs typeface="OpenDyslexic" charset="0"/>
              </a:rPr>
              <a:t>impatient</a:t>
            </a:r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_ crowd were _</a:t>
            </a:r>
            <a:r>
              <a:rPr lang="en-GB" sz="1600" dirty="0">
                <a:solidFill>
                  <a:srgbClr val="FF0000"/>
                </a:solidFill>
                <a:latin typeface="OpenDyslexicAlta" pitchFamily="2" charset="77"/>
                <a:ea typeface="OpenDyslexic" charset="0"/>
                <a:cs typeface="OpenDyslexic" charset="0"/>
              </a:rPr>
              <a:t> </a:t>
            </a:r>
            <a:r>
              <a:rPr lang="en-GB" sz="1600" dirty="0">
                <a:solidFill>
                  <a:srgbClr val="FF3860"/>
                </a:solidFill>
                <a:latin typeface="OpenDyslexicAlta" pitchFamily="2" charset="77"/>
                <a:ea typeface="OpenDyslexic" charset="0"/>
                <a:cs typeface="OpenDyslexic" charset="0"/>
              </a:rPr>
              <a:t>disappointed</a:t>
            </a:r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_ that the performer was late. </a:t>
            </a: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The referee had to _</a:t>
            </a:r>
            <a:r>
              <a:rPr lang="en-GB" sz="1600" dirty="0">
                <a:solidFill>
                  <a:srgbClr val="FF3860"/>
                </a:solidFill>
                <a:latin typeface="OpenDyslexicAlta" pitchFamily="2" charset="77"/>
                <a:ea typeface="OpenDyslexic" charset="0"/>
                <a:cs typeface="OpenDyslexic" charset="0"/>
              </a:rPr>
              <a:t>overrule</a:t>
            </a:r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_ the linesman’s decision and award the goal. </a:t>
            </a: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He was _</a:t>
            </a:r>
            <a:r>
              <a:rPr lang="en-GB" sz="1600" dirty="0">
                <a:solidFill>
                  <a:srgbClr val="FF3860"/>
                </a:solidFill>
                <a:latin typeface="OpenDyslexicAlta" pitchFamily="2" charset="77"/>
                <a:ea typeface="OpenDyslexic" charset="0"/>
                <a:cs typeface="OpenDyslexic" charset="0"/>
              </a:rPr>
              <a:t>unsure</a:t>
            </a:r>
            <a:r>
              <a:rPr lang="en-GB" sz="1600" dirty="0">
                <a:latin typeface="OpenDyslexicAlta" pitchFamily="2" charset="77"/>
                <a:ea typeface="OpenDyslexic" charset="0"/>
                <a:cs typeface="OpenDyslexic" charset="0"/>
              </a:rPr>
              <a:t>_ why he been summoned to the head teacher’s office. </a:t>
            </a: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  <a:p>
            <a:endParaRPr lang="en-GB" sz="1600" dirty="0">
              <a:latin typeface="OpenDyslexicAlta" pitchFamily="2" charset="77"/>
              <a:ea typeface="OpenDyslexic" charset="0"/>
              <a:cs typeface="OpenDyslexic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49724" y="4343396"/>
          <a:ext cx="8295961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5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Create a sentence for each spelling</a:t>
                      </a:r>
                      <a:r>
                        <a:rPr lang="en-GB" sz="1600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not used above. </a:t>
                      </a:r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58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16797</TotalTime>
  <Words>539</Words>
  <Application>Microsoft Macintosh PowerPoint</Application>
  <PresentationFormat>Widescreen</PresentationFormat>
  <Paragraphs>129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OpenDyslexicAlta</vt:lpstr>
      <vt:lpstr>Muli</vt:lpstr>
      <vt:lpstr>Office Theme</vt:lpstr>
      <vt:lpstr>PowerPoint Presentation</vt:lpstr>
      <vt:lpstr>PowerPoint Presentation</vt:lpstr>
      <vt:lpstr>Sort this week’s spellings in to the correct boxes and then try to add three more words to each box, using the same prefix.</vt:lpstr>
      <vt:lpstr>Sort this week’s spellings in to the correct boxes and then try to add three more words to each box, using the same prefix.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Spelling Shed 🐝</dc:title>
  <dc:creator>Rob Smith</dc:creator>
  <cp:lastModifiedBy>Martin Saunders</cp:lastModifiedBy>
  <cp:revision>422</cp:revision>
  <cp:lastPrinted>2020-02-11T14:55:38Z</cp:lastPrinted>
  <dcterms:created xsi:type="dcterms:W3CDTF">2018-08-06T08:16:18Z</dcterms:created>
  <dcterms:modified xsi:type="dcterms:W3CDTF">2020-06-16T21:44:36Z</dcterms:modified>
</cp:coreProperties>
</file>