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0" r:id="rId2"/>
    <p:sldId id="273" r:id="rId3"/>
    <p:sldId id="274" r:id="rId4"/>
    <p:sldId id="259" r:id="rId5"/>
    <p:sldId id="26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E477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9" d="100"/>
          <a:sy n="69" d="100"/>
        </p:scale>
        <p:origin x="1416" y="66"/>
      </p:cViewPr>
      <p:guideLst>
        <p:guide orient="horz" pos="1920"/>
        <p:guide/>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AE181-4941-4581-8CCB-A565DC388AF1}" type="datetimeFigureOut">
              <a:rPr lang="en-GB" smtClean="0"/>
              <a:t>19/04/2020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F5EF3-2A3C-4F84-B7BC-6AA482AD333D}" type="slidenum">
              <a:rPr lang="en-GB" smtClean="0"/>
              <a:t>‹#›</a:t>
            </a:fld>
            <a:endParaRPr lang="en-GB"/>
          </a:p>
        </p:txBody>
      </p:sp>
    </p:spTree>
    <p:extLst>
      <p:ext uri="{BB962C8B-B14F-4D97-AF65-F5344CB8AC3E}">
        <p14:creationId xmlns:p14="http://schemas.microsoft.com/office/powerpoint/2010/main" val="303874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7860" y="790094"/>
            <a:ext cx="6691558" cy="1470025"/>
          </a:xfrm>
          <a:prstGeom prst="rect">
            <a:avLst/>
          </a:prstGeom>
        </p:spPr>
        <p:txBody>
          <a:bodyPr lIns="0" tIns="0" rIns="0" bIns="0" anchor="t" anchorCtr="0">
            <a:normAutofit/>
          </a:bodyPr>
          <a:lstStyle>
            <a:lvl1pPr algn="l">
              <a:defRPr sz="4000" b="1">
                <a:solidFill>
                  <a:schemeClr val="accent3"/>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917859" y="2260118"/>
            <a:ext cx="6691559" cy="1119655"/>
          </a:xfrm>
          <a:prstGeom prst="rect">
            <a:avLst/>
          </a:prstGeom>
        </p:spPr>
        <p:txBody>
          <a:bodyPr lIns="0" tIns="0" rIns="0" bIns="0" anchor="b"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59" y="6293807"/>
            <a:ext cx="2431916" cy="222724"/>
          </a:xfrm>
          <a:prstGeom prst="rect">
            <a:avLst/>
          </a:prstGeom>
        </p:spPr>
      </p:pic>
      <p:sp>
        <p:nvSpPr>
          <p:cNvPr id="13" name="Rectangle 12"/>
          <p:cNvSpPr/>
          <p:nvPr userDrawn="1"/>
        </p:nvSpPr>
        <p:spPr>
          <a:xfrm>
            <a:off x="0" y="5217087"/>
            <a:ext cx="9144000" cy="1640913"/>
          </a:xfrm>
          <a:prstGeom prst="rect">
            <a:avLst/>
          </a:prstGeom>
          <a:gradFill flip="none" rotWithShape="1">
            <a:gsLst>
              <a:gs pos="0">
                <a:srgbClr val="003192">
                  <a:alpha val="80000"/>
                </a:srgb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IXL PRIMARY Partners Logo 20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6501" y="5649379"/>
            <a:ext cx="1080406" cy="930113"/>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59" y="6283619"/>
            <a:ext cx="2543160" cy="232912"/>
          </a:xfrm>
          <a:prstGeom prst="rect">
            <a:avLst/>
          </a:prstGeom>
        </p:spPr>
      </p:pic>
      <p:pic>
        <p:nvPicPr>
          <p:cNvPr id="12" name="Picture 11" descr="PiXL PRIMARY Science Logo 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501" y="227569"/>
            <a:ext cx="1271901" cy="1784515"/>
          </a:xfrm>
          <a:prstGeom prst="rect">
            <a:avLst/>
          </a:prstGeom>
        </p:spPr>
      </p:pic>
    </p:spTree>
    <p:extLst>
      <p:ext uri="{BB962C8B-B14F-4D97-AF65-F5344CB8AC3E}">
        <p14:creationId xmlns:p14="http://schemas.microsoft.com/office/powerpoint/2010/main" val="381211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9258" y="394325"/>
            <a:ext cx="7208242" cy="1143000"/>
          </a:xfrm>
          <a:prstGeom prst="rect">
            <a:avLst/>
          </a:prstGeom>
        </p:spPr>
        <p:txBody>
          <a:bodyPr lIns="0" tIns="0" rIns="0" bIns="0" anchor="t" anchorCtr="0">
            <a:normAutofit/>
          </a:bodyPr>
          <a:lstStyle>
            <a:lvl1pPr algn="l">
              <a:defRPr sz="3200" b="1">
                <a:solidFill>
                  <a:schemeClr val="accent3"/>
                </a:solidFill>
              </a:defRPr>
            </a:lvl1pPr>
          </a:lstStyle>
          <a:p>
            <a:r>
              <a:rPr lang="en-GB" dirty="0"/>
              <a:t>Click to edit Master title style</a:t>
            </a:r>
            <a:endParaRPr lang="en-US" dirty="0"/>
          </a:p>
        </p:txBody>
      </p:sp>
      <p:sp>
        <p:nvSpPr>
          <p:cNvPr id="3" name="Content Placeholder 2"/>
          <p:cNvSpPr>
            <a:spLocks noGrp="1"/>
          </p:cNvSpPr>
          <p:nvPr>
            <p:ph idx="1"/>
          </p:nvPr>
        </p:nvSpPr>
        <p:spPr>
          <a:xfrm>
            <a:off x="729258" y="1667540"/>
            <a:ext cx="7800909" cy="4458623"/>
          </a:xfrm>
          <a:prstGeom prst="rect">
            <a:avLst/>
          </a:prstGeom>
        </p:spPr>
        <p:txBody>
          <a:bodyPr lIns="0" tIns="0" rIns="0" bIns="0">
            <a:normAutofit/>
          </a:bodyPr>
          <a:lstStyle>
            <a:lvl1pPr marL="176213" indent="-176213">
              <a:buClr>
                <a:schemeClr val="accent3"/>
              </a:buClr>
              <a:buFont typeface="Arial"/>
              <a:buChar char="•"/>
              <a:defRPr sz="2000">
                <a:solidFill>
                  <a:srgbClr val="000000"/>
                </a:solidFill>
              </a:defRPr>
            </a:lvl1pPr>
            <a:lvl2pPr marL="365125" indent="-188913">
              <a:buClr>
                <a:schemeClr val="accent3"/>
              </a:buClr>
              <a:buFont typeface="Arial"/>
              <a:buChar char="•"/>
              <a:defRPr sz="2000">
                <a:solidFill>
                  <a:srgbClr val="000000"/>
                </a:solidFill>
              </a:defRPr>
            </a:lvl2pPr>
            <a:lvl3pPr marL="541338" indent="-176213">
              <a:buClr>
                <a:schemeClr val="accent3"/>
              </a:buClr>
              <a:buFont typeface="Arial"/>
              <a:buChar char="•"/>
              <a:defRPr sz="2000">
                <a:solidFill>
                  <a:srgbClr val="000000"/>
                </a:solidFill>
              </a:defRPr>
            </a:lvl3pPr>
            <a:lvl4pPr marL="715963" indent="-174625">
              <a:buClr>
                <a:schemeClr val="accent3"/>
              </a:buClr>
              <a:buFont typeface="Arial"/>
              <a:buChar char="•"/>
              <a:defRPr sz="2000">
                <a:solidFill>
                  <a:srgbClr val="000000"/>
                </a:solidFill>
              </a:defRPr>
            </a:lvl4pPr>
            <a:lvl5pPr marL="892175" indent="-176213">
              <a:buClr>
                <a:schemeClr val="accent3"/>
              </a:buClr>
              <a:buFont typeface="Arial"/>
              <a:buChar char="•"/>
              <a:defRPr sz="20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14066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217087"/>
            <a:ext cx="9144000" cy="1640913"/>
          </a:xfrm>
          <a:prstGeom prst="rect">
            <a:avLst/>
          </a:prstGeom>
          <a:gradFill flip="none" rotWithShape="1">
            <a:gsLst>
              <a:gs pos="0">
                <a:srgbClr val="003192">
                  <a:alpha val="80000"/>
                </a:srgb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IXL PRIMARY Partners Logo 201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501" y="5649379"/>
            <a:ext cx="1080406" cy="930113"/>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9259" y="6283619"/>
            <a:ext cx="2543160" cy="232912"/>
          </a:xfrm>
          <a:prstGeom prst="rect">
            <a:avLst/>
          </a:prstGeom>
        </p:spPr>
      </p:pic>
      <p:pic>
        <p:nvPicPr>
          <p:cNvPr id="8" name="Picture 7" descr="PiXL PRIMARY Science Logo 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11150" y="121735"/>
            <a:ext cx="877252" cy="1230811"/>
          </a:xfrm>
          <a:prstGeom prst="rect">
            <a:avLst/>
          </a:prstGeom>
        </p:spPr>
      </p:pic>
    </p:spTree>
    <p:extLst>
      <p:ext uri="{BB962C8B-B14F-4D97-AF65-F5344CB8AC3E}">
        <p14:creationId xmlns:p14="http://schemas.microsoft.com/office/powerpoint/2010/main" val="29549694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91873"/>
            <a:ext cx="6858000" cy="1121498"/>
          </a:xfrm>
        </p:spPr>
        <p:txBody>
          <a:bodyPr>
            <a:normAutofit fontScale="90000"/>
          </a:bodyPr>
          <a:lstStyle/>
          <a:p>
            <a:pPr algn="ctr"/>
            <a:r>
              <a:rPr lang="en-GB" dirty="0">
                <a:solidFill>
                  <a:schemeClr val="accent2"/>
                </a:solidFill>
              </a:rPr>
              <a:t>Y6 Diagnostic Task</a:t>
            </a:r>
            <a:br>
              <a:rPr lang="en-GB" dirty="0">
                <a:solidFill>
                  <a:schemeClr val="accent2"/>
                </a:solidFill>
              </a:rPr>
            </a:br>
            <a:r>
              <a:rPr lang="en-GB" dirty="0">
                <a:solidFill>
                  <a:schemeClr val="accent2"/>
                </a:solidFill>
              </a:rPr>
              <a:t>Evolution and Inheritance</a:t>
            </a:r>
            <a:r>
              <a:rPr lang="en-US" b="1" dirty="0">
                <a:solidFill>
                  <a:schemeClr val="accent2"/>
                </a:solidFill>
              </a:rPr>
              <a:t/>
            </a:r>
            <a:br>
              <a:rPr lang="en-US" b="1" dirty="0">
                <a:solidFill>
                  <a:schemeClr val="accent2"/>
                </a:solidFill>
              </a:rPr>
            </a:br>
            <a:endParaRPr lang="en-US" dirty="0">
              <a:solidFill>
                <a:schemeClr val="accent2"/>
              </a:solidFill>
            </a:endParaRPr>
          </a:p>
        </p:txBody>
      </p:sp>
      <p:sp>
        <p:nvSpPr>
          <p:cNvPr id="4" name="Text Box 4"/>
          <p:cNvSpPr txBox="1">
            <a:spLocks noChangeArrowheads="1"/>
          </p:cNvSpPr>
          <p:nvPr/>
        </p:nvSpPr>
        <p:spPr bwMode="auto">
          <a:xfrm>
            <a:off x="2200275" y="4735465"/>
            <a:ext cx="4743450" cy="750094"/>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68580" tIns="34290" rIns="68580" bIns="34290" numCol="1" anchor="t" anchorCtr="0" compatLnSpc="1">
            <a:prstTxWarp prst="textNoShape">
              <a:avLst/>
            </a:prstTxWarp>
          </a:bodyPr>
          <a:lstStyle/>
          <a:p>
            <a:pPr algn="just" fontAlgn="base"/>
            <a:r>
              <a:rPr lang="en-GB" sz="750">
                <a:solidFill>
                  <a:srgbClr val="000000"/>
                </a:solidFill>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900">
              <a:latin typeface="Times New Roman" charset="0"/>
              <a:ea typeface="Times New Roman" charset="0"/>
            </a:endParaRPr>
          </a:p>
          <a:p>
            <a:pPr algn="just" fontAlgn="base"/>
            <a:r>
              <a:rPr lang="en-GB" sz="750">
                <a:solidFill>
                  <a:srgbClr val="000000"/>
                </a:solidFill>
                <a:latin typeface="Arial" charset="0"/>
                <a:ea typeface="Times New Roman" charset="0"/>
              </a:rPr>
              <a:t>All opinions and contributions are those of the authors. The contents of this resource are not connected with nor endorsed by any other company, organisation or institution.</a:t>
            </a:r>
            <a:endParaRPr lang="en-US" sz="900">
              <a:latin typeface="Times New Roman" charset="0"/>
              <a:ea typeface="Times New Roman" charset="0"/>
            </a:endParaRPr>
          </a:p>
        </p:txBody>
      </p:sp>
      <p:sp>
        <p:nvSpPr>
          <p:cNvPr id="6" name="TextBox 5"/>
          <p:cNvSpPr txBox="1"/>
          <p:nvPr/>
        </p:nvSpPr>
        <p:spPr>
          <a:xfrm>
            <a:off x="3267635" y="4190784"/>
            <a:ext cx="2608730" cy="461665"/>
          </a:xfrm>
          <a:prstGeom prst="rect">
            <a:avLst/>
          </a:prstGeom>
          <a:noFill/>
        </p:spPr>
        <p:txBody>
          <a:bodyPr wrap="square" rtlCol="0">
            <a:spAutoFit/>
          </a:bodyPr>
          <a:lstStyle/>
          <a:p>
            <a:pPr algn="ctr"/>
            <a:r>
              <a:rPr lang="en-US" sz="1200" dirty="0"/>
              <a:t>Commissioned by The </a:t>
            </a:r>
            <a:r>
              <a:rPr lang="en-US" sz="1200" dirty="0" err="1"/>
              <a:t>PiXL</a:t>
            </a:r>
            <a:r>
              <a:rPr lang="en-US" sz="1200" dirty="0"/>
              <a:t> Club Ltd.</a:t>
            </a:r>
          </a:p>
          <a:p>
            <a:pPr algn="ctr"/>
            <a:r>
              <a:rPr lang="en-US" sz="1200" dirty="0"/>
              <a:t>Example 2017</a:t>
            </a:r>
          </a:p>
        </p:txBody>
      </p:sp>
      <p:sp>
        <p:nvSpPr>
          <p:cNvPr id="7" name="TextBox 6"/>
          <p:cNvSpPr txBox="1"/>
          <p:nvPr/>
        </p:nvSpPr>
        <p:spPr>
          <a:xfrm>
            <a:off x="3153335" y="5536827"/>
            <a:ext cx="2837330" cy="276999"/>
          </a:xfrm>
          <a:prstGeom prst="rect">
            <a:avLst/>
          </a:prstGeom>
          <a:noFill/>
        </p:spPr>
        <p:txBody>
          <a:bodyPr wrap="square" rtlCol="0">
            <a:spAutoFit/>
          </a:bodyPr>
          <a:lstStyle/>
          <a:p>
            <a:r>
              <a:rPr lang="en-GB" sz="1200" dirty="0"/>
              <a:t>© Copyright The </a:t>
            </a:r>
            <a:r>
              <a:rPr lang="en-GB" sz="1200" dirty="0" err="1"/>
              <a:t>PiXL</a:t>
            </a:r>
            <a:r>
              <a:rPr lang="en-GB" sz="1200" dirty="0"/>
              <a:t> Club Limited, 2017</a:t>
            </a:r>
            <a:r>
              <a:rPr lang="en-US" sz="1200" dirty="0"/>
              <a: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1" y="1072026"/>
            <a:ext cx="896492" cy="89649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4" y="991062"/>
            <a:ext cx="753237" cy="1058418"/>
          </a:xfrm>
          <a:prstGeom prst="rect">
            <a:avLst/>
          </a:prstGeom>
        </p:spPr>
      </p:pic>
    </p:spTree>
    <p:extLst>
      <p:ext uri="{BB962C8B-B14F-4D97-AF65-F5344CB8AC3E}">
        <p14:creationId xmlns:p14="http://schemas.microsoft.com/office/powerpoint/2010/main" val="190172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4"/>
            <a:ext cx="6691558" cy="1470025"/>
          </a:xfrm>
          <a:solidFill>
            <a:srgbClr val="92D050"/>
          </a:solidFill>
        </p:spPr>
        <p:txBody>
          <a:bodyPr>
            <a:normAutofit/>
          </a:bodyPr>
          <a:lstStyle/>
          <a:p>
            <a:pPr algn="ctr"/>
            <a:r>
              <a:rPr lang="en-GB" dirty="0">
                <a:solidFill>
                  <a:schemeClr val="tx1"/>
                </a:solidFill>
              </a:rPr>
              <a:t>Structured Research: bronze, silver or gold?</a:t>
            </a:r>
          </a:p>
        </p:txBody>
      </p:sp>
      <p:sp>
        <p:nvSpPr>
          <p:cNvPr id="3" name="Rectangle: Rounded Corners 2">
            <a:extLst>
              <a:ext uri="{FF2B5EF4-FFF2-40B4-BE49-F238E27FC236}">
                <a16:creationId xmlns:a16="http://schemas.microsoft.com/office/drawing/2014/main" id="{C9688615-5EDB-4C34-9FDB-B2642F3AFF5C}"/>
              </a:ext>
            </a:extLst>
          </p:cNvPr>
          <p:cNvSpPr/>
          <p:nvPr/>
        </p:nvSpPr>
        <p:spPr>
          <a:xfrm>
            <a:off x="298882" y="2278966"/>
            <a:ext cx="1994152" cy="32777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ctr">
              <a:buAutoNum type="arabicPeriod"/>
            </a:pPr>
            <a:r>
              <a:rPr lang="en-GB" sz="2400" b="1" u="sng" dirty="0">
                <a:solidFill>
                  <a:schemeClr val="tx1"/>
                </a:solidFill>
              </a:rPr>
              <a:t>Research time: </a:t>
            </a:r>
          </a:p>
          <a:p>
            <a:pPr algn="ctr"/>
            <a:r>
              <a:rPr lang="en-GB" dirty="0">
                <a:solidFill>
                  <a:schemeClr val="tx1"/>
                </a:solidFill>
              </a:rPr>
              <a:t>use reference materials to prove the statements true or false. Make notes in relevant sections.</a:t>
            </a:r>
          </a:p>
        </p:txBody>
      </p:sp>
      <p:sp>
        <p:nvSpPr>
          <p:cNvPr id="4" name="Rectangle: Rounded Corners 3">
            <a:extLst>
              <a:ext uri="{FF2B5EF4-FFF2-40B4-BE49-F238E27FC236}">
                <a16:creationId xmlns:a16="http://schemas.microsoft.com/office/drawing/2014/main" id="{D649C6BE-26E5-4483-8939-A44BEECF5BFC}"/>
              </a:ext>
            </a:extLst>
          </p:cNvPr>
          <p:cNvSpPr/>
          <p:nvPr/>
        </p:nvSpPr>
        <p:spPr>
          <a:xfrm>
            <a:off x="5670395" y="2278966"/>
            <a:ext cx="2277851" cy="3108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u="sng" dirty="0">
                <a:solidFill>
                  <a:schemeClr val="tx1"/>
                </a:solidFill>
              </a:rPr>
              <a:t>3. The process of fossil formation:</a:t>
            </a:r>
            <a:r>
              <a:rPr lang="en-GB" dirty="0">
                <a:solidFill>
                  <a:schemeClr val="tx1"/>
                </a:solidFill>
              </a:rPr>
              <a:t> record the stages of fossil formation using the format on your worksheet?</a:t>
            </a:r>
          </a:p>
        </p:txBody>
      </p:sp>
      <p:sp>
        <p:nvSpPr>
          <p:cNvPr id="5" name="Rectangle: Rounded Corners 4">
            <a:extLst>
              <a:ext uri="{FF2B5EF4-FFF2-40B4-BE49-F238E27FC236}">
                <a16:creationId xmlns:a16="http://schemas.microsoft.com/office/drawing/2014/main" id="{6ED3908B-393C-4ABB-85B7-EE3272751CDE}"/>
              </a:ext>
            </a:extLst>
          </p:cNvPr>
          <p:cNvSpPr/>
          <p:nvPr/>
        </p:nvSpPr>
        <p:spPr>
          <a:xfrm>
            <a:off x="2686929" y="2377440"/>
            <a:ext cx="2588456" cy="3910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u="sng" dirty="0">
                <a:solidFill>
                  <a:schemeClr val="tx1"/>
                </a:solidFill>
              </a:rPr>
              <a:t>2. Talk Time: </a:t>
            </a:r>
          </a:p>
          <a:p>
            <a:pPr algn="ctr"/>
            <a:r>
              <a:rPr lang="en-GB" dirty="0">
                <a:solidFill>
                  <a:schemeClr val="tx1"/>
                </a:solidFill>
              </a:rPr>
              <a:t>use the ‘Target Word’ and ‘Conjunction’ lists. Can you explain the process  of fossil formation to your partner? You gain a point/counter each time you use one of the words.</a:t>
            </a:r>
          </a:p>
        </p:txBody>
      </p:sp>
    </p:spTree>
    <p:extLst>
      <p:ext uri="{BB962C8B-B14F-4D97-AF65-F5344CB8AC3E}">
        <p14:creationId xmlns:p14="http://schemas.microsoft.com/office/powerpoint/2010/main" val="939597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5"/>
            <a:ext cx="6467678" cy="927728"/>
          </a:xfrm>
          <a:solidFill>
            <a:srgbClr val="92D050"/>
          </a:solidFill>
        </p:spPr>
        <p:txBody>
          <a:bodyPr>
            <a:normAutofit/>
          </a:bodyPr>
          <a:lstStyle/>
          <a:p>
            <a:pPr algn="ctr"/>
            <a:r>
              <a:rPr lang="en-GB" dirty="0">
                <a:solidFill>
                  <a:schemeClr val="tx1"/>
                </a:solidFill>
              </a:rPr>
              <a:t>The Game!</a:t>
            </a:r>
          </a:p>
        </p:txBody>
      </p:sp>
      <p:sp>
        <p:nvSpPr>
          <p:cNvPr id="3" name="Rectangle: Rounded Corners 2">
            <a:extLst>
              <a:ext uri="{FF2B5EF4-FFF2-40B4-BE49-F238E27FC236}">
                <a16:creationId xmlns:a16="http://schemas.microsoft.com/office/drawing/2014/main" id="{90227402-6544-4712-BD1F-65BC6EAC20FD}"/>
              </a:ext>
            </a:extLst>
          </p:cNvPr>
          <p:cNvSpPr/>
          <p:nvPr/>
        </p:nvSpPr>
        <p:spPr>
          <a:xfrm>
            <a:off x="871274" y="1575583"/>
            <a:ext cx="6560849" cy="4290647"/>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solidFill>
                  <a:schemeClr val="tx1"/>
                </a:solidFill>
              </a:rPr>
              <a:t>Now that you are an expert on fossil formation, design  your board game. Remember:</a:t>
            </a:r>
          </a:p>
          <a:p>
            <a:endParaRPr lang="en-GB" sz="2000" dirty="0">
              <a:solidFill>
                <a:schemeClr val="tx1"/>
              </a:solidFill>
            </a:endParaRPr>
          </a:p>
          <a:p>
            <a:pPr marL="342900" indent="-342900">
              <a:buFont typeface="Arial" panose="020B0604020202020204" pitchFamily="34" charset="0"/>
              <a:buChar char="•"/>
            </a:pPr>
            <a:r>
              <a:rPr lang="en-GB" sz="2000" dirty="0">
                <a:solidFill>
                  <a:schemeClr val="tx1"/>
                </a:solidFill>
              </a:rPr>
              <a:t>It needs to involve moving along a series of steps from  a start to </a:t>
            </a:r>
            <a:r>
              <a:rPr lang="en-GB" sz="2000">
                <a:solidFill>
                  <a:schemeClr val="tx1"/>
                </a:solidFill>
              </a:rPr>
              <a:t>a finish.</a:t>
            </a:r>
            <a:endParaRPr lang="en-GB" sz="2000" dirty="0">
              <a:solidFill>
                <a:schemeClr val="tx1"/>
              </a:solidFill>
            </a:endParaRPr>
          </a:p>
          <a:p>
            <a:pPr marL="342900" indent="-342900">
              <a:buFont typeface="Arial" panose="020B0604020202020204" pitchFamily="34" charset="0"/>
              <a:buChar char="•"/>
            </a:pPr>
            <a:r>
              <a:rPr lang="en-GB" sz="2000" dirty="0">
                <a:solidFill>
                  <a:schemeClr val="tx1"/>
                </a:solidFill>
              </a:rPr>
              <a:t>It must take you through the sequence of fossil formation (moving forwards).</a:t>
            </a:r>
          </a:p>
          <a:p>
            <a:pPr marL="342900" indent="-342900">
              <a:buFont typeface="Arial" panose="020B0604020202020204" pitchFamily="34" charset="0"/>
              <a:buChar char="•"/>
            </a:pPr>
            <a:r>
              <a:rPr lang="en-GB" sz="2000" dirty="0">
                <a:solidFill>
                  <a:schemeClr val="tx1"/>
                </a:solidFill>
              </a:rPr>
              <a:t>It must include some incidents where the process of fossil formation is interrupted/goes wrong (backward steps).</a:t>
            </a:r>
          </a:p>
          <a:p>
            <a:pPr marL="342900" indent="-342900">
              <a:buFont typeface="Arial" panose="020B0604020202020204" pitchFamily="34" charset="0"/>
              <a:buChar char="•"/>
            </a:pPr>
            <a:r>
              <a:rPr lang="en-GB" sz="2000" dirty="0">
                <a:solidFill>
                  <a:schemeClr val="tx1"/>
                </a:solidFill>
              </a:rPr>
              <a:t>It must include scientific vocabulary and use some of the ‘Target Words’.</a:t>
            </a:r>
          </a:p>
        </p:txBody>
      </p:sp>
    </p:spTree>
    <p:extLst>
      <p:ext uri="{BB962C8B-B14F-4D97-AF65-F5344CB8AC3E}">
        <p14:creationId xmlns:p14="http://schemas.microsoft.com/office/powerpoint/2010/main" val="46670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5"/>
            <a:ext cx="6691558" cy="1251284"/>
          </a:xfrm>
          <a:solidFill>
            <a:srgbClr val="92D050"/>
          </a:solidFill>
        </p:spPr>
        <p:txBody>
          <a:bodyPr>
            <a:normAutofit/>
          </a:bodyPr>
          <a:lstStyle/>
          <a:p>
            <a:pPr algn="ctr"/>
            <a:r>
              <a:rPr lang="en-GB" dirty="0">
                <a:solidFill>
                  <a:schemeClr val="tx1"/>
                </a:solidFill>
              </a:rPr>
              <a:t>Play the Games!</a:t>
            </a:r>
          </a:p>
        </p:txBody>
      </p:sp>
      <p:sp>
        <p:nvSpPr>
          <p:cNvPr id="3" name="Rectangle: Rounded Corners 2">
            <a:extLst>
              <a:ext uri="{FF2B5EF4-FFF2-40B4-BE49-F238E27FC236}">
                <a16:creationId xmlns:a16="http://schemas.microsoft.com/office/drawing/2014/main" id="{7B247C09-AFFB-42B5-81DA-CBC855FF6DE6}"/>
              </a:ext>
            </a:extLst>
          </p:cNvPr>
          <p:cNvSpPr/>
          <p:nvPr/>
        </p:nvSpPr>
        <p:spPr>
          <a:xfrm>
            <a:off x="1133577" y="2433711"/>
            <a:ext cx="6260123" cy="3502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solidFill>
                  <a:schemeClr val="tx1"/>
                </a:solidFill>
              </a:rPr>
              <a:t>Ask a family member to play</a:t>
            </a:r>
            <a:r>
              <a:rPr lang="en-GB" sz="2800" dirty="0" smtClean="0">
                <a:solidFill>
                  <a:schemeClr val="tx1"/>
                </a:solidFill>
              </a:rPr>
              <a:t> your </a:t>
            </a:r>
            <a:r>
              <a:rPr lang="en-GB" sz="2800" dirty="0">
                <a:solidFill>
                  <a:schemeClr val="tx1"/>
                </a:solidFill>
              </a:rPr>
              <a:t>game and </a:t>
            </a:r>
            <a:r>
              <a:rPr lang="en-GB" sz="2800" dirty="0" smtClean="0">
                <a:solidFill>
                  <a:schemeClr val="tx1"/>
                </a:solidFill>
              </a:rPr>
              <a:t>ask them to evaluate it for you</a:t>
            </a:r>
            <a:r>
              <a:rPr lang="en-GB" sz="2800" dirty="0" smtClean="0">
                <a:solidFill>
                  <a:schemeClr val="tx1"/>
                </a:solidFill>
              </a:rPr>
              <a:t>.</a:t>
            </a:r>
            <a:endParaRPr lang="en-GB" sz="2800" dirty="0">
              <a:solidFill>
                <a:schemeClr val="tx1"/>
              </a:solidFill>
            </a:endParaRPr>
          </a:p>
        </p:txBody>
      </p:sp>
    </p:spTree>
    <p:extLst>
      <p:ext uri="{BB962C8B-B14F-4D97-AF65-F5344CB8AC3E}">
        <p14:creationId xmlns:p14="http://schemas.microsoft.com/office/powerpoint/2010/main" val="294112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19236A-E480-4A55-8259-9A5C52286530}"/>
              </a:ext>
            </a:extLst>
          </p:cNvPr>
          <p:cNvSpPr/>
          <p:nvPr/>
        </p:nvSpPr>
        <p:spPr>
          <a:xfrm>
            <a:off x="600734" y="1958780"/>
            <a:ext cx="7325809" cy="3200876"/>
          </a:xfrm>
          <a:prstGeom prst="rect">
            <a:avLst/>
          </a:prstGeom>
          <a:solidFill>
            <a:schemeClr val="tx2">
              <a:lumMod val="20000"/>
              <a:lumOff val="80000"/>
            </a:schemeClr>
          </a:solidFill>
          <a:ln w="19050">
            <a:solidFill>
              <a:schemeClr val="tx2">
                <a:lumMod val="75000"/>
              </a:schemeClr>
            </a:solidFill>
          </a:ln>
        </p:spPr>
        <p:txBody>
          <a:bodyPr wrap="square">
            <a:spAutoFit/>
          </a:bodyPr>
          <a:lstStyle/>
          <a:p>
            <a:pPr algn="ctr"/>
            <a:r>
              <a:rPr lang="en-GB" sz="2400" b="1" u="sng" dirty="0"/>
              <a:t>Assessment Focus</a:t>
            </a:r>
          </a:p>
          <a:p>
            <a:pPr algn="ctr"/>
            <a:r>
              <a:rPr lang="en-GB" sz="2400" b="1" u="sng" dirty="0"/>
              <a:t>WORKING SCIENTIFICALLY</a:t>
            </a:r>
          </a:p>
          <a:p>
            <a:pPr algn="ctr"/>
            <a:endParaRPr lang="en-GB" b="1" u="sng" dirty="0"/>
          </a:p>
          <a:p>
            <a:r>
              <a:rPr lang="en-GB" sz="2000" b="1" dirty="0"/>
              <a:t>WS11 Use scientific evidence to answer questions, or to support their findings.</a:t>
            </a:r>
          </a:p>
          <a:p>
            <a:endParaRPr lang="en-GB" sz="2000" b="1" dirty="0"/>
          </a:p>
          <a:p>
            <a:r>
              <a:rPr lang="en-GB" sz="2000" dirty="0"/>
              <a:t>WS12 Identify scientific evidence that has been used to support or refute ideas or arguments.</a:t>
            </a:r>
            <a:endParaRPr lang="en-GB" sz="2000" b="1" dirty="0"/>
          </a:p>
          <a:p>
            <a:pPr algn="ctr"/>
            <a:endParaRPr lang="en-GB" b="1" u="sng" dirty="0"/>
          </a:p>
          <a:p>
            <a:pPr lvl="0"/>
            <a:endParaRPr lang="en-GB" dirty="0"/>
          </a:p>
        </p:txBody>
      </p:sp>
      <p:sp>
        <p:nvSpPr>
          <p:cNvPr id="5" name="Title 1">
            <a:extLst>
              <a:ext uri="{FF2B5EF4-FFF2-40B4-BE49-F238E27FC236}">
                <a16:creationId xmlns:a16="http://schemas.microsoft.com/office/drawing/2014/main" id="{8B393949-715C-48E5-A7E3-43F2C98A60DD}"/>
              </a:ext>
            </a:extLst>
          </p:cNvPr>
          <p:cNvSpPr>
            <a:spLocks noGrp="1"/>
          </p:cNvSpPr>
          <p:nvPr>
            <p:ph type="title"/>
          </p:nvPr>
        </p:nvSpPr>
        <p:spPr>
          <a:solidFill>
            <a:srgbClr val="92D050"/>
          </a:solidFill>
        </p:spPr>
        <p:txBody>
          <a:bodyPr>
            <a:normAutofit/>
          </a:bodyPr>
          <a:lstStyle/>
          <a:p>
            <a:pPr algn="ctr"/>
            <a:r>
              <a:rPr lang="en-GB" dirty="0">
                <a:solidFill>
                  <a:schemeClr val="tx1"/>
                </a:solidFill>
              </a:rPr>
              <a:t>Y6 Diagnostic Task</a:t>
            </a:r>
            <a:br>
              <a:rPr lang="en-GB" dirty="0">
                <a:solidFill>
                  <a:schemeClr val="tx1"/>
                </a:solidFill>
              </a:rPr>
            </a:br>
            <a:r>
              <a:rPr lang="en-GB" dirty="0">
                <a:solidFill>
                  <a:schemeClr val="tx1"/>
                </a:solidFill>
              </a:rPr>
              <a:t>Evolution and Inheritance</a:t>
            </a:r>
            <a:endParaRPr lang="en-GB" dirty="0"/>
          </a:p>
        </p:txBody>
      </p:sp>
    </p:spTree>
    <p:extLst>
      <p:ext uri="{BB962C8B-B14F-4D97-AF65-F5344CB8AC3E}">
        <p14:creationId xmlns:p14="http://schemas.microsoft.com/office/powerpoint/2010/main" val="344826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5E21DD-8C4C-40E4-A656-F225BA118AD8}"/>
              </a:ext>
            </a:extLst>
          </p:cNvPr>
          <p:cNvSpPr>
            <a:spLocks noGrp="1"/>
          </p:cNvSpPr>
          <p:nvPr>
            <p:ph type="title"/>
          </p:nvPr>
        </p:nvSpPr>
        <p:spPr>
          <a:solidFill>
            <a:srgbClr val="92D050"/>
          </a:solidFill>
        </p:spPr>
        <p:txBody>
          <a:bodyPr>
            <a:normAutofit/>
          </a:bodyPr>
          <a:lstStyle/>
          <a:p>
            <a:pPr algn="ctr"/>
            <a:r>
              <a:rPr lang="en-GB" dirty="0">
                <a:solidFill>
                  <a:schemeClr val="tx1"/>
                </a:solidFill>
              </a:rPr>
              <a:t>Y6 Diagnostic Task</a:t>
            </a:r>
            <a:br>
              <a:rPr lang="en-GB" dirty="0">
                <a:solidFill>
                  <a:schemeClr val="tx1"/>
                </a:solidFill>
              </a:rPr>
            </a:br>
            <a:r>
              <a:rPr lang="en-GB" dirty="0">
                <a:solidFill>
                  <a:schemeClr val="tx1"/>
                </a:solidFill>
              </a:rPr>
              <a:t>Evolution and Inheritance</a:t>
            </a:r>
            <a:endParaRPr lang="en-GB" dirty="0"/>
          </a:p>
        </p:txBody>
      </p:sp>
      <p:sp>
        <p:nvSpPr>
          <p:cNvPr id="5" name="TextBox 4">
            <a:extLst>
              <a:ext uri="{FF2B5EF4-FFF2-40B4-BE49-F238E27FC236}">
                <a16:creationId xmlns:a16="http://schemas.microsoft.com/office/drawing/2014/main" id="{FD2E19D1-29CB-4638-AD7A-574943AFAFCF}"/>
              </a:ext>
            </a:extLst>
          </p:cNvPr>
          <p:cNvSpPr txBox="1"/>
          <p:nvPr/>
        </p:nvSpPr>
        <p:spPr>
          <a:xfrm>
            <a:off x="729258" y="2434862"/>
            <a:ext cx="7008684" cy="2862322"/>
          </a:xfrm>
          <a:prstGeom prst="rect">
            <a:avLst/>
          </a:prstGeom>
          <a:solidFill>
            <a:srgbClr val="FF99CC"/>
          </a:solidFill>
          <a:ln w="19050">
            <a:solidFill>
              <a:srgbClr val="002060"/>
            </a:solidFill>
          </a:ln>
        </p:spPr>
        <p:txBody>
          <a:bodyPr wrap="square" rtlCol="0">
            <a:spAutoFit/>
          </a:bodyPr>
          <a:lstStyle/>
          <a:p>
            <a:pPr algn="ctr"/>
            <a:r>
              <a:rPr lang="en-GB" sz="2400" b="1" u="sng" dirty="0"/>
              <a:t>Assessment Focus</a:t>
            </a:r>
          </a:p>
          <a:p>
            <a:pPr algn="ctr"/>
            <a:r>
              <a:rPr lang="en-GB" sz="2400" b="1" u="sng" dirty="0"/>
              <a:t>PROGRAMME OF STUDY</a:t>
            </a:r>
          </a:p>
          <a:p>
            <a:pPr algn="ctr"/>
            <a:endParaRPr lang="en-GB" b="1" u="sng" dirty="0"/>
          </a:p>
          <a:p>
            <a:r>
              <a:rPr lang="en-GB" sz="2000" b="1" dirty="0"/>
              <a:t>B6f Recognise that living things have changed over time and that fossils provide information about living things that inhabited the Earth millions of years ago.</a:t>
            </a:r>
            <a:endParaRPr lang="en-GB" sz="2000" b="1" u="sng" dirty="0"/>
          </a:p>
          <a:p>
            <a:pPr algn="ctr"/>
            <a:endParaRPr lang="en-GB" b="1" u="sng" dirty="0"/>
          </a:p>
          <a:p>
            <a:pPr algn="ctr"/>
            <a:endParaRPr lang="en-GB" b="1" u="sng" dirty="0"/>
          </a:p>
          <a:p>
            <a:pPr algn="ctr"/>
            <a:endParaRPr lang="en-GB" b="1" u="sng" dirty="0"/>
          </a:p>
        </p:txBody>
      </p:sp>
    </p:spTree>
    <p:extLst>
      <p:ext uri="{BB962C8B-B14F-4D97-AF65-F5344CB8AC3E}">
        <p14:creationId xmlns:p14="http://schemas.microsoft.com/office/powerpoint/2010/main" val="1850659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4"/>
            <a:ext cx="6691558" cy="1470025"/>
          </a:xfrm>
          <a:solidFill>
            <a:srgbClr val="92D050"/>
          </a:solidFill>
        </p:spPr>
        <p:txBody>
          <a:bodyPr>
            <a:normAutofit/>
          </a:bodyPr>
          <a:lstStyle/>
          <a:p>
            <a:pPr algn="ctr"/>
            <a:r>
              <a:rPr lang="en-GB" dirty="0">
                <a:solidFill>
                  <a:schemeClr val="tx1"/>
                </a:solidFill>
              </a:rPr>
              <a:t>Fossil Board Game</a:t>
            </a:r>
          </a:p>
        </p:txBody>
      </p:sp>
    </p:spTree>
    <p:extLst>
      <p:ext uri="{BB962C8B-B14F-4D97-AF65-F5344CB8AC3E}">
        <p14:creationId xmlns:p14="http://schemas.microsoft.com/office/powerpoint/2010/main" val="15179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467D-668E-40B7-82D1-3DDF07B7DB5F}"/>
              </a:ext>
            </a:extLst>
          </p:cNvPr>
          <p:cNvSpPr>
            <a:spLocks noGrp="1"/>
          </p:cNvSpPr>
          <p:nvPr>
            <p:ph type="title"/>
          </p:nvPr>
        </p:nvSpPr>
        <p:spPr>
          <a:xfrm>
            <a:off x="2460715" y="253648"/>
            <a:ext cx="3462914" cy="632617"/>
          </a:xfrm>
          <a:solidFill>
            <a:srgbClr val="FF0000"/>
          </a:solidFill>
        </p:spPr>
        <p:txBody>
          <a:bodyPr/>
          <a:lstStyle/>
          <a:p>
            <a:pPr algn="ctr"/>
            <a:r>
              <a:rPr lang="en-GB" dirty="0">
                <a:solidFill>
                  <a:schemeClr val="tx1"/>
                </a:solidFill>
              </a:rPr>
              <a:t>Target Words</a:t>
            </a:r>
          </a:p>
        </p:txBody>
      </p:sp>
      <p:sp>
        <p:nvSpPr>
          <p:cNvPr id="3" name="Content Placeholder 2">
            <a:extLst>
              <a:ext uri="{FF2B5EF4-FFF2-40B4-BE49-F238E27FC236}">
                <a16:creationId xmlns:a16="http://schemas.microsoft.com/office/drawing/2014/main" id="{1E4028A2-BA44-46E6-8750-74C7BFCFD39E}"/>
              </a:ext>
            </a:extLst>
          </p:cNvPr>
          <p:cNvSpPr>
            <a:spLocks noGrp="1"/>
          </p:cNvSpPr>
          <p:nvPr>
            <p:ph idx="1"/>
          </p:nvPr>
        </p:nvSpPr>
        <p:spPr>
          <a:xfrm>
            <a:off x="729258" y="1088421"/>
            <a:ext cx="2998680" cy="4888004"/>
          </a:xfrm>
          <a:solidFill>
            <a:schemeClr val="tx2">
              <a:lumMod val="20000"/>
              <a:lumOff val="80000"/>
            </a:schemeClr>
          </a:solidFill>
          <a:ln w="57150">
            <a:solidFill>
              <a:srgbClr val="FF0000"/>
            </a:solidFill>
          </a:ln>
        </p:spPr>
        <p:txBody>
          <a:bodyPr>
            <a:normAutofit lnSpcReduction="10000"/>
          </a:bodyPr>
          <a:lstStyle/>
          <a:p>
            <a:pPr marL="0" indent="0" algn="ctr">
              <a:buNone/>
            </a:pPr>
            <a:r>
              <a:rPr lang="en-GB" sz="2400" b="1" dirty="0"/>
              <a:t>archaeologist</a:t>
            </a:r>
          </a:p>
          <a:p>
            <a:pPr marL="0" indent="0" algn="ctr">
              <a:buNone/>
            </a:pPr>
            <a:r>
              <a:rPr lang="en-GB" sz="2400" b="1" dirty="0"/>
              <a:t>palaeontologist</a:t>
            </a:r>
          </a:p>
          <a:p>
            <a:pPr marL="0" indent="0" algn="ctr">
              <a:buNone/>
            </a:pPr>
            <a:r>
              <a:rPr lang="en-GB" sz="2400" b="1" dirty="0"/>
              <a:t>fossil</a:t>
            </a:r>
          </a:p>
          <a:p>
            <a:pPr marL="0" indent="0" algn="ctr">
              <a:buNone/>
            </a:pPr>
            <a:r>
              <a:rPr lang="en-GB" sz="2400" b="1" dirty="0"/>
              <a:t>fossilisation</a:t>
            </a:r>
          </a:p>
          <a:p>
            <a:pPr marL="0" indent="0" algn="ctr">
              <a:buNone/>
            </a:pPr>
            <a:r>
              <a:rPr lang="en-GB" sz="2400" b="1" dirty="0"/>
              <a:t>evidence</a:t>
            </a:r>
          </a:p>
          <a:p>
            <a:pPr marL="0" indent="0" algn="ctr">
              <a:buNone/>
            </a:pPr>
            <a:r>
              <a:rPr lang="en-GB" sz="2400" b="1" dirty="0"/>
              <a:t>eroded</a:t>
            </a:r>
          </a:p>
          <a:p>
            <a:pPr marL="0" indent="0" algn="ctr">
              <a:buNone/>
            </a:pPr>
            <a:r>
              <a:rPr lang="en-GB" sz="2400" b="1" dirty="0"/>
              <a:t>sediment</a:t>
            </a:r>
          </a:p>
          <a:p>
            <a:pPr marL="0" indent="0" algn="ctr">
              <a:buNone/>
            </a:pPr>
            <a:r>
              <a:rPr lang="en-GB" sz="2400" b="1" dirty="0"/>
              <a:t>sedimentary rock</a:t>
            </a:r>
          </a:p>
          <a:p>
            <a:pPr marL="0" indent="0" algn="ctr">
              <a:buNone/>
            </a:pPr>
            <a:r>
              <a:rPr lang="en-GB" sz="2400" b="1" dirty="0"/>
              <a:t>permeable</a:t>
            </a:r>
          </a:p>
          <a:p>
            <a:pPr marL="0" indent="0" algn="ctr">
              <a:buNone/>
            </a:pPr>
            <a:r>
              <a:rPr lang="en-GB" sz="2400" b="1" dirty="0"/>
              <a:t>compressed</a:t>
            </a:r>
          </a:p>
          <a:p>
            <a:pPr marL="0" indent="0" algn="ctr">
              <a:buNone/>
            </a:pPr>
            <a:r>
              <a:rPr lang="en-GB" sz="2400" b="1" dirty="0"/>
              <a:t>remains</a:t>
            </a:r>
          </a:p>
          <a:p>
            <a:pPr marL="0" indent="0" algn="ctr">
              <a:buNone/>
            </a:pPr>
            <a:r>
              <a:rPr lang="en-GB" sz="2400" b="1" dirty="0"/>
              <a:t>minerals</a:t>
            </a:r>
          </a:p>
          <a:p>
            <a:pPr marL="0" indent="0">
              <a:buNone/>
            </a:pPr>
            <a:endParaRPr lang="en-GB" dirty="0"/>
          </a:p>
        </p:txBody>
      </p:sp>
      <p:sp>
        <p:nvSpPr>
          <p:cNvPr id="4" name="Content Placeholder 2">
            <a:extLst>
              <a:ext uri="{FF2B5EF4-FFF2-40B4-BE49-F238E27FC236}">
                <a16:creationId xmlns:a16="http://schemas.microsoft.com/office/drawing/2014/main" id="{75CBE8D7-3243-4DBE-B352-54E9B0423184}"/>
              </a:ext>
            </a:extLst>
          </p:cNvPr>
          <p:cNvSpPr txBox="1">
            <a:spLocks/>
          </p:cNvSpPr>
          <p:nvPr/>
        </p:nvSpPr>
        <p:spPr>
          <a:xfrm>
            <a:off x="4966955" y="1135832"/>
            <a:ext cx="2601463" cy="4840593"/>
          </a:xfrm>
          <a:prstGeom prst="rect">
            <a:avLst/>
          </a:prstGeom>
          <a:solidFill>
            <a:schemeClr val="tx2">
              <a:lumMod val="20000"/>
              <a:lumOff val="80000"/>
            </a:schemeClr>
          </a:solidFill>
          <a:ln w="57150">
            <a:solidFill>
              <a:srgbClr val="FF0000"/>
            </a:solidFill>
          </a:ln>
        </p:spPr>
        <p:txBody>
          <a:bodyPr lIns="0" tIns="0" rIns="0" bIns="0">
            <a:normAutofit/>
          </a:bodyPr>
          <a:lstStyle>
            <a:lvl1pPr marL="176213" indent="-176213" algn="l" defTabSz="457200" rtl="0" eaLnBrk="1" latinLnBrk="0" hangingPunct="1">
              <a:spcBef>
                <a:spcPct val="20000"/>
              </a:spcBef>
              <a:buClr>
                <a:schemeClr val="accent3"/>
              </a:buClr>
              <a:buFont typeface="Arial"/>
              <a:buChar char="•"/>
              <a:defRPr sz="2000" kern="1200">
                <a:solidFill>
                  <a:srgbClr val="000000"/>
                </a:solidFill>
                <a:latin typeface="+mn-lt"/>
                <a:ea typeface="+mn-ea"/>
                <a:cs typeface="+mn-cs"/>
              </a:defRPr>
            </a:lvl1pPr>
            <a:lvl2pPr marL="365125" indent="-188913" algn="l" defTabSz="457200" rtl="0" eaLnBrk="1" latinLnBrk="0" hangingPunct="1">
              <a:spcBef>
                <a:spcPct val="20000"/>
              </a:spcBef>
              <a:buClr>
                <a:schemeClr val="accent3"/>
              </a:buClr>
              <a:buFont typeface="Arial"/>
              <a:buChar char="•"/>
              <a:defRPr sz="2000" kern="1200">
                <a:solidFill>
                  <a:srgbClr val="000000"/>
                </a:solidFill>
                <a:latin typeface="+mn-lt"/>
                <a:ea typeface="+mn-ea"/>
                <a:cs typeface="+mn-cs"/>
              </a:defRPr>
            </a:lvl2pPr>
            <a:lvl3pPr marL="541338" indent="-176213" algn="l" defTabSz="457200" rtl="0" eaLnBrk="1" latinLnBrk="0" hangingPunct="1">
              <a:spcBef>
                <a:spcPct val="20000"/>
              </a:spcBef>
              <a:buClr>
                <a:schemeClr val="accent3"/>
              </a:buClr>
              <a:buFont typeface="Arial"/>
              <a:buChar char="•"/>
              <a:defRPr sz="2000" kern="1200">
                <a:solidFill>
                  <a:srgbClr val="000000"/>
                </a:solidFill>
                <a:latin typeface="+mn-lt"/>
                <a:ea typeface="+mn-ea"/>
                <a:cs typeface="+mn-cs"/>
              </a:defRPr>
            </a:lvl3pPr>
            <a:lvl4pPr marL="715963" indent="-174625" algn="l" defTabSz="457200" rtl="0" eaLnBrk="1" latinLnBrk="0" hangingPunct="1">
              <a:spcBef>
                <a:spcPct val="20000"/>
              </a:spcBef>
              <a:buClr>
                <a:schemeClr val="accent3"/>
              </a:buClr>
              <a:buFont typeface="Arial"/>
              <a:buChar char="•"/>
              <a:defRPr sz="2000" kern="1200">
                <a:solidFill>
                  <a:srgbClr val="000000"/>
                </a:solidFill>
                <a:latin typeface="+mn-lt"/>
                <a:ea typeface="+mn-ea"/>
                <a:cs typeface="+mn-cs"/>
              </a:defRPr>
            </a:lvl4pPr>
            <a:lvl5pPr marL="892175" indent="-176213" algn="l" defTabSz="457200" rtl="0" eaLnBrk="1" latinLnBrk="0" hangingPunct="1">
              <a:spcBef>
                <a:spcPct val="20000"/>
              </a:spcBef>
              <a:buClr>
                <a:schemeClr val="accent3"/>
              </a:buClr>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b="1" dirty="0">
                <a:solidFill>
                  <a:schemeClr val="tx1"/>
                </a:solidFill>
              </a:rPr>
              <a:t>impression</a:t>
            </a:r>
          </a:p>
          <a:p>
            <a:pPr marL="0" indent="0" algn="ctr">
              <a:buNone/>
            </a:pPr>
            <a:r>
              <a:rPr lang="en-GB" sz="2400" b="1" dirty="0">
                <a:solidFill>
                  <a:schemeClr val="tx1"/>
                </a:solidFill>
              </a:rPr>
              <a:t>trace</a:t>
            </a:r>
          </a:p>
          <a:p>
            <a:pPr marL="0" indent="0" algn="ctr">
              <a:buNone/>
            </a:pPr>
            <a:r>
              <a:rPr lang="en-GB" sz="2400" b="1" dirty="0">
                <a:solidFill>
                  <a:schemeClr val="tx1"/>
                </a:solidFill>
              </a:rPr>
              <a:t>conditions</a:t>
            </a:r>
          </a:p>
          <a:p>
            <a:pPr marL="0" indent="0" algn="ctr">
              <a:buNone/>
            </a:pPr>
            <a:r>
              <a:rPr lang="en-GB" sz="2400" b="1" dirty="0">
                <a:solidFill>
                  <a:schemeClr val="tx1"/>
                </a:solidFill>
              </a:rPr>
              <a:t>petrified</a:t>
            </a:r>
          </a:p>
          <a:p>
            <a:pPr marL="0" indent="0" algn="ctr">
              <a:buNone/>
            </a:pPr>
            <a:r>
              <a:rPr lang="en-GB" sz="2400" b="1" dirty="0">
                <a:solidFill>
                  <a:schemeClr val="tx1"/>
                </a:solidFill>
              </a:rPr>
              <a:t>dissolving</a:t>
            </a:r>
          </a:p>
          <a:p>
            <a:pPr marL="0" indent="0" algn="ctr">
              <a:buNone/>
            </a:pPr>
            <a:r>
              <a:rPr lang="en-GB" sz="2400" b="1" dirty="0">
                <a:solidFill>
                  <a:schemeClr val="tx1"/>
                </a:solidFill>
              </a:rPr>
              <a:t>original</a:t>
            </a:r>
          </a:p>
          <a:p>
            <a:pPr marL="0" indent="0" algn="ctr">
              <a:buNone/>
            </a:pPr>
            <a:r>
              <a:rPr lang="en-GB" sz="2400" b="1" dirty="0">
                <a:solidFill>
                  <a:schemeClr val="tx1"/>
                </a:solidFill>
              </a:rPr>
              <a:t>stages</a:t>
            </a:r>
          </a:p>
          <a:p>
            <a:pPr marL="0" indent="0" algn="ctr">
              <a:buNone/>
            </a:pPr>
            <a:r>
              <a:rPr lang="en-GB" sz="2400" b="1" dirty="0">
                <a:solidFill>
                  <a:schemeClr val="tx1"/>
                </a:solidFill>
              </a:rPr>
              <a:t>process</a:t>
            </a:r>
          </a:p>
          <a:p>
            <a:pPr marL="0" indent="0" algn="ctr">
              <a:buNone/>
            </a:pPr>
            <a:r>
              <a:rPr lang="en-GB" sz="2400" b="1" dirty="0">
                <a:solidFill>
                  <a:schemeClr val="tx1"/>
                </a:solidFill>
              </a:rPr>
              <a:t>species</a:t>
            </a:r>
          </a:p>
          <a:p>
            <a:pPr marL="0" indent="0" algn="ctr">
              <a:buNone/>
            </a:pPr>
            <a:r>
              <a:rPr lang="en-GB" sz="2400" b="1" dirty="0">
                <a:solidFill>
                  <a:schemeClr val="tx1"/>
                </a:solidFill>
              </a:rPr>
              <a:t>discovered</a:t>
            </a:r>
          </a:p>
          <a:p>
            <a:pPr marL="0" indent="0" algn="ctr">
              <a:buNone/>
            </a:pPr>
            <a:endParaRPr lang="en-GB" sz="2400" b="1" dirty="0">
              <a:solidFill>
                <a:schemeClr val="tx1"/>
              </a:solidFill>
            </a:endParaRPr>
          </a:p>
          <a:p>
            <a:pPr marL="0" indent="0" algn="ctr">
              <a:buNone/>
            </a:pPr>
            <a:endParaRPr lang="en-GB" sz="2400" b="1" dirty="0">
              <a:solidFill>
                <a:schemeClr val="tx1"/>
              </a:solidFill>
            </a:endParaRPr>
          </a:p>
          <a:p>
            <a:endParaRPr lang="en-GB" dirty="0"/>
          </a:p>
        </p:txBody>
      </p:sp>
    </p:spTree>
    <p:extLst>
      <p:ext uri="{BB962C8B-B14F-4D97-AF65-F5344CB8AC3E}">
        <p14:creationId xmlns:p14="http://schemas.microsoft.com/office/powerpoint/2010/main" val="94025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4"/>
            <a:ext cx="6691558" cy="801117"/>
          </a:xfrm>
          <a:solidFill>
            <a:srgbClr val="92D050"/>
          </a:solidFill>
        </p:spPr>
        <p:txBody>
          <a:bodyPr>
            <a:noAutofit/>
          </a:bodyPr>
          <a:lstStyle/>
          <a:p>
            <a:pPr algn="ctr"/>
            <a:r>
              <a:rPr lang="en-GB" sz="2400" dirty="0">
                <a:solidFill>
                  <a:schemeClr val="tx1"/>
                </a:solidFill>
              </a:rPr>
              <a:t>Look at the image of the fossil and discuss the following:</a:t>
            </a:r>
          </a:p>
        </p:txBody>
      </p:sp>
      <p:sp>
        <p:nvSpPr>
          <p:cNvPr id="4" name="Speech Bubble: Rectangle with Corners Rounded 3">
            <a:extLst>
              <a:ext uri="{FF2B5EF4-FFF2-40B4-BE49-F238E27FC236}">
                <a16:creationId xmlns:a16="http://schemas.microsoft.com/office/drawing/2014/main" id="{437D487C-FA0F-4FB6-9B0B-E4F60AFA97C2}"/>
              </a:ext>
            </a:extLst>
          </p:cNvPr>
          <p:cNvSpPr/>
          <p:nvPr/>
        </p:nvSpPr>
        <p:spPr>
          <a:xfrm>
            <a:off x="1071385" y="1672093"/>
            <a:ext cx="1941342" cy="158964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How do you think it was made?</a:t>
            </a:r>
          </a:p>
        </p:txBody>
      </p:sp>
      <p:sp>
        <p:nvSpPr>
          <p:cNvPr id="5" name="Speech Bubble: Rectangle with Corners Rounded 4">
            <a:extLst>
              <a:ext uri="{FF2B5EF4-FFF2-40B4-BE49-F238E27FC236}">
                <a16:creationId xmlns:a16="http://schemas.microsoft.com/office/drawing/2014/main" id="{3D24B573-BE3B-48D9-A829-65930833C69B}"/>
              </a:ext>
            </a:extLst>
          </p:cNvPr>
          <p:cNvSpPr/>
          <p:nvPr/>
        </p:nvSpPr>
        <p:spPr>
          <a:xfrm>
            <a:off x="6238685" y="3695163"/>
            <a:ext cx="1941342" cy="158964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What CAN’T we learn from a fossil?</a:t>
            </a:r>
          </a:p>
        </p:txBody>
      </p:sp>
      <p:sp>
        <p:nvSpPr>
          <p:cNvPr id="6" name="Speech Bubble: Rectangle with Corners Rounded 5">
            <a:extLst>
              <a:ext uri="{FF2B5EF4-FFF2-40B4-BE49-F238E27FC236}">
                <a16:creationId xmlns:a16="http://schemas.microsoft.com/office/drawing/2014/main" id="{7515187D-49FE-4A01-A97E-29FF90420F22}"/>
              </a:ext>
            </a:extLst>
          </p:cNvPr>
          <p:cNvSpPr/>
          <p:nvPr/>
        </p:nvSpPr>
        <p:spPr>
          <a:xfrm>
            <a:off x="1071385" y="3752421"/>
            <a:ext cx="1941342" cy="158964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What CAN we learn from a fossil?</a:t>
            </a:r>
          </a:p>
        </p:txBody>
      </p:sp>
      <p:sp>
        <p:nvSpPr>
          <p:cNvPr id="7" name="Speech Bubble: Rectangle with Corners Rounded 6">
            <a:extLst>
              <a:ext uri="{FF2B5EF4-FFF2-40B4-BE49-F238E27FC236}">
                <a16:creationId xmlns:a16="http://schemas.microsoft.com/office/drawing/2014/main" id="{A203F420-BEEF-4219-837F-81C51917AD24}"/>
              </a:ext>
            </a:extLst>
          </p:cNvPr>
          <p:cNvSpPr/>
          <p:nvPr/>
        </p:nvSpPr>
        <p:spPr>
          <a:xfrm>
            <a:off x="6238685" y="1602953"/>
            <a:ext cx="1941342" cy="158964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Which organism do you think it used to be? What is the evidence for this?</a:t>
            </a:r>
          </a:p>
        </p:txBody>
      </p:sp>
      <p:sp>
        <p:nvSpPr>
          <p:cNvPr id="8" name="Speech Bubble: Rectangle with Corners Rounded 7">
            <a:extLst>
              <a:ext uri="{FF2B5EF4-FFF2-40B4-BE49-F238E27FC236}">
                <a16:creationId xmlns:a16="http://schemas.microsoft.com/office/drawing/2014/main" id="{B610E09E-3ED0-4CB1-9482-6AE752732981}"/>
              </a:ext>
            </a:extLst>
          </p:cNvPr>
          <p:cNvSpPr/>
          <p:nvPr/>
        </p:nvSpPr>
        <p:spPr>
          <a:xfrm>
            <a:off x="3628019" y="3484865"/>
            <a:ext cx="1941342" cy="158964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How old do you think the fossil is? How do you know?</a:t>
            </a:r>
          </a:p>
        </p:txBody>
      </p:sp>
      <p:sp>
        <p:nvSpPr>
          <p:cNvPr id="9" name="Rectangle: Rounded Corners 8">
            <a:extLst>
              <a:ext uri="{FF2B5EF4-FFF2-40B4-BE49-F238E27FC236}">
                <a16:creationId xmlns:a16="http://schemas.microsoft.com/office/drawing/2014/main" id="{B712A207-4C25-49F2-BAE8-7D61CA1291C4}"/>
              </a:ext>
            </a:extLst>
          </p:cNvPr>
          <p:cNvSpPr/>
          <p:nvPr/>
        </p:nvSpPr>
        <p:spPr>
          <a:xfrm>
            <a:off x="2103261" y="5542671"/>
            <a:ext cx="5324481" cy="629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Where would we find the answers to these questions?</a:t>
            </a:r>
          </a:p>
        </p:txBody>
      </p:sp>
      <p:pic>
        <p:nvPicPr>
          <p:cNvPr id="11" name="Picture 10" descr="A picture containing indoor, sitting&#10;&#10;Description generated with high confidence">
            <a:extLst>
              <a:ext uri="{FF2B5EF4-FFF2-40B4-BE49-F238E27FC236}">
                <a16:creationId xmlns:a16="http://schemas.microsoft.com/office/drawing/2014/main" id="{FF733020-817D-4FDF-ADA5-9003DE953E94}"/>
              </a:ext>
            </a:extLst>
          </p:cNvPr>
          <p:cNvPicPr>
            <a:picLocks noChangeAspect="1"/>
          </p:cNvPicPr>
          <p:nvPr/>
        </p:nvPicPr>
        <p:blipFill>
          <a:blip r:embed="rId2"/>
          <a:stretch>
            <a:fillRect/>
          </a:stretch>
        </p:blipFill>
        <p:spPr>
          <a:xfrm>
            <a:off x="3458621" y="1672093"/>
            <a:ext cx="2280138" cy="1710104"/>
          </a:xfrm>
          <a:prstGeom prst="rect">
            <a:avLst/>
          </a:prstGeom>
        </p:spPr>
      </p:pic>
    </p:spTree>
    <p:extLst>
      <p:ext uri="{BB962C8B-B14F-4D97-AF65-F5344CB8AC3E}">
        <p14:creationId xmlns:p14="http://schemas.microsoft.com/office/powerpoint/2010/main" val="394066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4"/>
            <a:ext cx="6833438" cy="2334497"/>
          </a:xfrm>
          <a:solidFill>
            <a:srgbClr val="92D050"/>
          </a:solidFill>
        </p:spPr>
        <p:txBody>
          <a:bodyPr>
            <a:normAutofit fontScale="90000"/>
          </a:bodyPr>
          <a:lstStyle/>
          <a:p>
            <a:r>
              <a:rPr lang="en-GB" sz="2800" dirty="0">
                <a:solidFill>
                  <a:schemeClr val="tx1"/>
                </a:solidFill>
              </a:rPr>
              <a:t>Your challenge: You have been asked to create a board game based on fossils.</a:t>
            </a:r>
            <a:br>
              <a:rPr lang="en-GB" sz="2800" dirty="0">
                <a:solidFill>
                  <a:schemeClr val="tx1"/>
                </a:solidFill>
              </a:rPr>
            </a:br>
            <a:r>
              <a:rPr lang="en-GB" sz="2800" dirty="0">
                <a:solidFill>
                  <a:schemeClr val="tx1"/>
                </a:solidFill>
              </a:rPr>
              <a:t/>
            </a:r>
            <a:br>
              <a:rPr lang="en-GB" sz="2800" dirty="0">
                <a:solidFill>
                  <a:schemeClr val="tx1"/>
                </a:solidFill>
              </a:rPr>
            </a:br>
            <a:r>
              <a:rPr lang="en-GB" sz="2000" dirty="0">
                <a:solidFill>
                  <a:schemeClr val="tx1"/>
                </a:solidFill>
              </a:rPr>
              <a:t> The game must be: </a:t>
            </a:r>
            <a:br>
              <a:rPr lang="en-GB" sz="2000" dirty="0">
                <a:solidFill>
                  <a:schemeClr val="tx1"/>
                </a:solidFill>
              </a:rPr>
            </a:br>
            <a:r>
              <a:rPr lang="en-GB" sz="2000" dirty="0">
                <a:solidFill>
                  <a:schemeClr val="tx1"/>
                </a:solidFill>
              </a:rPr>
              <a:t>a) informative about fossil formation</a:t>
            </a:r>
            <a:br>
              <a:rPr lang="en-GB" sz="2000" dirty="0">
                <a:solidFill>
                  <a:schemeClr val="tx1"/>
                </a:solidFill>
              </a:rPr>
            </a:br>
            <a:r>
              <a:rPr lang="en-GB" sz="2000" dirty="0">
                <a:solidFill>
                  <a:schemeClr val="tx1"/>
                </a:solidFill>
              </a:rPr>
              <a:t>b) engaging and entertaining</a:t>
            </a:r>
            <a:br>
              <a:rPr lang="en-GB" sz="2000" dirty="0">
                <a:solidFill>
                  <a:schemeClr val="tx1"/>
                </a:solidFill>
              </a:rPr>
            </a:br>
            <a:r>
              <a:rPr lang="en-GB" sz="2000" dirty="0">
                <a:solidFill>
                  <a:schemeClr val="tx1"/>
                </a:solidFill>
              </a:rPr>
              <a:t>c) challenging for your target audience</a:t>
            </a:r>
          </a:p>
        </p:txBody>
      </p:sp>
      <p:sp>
        <p:nvSpPr>
          <p:cNvPr id="4" name="Rectangle: Rounded Corners 3">
            <a:extLst>
              <a:ext uri="{FF2B5EF4-FFF2-40B4-BE49-F238E27FC236}">
                <a16:creationId xmlns:a16="http://schemas.microsoft.com/office/drawing/2014/main" id="{A29AB33E-DD04-4939-99B8-B933F576980E}"/>
              </a:ext>
            </a:extLst>
          </p:cNvPr>
          <p:cNvSpPr/>
          <p:nvPr/>
        </p:nvSpPr>
        <p:spPr>
          <a:xfrm rot="20140283">
            <a:off x="5022619" y="1470946"/>
            <a:ext cx="2785403" cy="1981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Decide on your target audience. </a:t>
            </a:r>
          </a:p>
          <a:p>
            <a:pPr algn="ctr"/>
            <a:r>
              <a:rPr lang="en-GB" dirty="0">
                <a:solidFill>
                  <a:schemeClr val="tx1"/>
                </a:solidFill>
              </a:rPr>
              <a:t>Younger children – easier level</a:t>
            </a:r>
          </a:p>
          <a:p>
            <a:pPr algn="ctr"/>
            <a:r>
              <a:rPr lang="en-GB" dirty="0">
                <a:solidFill>
                  <a:schemeClr val="tx1"/>
                </a:solidFill>
              </a:rPr>
              <a:t>Adults – more challenge scientifically and in how the game operates.</a:t>
            </a:r>
          </a:p>
        </p:txBody>
      </p:sp>
      <p:pic>
        <p:nvPicPr>
          <p:cNvPr id="5" name="Picture 4" descr="A picture containing object, text, first-aid kit&#10;&#10;Description generated with high confidence">
            <a:extLst>
              <a:ext uri="{FF2B5EF4-FFF2-40B4-BE49-F238E27FC236}">
                <a16:creationId xmlns:a16="http://schemas.microsoft.com/office/drawing/2014/main" id="{1C631C0A-4617-4E0B-A208-7FB16016D028}"/>
              </a:ext>
            </a:extLst>
          </p:cNvPr>
          <p:cNvPicPr>
            <a:picLocks noChangeAspect="1"/>
          </p:cNvPicPr>
          <p:nvPr/>
        </p:nvPicPr>
        <p:blipFill>
          <a:blip r:embed="rId2"/>
          <a:stretch>
            <a:fillRect/>
          </a:stretch>
        </p:blipFill>
        <p:spPr>
          <a:xfrm>
            <a:off x="1661324" y="3429000"/>
            <a:ext cx="2095500" cy="2095500"/>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C517618B-FAF3-4151-A22F-ACB3192E3CD4}"/>
              </a:ext>
            </a:extLst>
          </p:cNvPr>
          <p:cNvPicPr>
            <a:picLocks noChangeAspect="1"/>
          </p:cNvPicPr>
          <p:nvPr/>
        </p:nvPicPr>
        <p:blipFill>
          <a:blip r:embed="rId3"/>
          <a:stretch>
            <a:fillRect/>
          </a:stretch>
        </p:blipFill>
        <p:spPr>
          <a:xfrm>
            <a:off x="4628346" y="3938370"/>
            <a:ext cx="2948720" cy="2553004"/>
          </a:xfrm>
          <a:prstGeom prst="rect">
            <a:avLst/>
          </a:prstGeom>
        </p:spPr>
      </p:pic>
    </p:spTree>
    <p:extLst>
      <p:ext uri="{BB962C8B-B14F-4D97-AF65-F5344CB8AC3E}">
        <p14:creationId xmlns:p14="http://schemas.microsoft.com/office/powerpoint/2010/main" val="3559892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4"/>
            <a:ext cx="6691558" cy="2207888"/>
          </a:xfrm>
          <a:solidFill>
            <a:srgbClr val="92D050"/>
          </a:solidFill>
        </p:spPr>
        <p:txBody>
          <a:bodyPr>
            <a:normAutofit fontScale="90000"/>
          </a:bodyPr>
          <a:lstStyle/>
          <a:p>
            <a:pPr algn="ctr"/>
            <a:r>
              <a:rPr lang="en-GB" sz="3100" dirty="0">
                <a:solidFill>
                  <a:schemeClr val="tx1"/>
                </a:solidFill>
              </a:rPr>
              <a:t>The objective of the game is to reach the end through a series of forward steps (stages in fossil formation) and negative steps (something goes wrong in the process).</a:t>
            </a:r>
            <a:r>
              <a:rPr lang="en-GB" dirty="0"/>
              <a:t/>
            </a:r>
            <a:br>
              <a:rPr lang="en-GB" dirty="0"/>
            </a:br>
            <a:endParaRPr lang="en-GB" dirty="0"/>
          </a:p>
        </p:txBody>
      </p:sp>
      <p:sp>
        <p:nvSpPr>
          <p:cNvPr id="3" name="Rectangle: Rounded Corners 2">
            <a:extLst>
              <a:ext uri="{FF2B5EF4-FFF2-40B4-BE49-F238E27FC236}">
                <a16:creationId xmlns:a16="http://schemas.microsoft.com/office/drawing/2014/main" id="{75659C86-412C-42F7-A6F9-C2B20956F908}"/>
              </a:ext>
            </a:extLst>
          </p:cNvPr>
          <p:cNvSpPr/>
          <p:nvPr/>
        </p:nvSpPr>
        <p:spPr>
          <a:xfrm>
            <a:off x="787791" y="3094892"/>
            <a:ext cx="3615397" cy="25884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rPr>
              <a:t>What do you need to KNOW to be successful?</a:t>
            </a:r>
          </a:p>
        </p:txBody>
      </p:sp>
      <p:sp>
        <p:nvSpPr>
          <p:cNvPr id="4" name="Rectangle: Rounded Corners 3">
            <a:extLst>
              <a:ext uri="{FF2B5EF4-FFF2-40B4-BE49-F238E27FC236}">
                <a16:creationId xmlns:a16="http://schemas.microsoft.com/office/drawing/2014/main" id="{EF1859ED-3A81-43AC-80C8-1C198887EE8B}"/>
              </a:ext>
            </a:extLst>
          </p:cNvPr>
          <p:cNvSpPr/>
          <p:nvPr/>
        </p:nvSpPr>
        <p:spPr>
          <a:xfrm>
            <a:off x="4949483" y="3094892"/>
            <a:ext cx="3615397" cy="25884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rPr>
              <a:t>Which SKILLS do you need to be successful?</a:t>
            </a:r>
          </a:p>
        </p:txBody>
      </p:sp>
    </p:spTree>
    <p:extLst>
      <p:ext uri="{BB962C8B-B14F-4D97-AF65-F5344CB8AC3E}">
        <p14:creationId xmlns:p14="http://schemas.microsoft.com/office/powerpoint/2010/main" val="421183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60" y="647855"/>
            <a:ext cx="6552085" cy="4680284"/>
          </a:xfrm>
          <a:solidFill>
            <a:srgbClr val="92D050"/>
          </a:solidFill>
        </p:spPr>
        <p:txBody>
          <a:bodyPr>
            <a:normAutofit fontScale="90000"/>
          </a:bodyPr>
          <a:lstStyle/>
          <a:p>
            <a:pPr algn="ctr"/>
            <a:r>
              <a:rPr lang="en-GB" dirty="0">
                <a:solidFill>
                  <a:schemeClr val="tx1"/>
                </a:solidFill>
              </a:rPr>
              <a:t>Can you:</a:t>
            </a:r>
            <a:br>
              <a:rPr lang="en-GB" dirty="0">
                <a:solidFill>
                  <a:schemeClr val="tx1"/>
                </a:solidFill>
              </a:rPr>
            </a:br>
            <a:r>
              <a:rPr lang="en-GB" dirty="0"/>
              <a:t/>
            </a:r>
            <a:br>
              <a:rPr lang="en-GB" dirty="0"/>
            </a:br>
            <a:r>
              <a:rPr lang="en-GB" sz="3100" dirty="0">
                <a:solidFill>
                  <a:schemeClr val="tx1"/>
                </a:solidFill>
              </a:rPr>
              <a:t>Use scientific evidence to answer questions, or to support your findings? </a:t>
            </a:r>
            <a:br>
              <a:rPr lang="en-GB" sz="3100" dirty="0">
                <a:solidFill>
                  <a:schemeClr val="tx1"/>
                </a:solidFill>
              </a:rPr>
            </a:br>
            <a:r>
              <a:rPr lang="en-GB" sz="3100" dirty="0">
                <a:solidFill>
                  <a:schemeClr val="tx1"/>
                </a:solidFill>
              </a:rPr>
              <a:t/>
            </a:r>
            <a:br>
              <a:rPr lang="en-GB" sz="3100" dirty="0">
                <a:solidFill>
                  <a:schemeClr val="tx1"/>
                </a:solidFill>
              </a:rPr>
            </a:br>
            <a:r>
              <a:rPr lang="en-GB" sz="3100" dirty="0">
                <a:solidFill>
                  <a:schemeClr val="tx1"/>
                </a:solidFill>
              </a:rPr>
              <a:t>Recognise that living things have</a:t>
            </a:r>
            <a:br>
              <a:rPr lang="en-GB" sz="3100" dirty="0">
                <a:solidFill>
                  <a:schemeClr val="tx1"/>
                </a:solidFill>
              </a:rPr>
            </a:br>
            <a:r>
              <a:rPr lang="en-GB" sz="3100" dirty="0">
                <a:solidFill>
                  <a:schemeClr val="tx1"/>
                </a:solidFill>
              </a:rPr>
              <a:t> changed over time and that fossils provide information about living things that inhabited the Earth millions of years ago?</a:t>
            </a:r>
            <a:br>
              <a:rPr lang="en-GB" sz="3100" dirty="0">
                <a:solidFill>
                  <a:schemeClr val="tx1"/>
                </a:solidFill>
              </a:rPr>
            </a:br>
            <a:endParaRPr lang="en-GB" sz="3100" dirty="0">
              <a:solidFill>
                <a:schemeClr val="tx1"/>
              </a:solidFill>
            </a:endParaRPr>
          </a:p>
        </p:txBody>
      </p:sp>
    </p:spTree>
    <p:extLst>
      <p:ext uri="{BB962C8B-B14F-4D97-AF65-F5344CB8AC3E}">
        <p14:creationId xmlns:p14="http://schemas.microsoft.com/office/powerpoint/2010/main" val="144042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2">
      <a:dk1>
        <a:sysClr val="windowText" lastClr="000000"/>
      </a:dk1>
      <a:lt1>
        <a:sysClr val="window" lastClr="FFFFFF"/>
      </a:lt1>
      <a:dk2>
        <a:srgbClr val="1F497D"/>
      </a:dk2>
      <a:lt2>
        <a:srgbClr val="EEECE1"/>
      </a:lt2>
      <a:accent1>
        <a:srgbClr val="003687"/>
      </a:accent1>
      <a:accent2>
        <a:srgbClr val="F38337"/>
      </a:accent2>
      <a:accent3>
        <a:srgbClr val="8DBC1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4999</TotalTime>
  <Words>661</Words>
  <Application>Microsoft Office PowerPoint</Application>
  <PresentationFormat>On-screen Show (4:3)</PresentationFormat>
  <Paragraphs>74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Y6 Diagnostic Task Evolution and Inheritance </vt:lpstr>
      <vt:lpstr>Y6 Diagnostic Task Evolution and Inheritance</vt:lpstr>
      <vt:lpstr>Y6 Diagnostic Task Evolution and Inheritance</vt:lpstr>
      <vt:lpstr>Fossil Board Game</vt:lpstr>
      <vt:lpstr>Target Words</vt:lpstr>
      <vt:lpstr>Look at the image of the fossil and discuss the following:</vt:lpstr>
      <vt:lpstr>Your challenge: You have been asked to create a board game based on fossils.   The game must be:  a) informative about fossil formation b) engaging and entertaining c) challenging for your target audience</vt:lpstr>
      <vt:lpstr>The objective of the game is to reach the end through a series of forward steps (stages in fossil formation) and negative steps (something goes wrong in the process). </vt:lpstr>
      <vt:lpstr>Can you:  Use scientific evidence to answer questions, or to support your findings?   Recognise that living things have  changed over time and that fossils provide information about living things that inhabited the Earth millions of years ago? </vt:lpstr>
      <vt:lpstr>Structured Research: bronze, silver or gold?</vt:lpstr>
      <vt:lpstr>The Game!</vt:lpstr>
      <vt:lpstr>Play the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Blann</dc:creator>
  <cp:lastModifiedBy>R. Pettit (BPS)</cp:lastModifiedBy>
  <cp:revision>380</cp:revision>
  <dcterms:created xsi:type="dcterms:W3CDTF">2015-04-07T22:40:20Z</dcterms:created>
  <dcterms:modified xsi:type="dcterms:W3CDTF">2020-04-19T14:22:02Z</dcterms:modified>
</cp:coreProperties>
</file>