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80" r:id="rId5"/>
    <p:sldId id="301" r:id="rId6"/>
    <p:sldId id="360" r:id="rId7"/>
    <p:sldId id="382" r:id="rId8"/>
    <p:sldId id="381" r:id="rId9"/>
    <p:sldId id="374" r:id="rId10"/>
    <p:sldId id="366" r:id="rId11"/>
    <p:sldId id="375" r:id="rId12"/>
    <p:sldId id="367" r:id="rId13"/>
    <p:sldId id="368" r:id="rId14"/>
    <p:sldId id="314" r:id="rId15"/>
    <p:sldId id="376" r:id="rId16"/>
    <p:sldId id="377" r:id="rId17"/>
    <p:sldId id="371" r:id="rId18"/>
    <p:sldId id="378" r:id="rId19"/>
    <p:sldId id="379" r:id="rId20"/>
    <p:sldId id="373" r:id="rId21"/>
    <p:sldId id="35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9FCD4A-F78A-4526-82F5-316D3D9AD419}" v="133" dt="2019-04-22T14:44:00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600"/>
              <a:t>Ice Cream Sales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Park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8</c:v>
                </c:pt>
                <c:pt idx="4">
                  <c:v>15</c:v>
                </c:pt>
                <c:pt idx="5">
                  <c:v>24</c:v>
                </c:pt>
                <c:pt idx="6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EA-46AA-935F-D44E43575F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Shopping Center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15</c:v>
                </c:pt>
                <c:pt idx="1">
                  <c:v>13</c:v>
                </c:pt>
                <c:pt idx="2">
                  <c:v>17</c:v>
                </c:pt>
                <c:pt idx="3">
                  <c:v>20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EA-46AA-935F-D44E43575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/>
                  <a:t>Day</a:t>
                </a:r>
              </a:p>
            </c:rich>
          </c:tx>
          <c:layout>
            <c:manualLayout>
              <c:xMode val="edge"/>
              <c:yMode val="edge"/>
              <c:x val="0.50065266841644795"/>
              <c:y val="0.736010826771653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38752"/>
        <c:crosses val="autoZero"/>
        <c:auto val="1"/>
        <c:lblAlgn val="ctr"/>
        <c:lblOffset val="100"/>
        <c:tickLblSkip val="1"/>
        <c:noMultiLvlLbl val="0"/>
      </c:catAx>
      <c:valAx>
        <c:axId val="505638752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/>
                  <a:t>Number of Ice Creams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16360454943133"/>
          <c:y val="0.81824015748031498"/>
          <c:w val="0.51933923884514432"/>
          <c:h val="0.1109265091863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Ian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F2-436B-BC3F-009E454DAC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F0-4A8C-9D5E-332C765BB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5638752"/>
        <c:crosses val="autoZero"/>
        <c:auto val="1"/>
        <c:lblAlgn val="ctr"/>
        <c:lblOffset val="100"/>
        <c:noMultiLvlLbl val="0"/>
      </c:catAx>
      <c:valAx>
        <c:axId val="50563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600" b="1" dirty="0">
                <a:latin typeface="Century Gothic" panose="020B0502020202020204" pitchFamily="34" charset="0"/>
              </a:rPr>
              <a:t>Height of Sunflowers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Flower 1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30-4F82-AC6C-E4461020C8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Flower 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30-4F82-AC6C-E4461020C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200" b="1" dirty="0">
                    <a:latin typeface="Century Gothic" panose="020B0502020202020204" pitchFamily="34" charset="0"/>
                  </a:rPr>
                  <a:t>Months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38752"/>
        <c:crosses val="autoZero"/>
        <c:auto val="1"/>
        <c:lblAlgn val="ctr"/>
        <c:lblOffset val="100"/>
        <c:tickLblSkip val="1"/>
        <c:noMultiLvlLbl val="0"/>
      </c:catAx>
      <c:valAx>
        <c:axId val="50563875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200" b="1" dirty="0">
                    <a:latin typeface="Century Gothic" panose="020B0502020202020204" pitchFamily="34" charset="0"/>
                  </a:rPr>
                  <a:t>Height in</a:t>
                </a:r>
                <a:r>
                  <a:rPr lang="en-GB" sz="1200" b="1" baseline="0" dirty="0">
                    <a:latin typeface="Century Gothic" panose="020B0502020202020204" pitchFamily="34" charset="0"/>
                  </a:rPr>
                  <a:t> feet</a:t>
                </a:r>
                <a:endParaRPr lang="en-GB" sz="1200" b="1" dirty="0">
                  <a:latin typeface="Century Gothic" panose="020B0502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600" b="1" dirty="0">
                <a:latin typeface="Century Gothic" panose="020B0502020202020204" pitchFamily="34" charset="0"/>
              </a:rPr>
              <a:t>Height of Sunflowers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Flower 1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28-44AD-A042-7FA40ECCD5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Flower 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28-44AD-A042-7FA40ECCD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200" b="1" dirty="0">
                    <a:latin typeface="Century Gothic" panose="020B0502020202020204" pitchFamily="34" charset="0"/>
                  </a:rPr>
                  <a:t>Months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38752"/>
        <c:crosses val="autoZero"/>
        <c:auto val="1"/>
        <c:lblAlgn val="ctr"/>
        <c:lblOffset val="100"/>
        <c:tickLblSkip val="1"/>
        <c:noMultiLvlLbl val="0"/>
      </c:catAx>
      <c:valAx>
        <c:axId val="50563875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200" b="1" dirty="0">
                    <a:latin typeface="Century Gothic" panose="020B0502020202020204" pitchFamily="34" charset="0"/>
                  </a:rPr>
                  <a:t>Height in</a:t>
                </a:r>
                <a:r>
                  <a:rPr lang="en-GB" sz="1200" b="1" baseline="0" dirty="0">
                    <a:latin typeface="Century Gothic" panose="020B0502020202020204" pitchFamily="34" charset="0"/>
                  </a:rPr>
                  <a:t> feet</a:t>
                </a:r>
                <a:endParaRPr lang="en-GB" sz="1200" b="1" dirty="0">
                  <a:latin typeface="Century Gothic" panose="020B0502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600" b="1" dirty="0">
                <a:latin typeface="Century Gothic" panose="020B0502020202020204" pitchFamily="34" charset="0"/>
              </a:rPr>
              <a:t>Height of Sunflowers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Flower 1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28-44AD-A042-7FA40ECCD5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Flower 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28-44AD-A042-7FA40ECCD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200" b="1" dirty="0">
                    <a:latin typeface="Century Gothic" panose="020B0502020202020204" pitchFamily="34" charset="0"/>
                  </a:rPr>
                  <a:t>Months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38752"/>
        <c:crosses val="autoZero"/>
        <c:auto val="1"/>
        <c:lblAlgn val="ctr"/>
        <c:lblOffset val="100"/>
        <c:tickLblSkip val="1"/>
        <c:noMultiLvlLbl val="0"/>
      </c:catAx>
      <c:valAx>
        <c:axId val="50563875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sz="1200" b="1" dirty="0">
                    <a:latin typeface="Century Gothic" panose="020B0502020202020204" pitchFamily="34" charset="0"/>
                  </a:rPr>
                  <a:t>Height in</a:t>
                </a:r>
                <a:r>
                  <a:rPr lang="en-GB" sz="1200" b="1" baseline="0" dirty="0">
                    <a:latin typeface="Century Gothic" panose="020B0502020202020204" pitchFamily="34" charset="0"/>
                  </a:rPr>
                  <a:t> feet</a:t>
                </a:r>
                <a:endParaRPr lang="en-GB" sz="1200" b="1" dirty="0">
                  <a:latin typeface="Century Gothic" panose="020B0502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600"/>
              <a:t>Camp Site Temperature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Beach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8pm</c:v>
                </c:pt>
                <c:pt idx="1">
                  <c:v>9pm</c:v>
                </c:pt>
                <c:pt idx="2">
                  <c:v>10pm</c:v>
                </c:pt>
                <c:pt idx="3">
                  <c:v>11pm</c:v>
                </c:pt>
                <c:pt idx="4">
                  <c:v>12am</c:v>
                </c:pt>
                <c:pt idx="5">
                  <c:v>1am</c:v>
                </c:pt>
                <c:pt idx="6">
                  <c:v>2am</c:v>
                </c:pt>
                <c:pt idx="7">
                  <c:v>3am</c:v>
                </c:pt>
                <c:pt idx="8">
                  <c:v>4am</c:v>
                </c:pt>
                <c:pt idx="9">
                  <c:v>5am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01-4BE8-A8C9-AE46D7713E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Sheltered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8pm</c:v>
                </c:pt>
                <c:pt idx="1">
                  <c:v>9pm</c:v>
                </c:pt>
                <c:pt idx="2">
                  <c:v>10pm</c:v>
                </c:pt>
                <c:pt idx="3">
                  <c:v>11pm</c:v>
                </c:pt>
                <c:pt idx="4">
                  <c:v>12am</c:v>
                </c:pt>
                <c:pt idx="5">
                  <c:v>1am</c:v>
                </c:pt>
                <c:pt idx="6">
                  <c:v>2am</c:v>
                </c:pt>
                <c:pt idx="7">
                  <c:v>3am</c:v>
                </c:pt>
                <c:pt idx="8">
                  <c:v>4am</c:v>
                </c:pt>
                <c:pt idx="9">
                  <c:v>5am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13</c:v>
                </c:pt>
                <c:pt idx="1">
                  <c:v>12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01-4BE8-A8C9-AE46D7713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dirty="0"/>
                  <a:t>Time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38752"/>
        <c:crosses val="autoZero"/>
        <c:auto val="1"/>
        <c:lblAlgn val="ctr"/>
        <c:lblOffset val="100"/>
        <c:noMultiLvlLbl val="0"/>
      </c:catAx>
      <c:valAx>
        <c:axId val="50563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/>
                  <a:t>Temperature in ˚C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316209136960333"/>
          <c:y val="0.1763931881882089"/>
          <c:w val="0.30718596399791237"/>
          <c:h val="8.261998352937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600"/>
              <a:t>Ice Cream Sales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Park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8</c:v>
                </c:pt>
                <c:pt idx="4">
                  <c:v>15</c:v>
                </c:pt>
                <c:pt idx="5">
                  <c:v>24</c:v>
                </c:pt>
                <c:pt idx="6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EA-46AA-935F-D44E43575F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Shopping Center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15</c:v>
                </c:pt>
                <c:pt idx="1">
                  <c:v>13</c:v>
                </c:pt>
                <c:pt idx="2">
                  <c:v>17</c:v>
                </c:pt>
                <c:pt idx="3">
                  <c:v>20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EA-46AA-935F-D44E43575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/>
                  <a:t>Day</a:t>
                </a:r>
              </a:p>
            </c:rich>
          </c:tx>
          <c:layout>
            <c:manualLayout>
              <c:xMode val="edge"/>
              <c:yMode val="edge"/>
              <c:x val="0.50065266841644795"/>
              <c:y val="0.736010826771653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38752"/>
        <c:crosses val="autoZero"/>
        <c:auto val="1"/>
        <c:lblAlgn val="ctr"/>
        <c:lblOffset val="100"/>
        <c:tickLblSkip val="1"/>
        <c:noMultiLvlLbl val="0"/>
      </c:catAx>
      <c:valAx>
        <c:axId val="505638752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/>
                  <a:t>Number of Ice Creams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16360454943133"/>
          <c:y val="0.81824015748031498"/>
          <c:w val="0.51933923884514432"/>
          <c:h val="0.1109265091863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600"/>
              <a:t>Distance Travelled</a:t>
            </a:r>
          </a:p>
        </c:rich>
      </c:tx>
      <c:layout>
        <c:manualLayout>
          <c:xMode val="edge"/>
          <c:yMode val="edge"/>
          <c:x val="0.32961502615363647"/>
          <c:y val="7.3178963311739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Bicycle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9am</c:v>
                </c:pt>
                <c:pt idx="1">
                  <c:v>10am</c:v>
                </c:pt>
                <c:pt idx="2">
                  <c:v>11am</c:v>
                </c:pt>
                <c:pt idx="3">
                  <c:v>12pm</c:v>
                </c:pt>
                <c:pt idx="4">
                  <c:v>1pm</c:v>
                </c:pt>
                <c:pt idx="5">
                  <c:v>2pm</c:v>
                </c:pt>
                <c:pt idx="6">
                  <c:v>3pm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25</c:v>
                </c:pt>
                <c:pt idx="2">
                  <c:v>45</c:v>
                </c:pt>
                <c:pt idx="3">
                  <c:v>60</c:v>
                </c:pt>
                <c:pt idx="4">
                  <c:v>75</c:v>
                </c:pt>
                <c:pt idx="5">
                  <c:v>90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90-4103-AD27-07DFD57E64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Walking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9am</c:v>
                </c:pt>
                <c:pt idx="1">
                  <c:v>10am</c:v>
                </c:pt>
                <c:pt idx="2">
                  <c:v>11am</c:v>
                </c:pt>
                <c:pt idx="3">
                  <c:v>12pm</c:v>
                </c:pt>
                <c:pt idx="4">
                  <c:v>1pm</c:v>
                </c:pt>
                <c:pt idx="5">
                  <c:v>2pm</c:v>
                </c:pt>
                <c:pt idx="6">
                  <c:v>3pm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19</c:v>
                </c:pt>
                <c:pt idx="5">
                  <c:v>23</c:v>
                </c:pt>
                <c:pt idx="6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90-4103-AD27-07DFD57E6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/>
                  <a:t>Time</a:t>
                </a:r>
              </a:p>
            </c:rich>
          </c:tx>
          <c:layout>
            <c:manualLayout>
              <c:xMode val="edge"/>
              <c:yMode val="edge"/>
              <c:x val="0.49787489063867019"/>
              <c:y val="0.777677493438320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38752"/>
        <c:crosses val="autoZero"/>
        <c:auto val="1"/>
        <c:lblAlgn val="ctr"/>
        <c:lblOffset val="100"/>
        <c:tickLblSkip val="1"/>
        <c:noMultiLvlLbl val="0"/>
      </c:catAx>
      <c:valAx>
        <c:axId val="505638752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/>
                  <a:t>Kilometres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83027121609797"/>
          <c:y val="0.843240157480315"/>
          <c:w val="0.486005905511811"/>
          <c:h val="0.1109265091863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600"/>
              <a:t>Distance Travelled</a:t>
            </a:r>
          </a:p>
        </c:rich>
      </c:tx>
      <c:layout>
        <c:manualLayout>
          <c:xMode val="edge"/>
          <c:yMode val="edge"/>
          <c:x val="0.32961502615363647"/>
          <c:y val="7.3178963311739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Bicycle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9am</c:v>
                </c:pt>
                <c:pt idx="1">
                  <c:v>10am</c:v>
                </c:pt>
                <c:pt idx="2">
                  <c:v>11am</c:v>
                </c:pt>
                <c:pt idx="3">
                  <c:v>12pm</c:v>
                </c:pt>
                <c:pt idx="4">
                  <c:v>1pm</c:v>
                </c:pt>
                <c:pt idx="5">
                  <c:v>2pm</c:v>
                </c:pt>
                <c:pt idx="6">
                  <c:v>3pm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25</c:v>
                </c:pt>
                <c:pt idx="2">
                  <c:v>45</c:v>
                </c:pt>
                <c:pt idx="3">
                  <c:v>60</c:v>
                </c:pt>
                <c:pt idx="4">
                  <c:v>75</c:v>
                </c:pt>
                <c:pt idx="5">
                  <c:v>90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90-4103-AD27-07DFD57E64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Walking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9am</c:v>
                </c:pt>
                <c:pt idx="1">
                  <c:v>10am</c:v>
                </c:pt>
                <c:pt idx="2">
                  <c:v>11am</c:v>
                </c:pt>
                <c:pt idx="3">
                  <c:v>12pm</c:v>
                </c:pt>
                <c:pt idx="4">
                  <c:v>1pm</c:v>
                </c:pt>
                <c:pt idx="5">
                  <c:v>2pm</c:v>
                </c:pt>
                <c:pt idx="6">
                  <c:v>3pm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19</c:v>
                </c:pt>
                <c:pt idx="5">
                  <c:v>23</c:v>
                </c:pt>
                <c:pt idx="6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90-4103-AD27-07DFD57E6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/>
                  <a:t>Time</a:t>
                </a:r>
              </a:p>
            </c:rich>
          </c:tx>
          <c:layout>
            <c:manualLayout>
              <c:xMode val="edge"/>
              <c:yMode val="edge"/>
              <c:x val="0.49787489063867019"/>
              <c:y val="0.777677493438320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38752"/>
        <c:crosses val="autoZero"/>
        <c:auto val="1"/>
        <c:lblAlgn val="ctr"/>
        <c:lblOffset val="100"/>
        <c:tickLblSkip val="1"/>
        <c:noMultiLvlLbl val="0"/>
      </c:catAx>
      <c:valAx>
        <c:axId val="505638752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/>
                  <a:t>Kilometres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83027121609797"/>
          <c:y val="0.843240157480315"/>
          <c:w val="0.486005905511811"/>
          <c:h val="0.1109265091863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Ian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AE-4650-84FC-3ED5650CD3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Uma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5D-4E6F-A5B4-FF299D561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5638752"/>
        <c:crosses val="autoZero"/>
        <c:auto val="1"/>
        <c:lblAlgn val="ctr"/>
        <c:lblOffset val="100"/>
        <c:noMultiLvlLbl val="0"/>
      </c:catAx>
      <c:valAx>
        <c:axId val="50563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Ian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F2-436B-BC3F-009E454DAC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F0-4A8C-9D5E-332C765BB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5638752"/>
        <c:crosses val="autoZero"/>
        <c:auto val="1"/>
        <c:lblAlgn val="ctr"/>
        <c:lblOffset val="100"/>
        <c:noMultiLvlLbl val="0"/>
      </c:catAx>
      <c:valAx>
        <c:axId val="50563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Ian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AE-4650-84FC-3ED5650CD3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Uma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5D-4E6F-A5B4-FF299D561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5638752"/>
        <c:crosses val="autoZero"/>
        <c:auto val="1"/>
        <c:lblAlgn val="ctr"/>
        <c:lblOffset val="100"/>
        <c:noMultiLvlLbl val="0"/>
      </c:catAx>
      <c:valAx>
        <c:axId val="50563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Ian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F2-436B-BC3F-009E454DAC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F0-4A8C-9D5E-332C765BB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5638752"/>
        <c:crosses val="autoZero"/>
        <c:auto val="1"/>
        <c:lblAlgn val="ctr"/>
        <c:lblOffset val="100"/>
        <c:noMultiLvlLbl val="0"/>
      </c:catAx>
      <c:valAx>
        <c:axId val="50563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Ian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AE-4650-84FC-3ED5650CD3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Uma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Mon</c:v>
                </c:pt>
                <c:pt idx="1">
                  <c:v>Tues</c:v>
                </c:pt>
                <c:pt idx="2">
                  <c:v>Wed</c:v>
                </c:pt>
                <c:pt idx="3">
                  <c:v>Thurs</c:v>
                </c:pt>
                <c:pt idx="4">
                  <c:v>Fri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5D-4E6F-A5B4-FF299D561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44984"/>
        <c:axId val="505638752"/>
      </c:lineChart>
      <c:catAx>
        <c:axId val="505644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5638752"/>
        <c:crosses val="autoZero"/>
        <c:auto val="1"/>
        <c:lblAlgn val="ctr"/>
        <c:lblOffset val="100"/>
        <c:noMultiLvlLbl val="0"/>
      </c:catAx>
      <c:valAx>
        <c:axId val="50563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50564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secrets.co.uk/content-domain-filter/?fwp_contentdomain=6s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6 – Summer Block 3 – Statistics – Read and Interpret Line Graphs</a:t>
            </a:r>
          </a:p>
          <a:p>
            <a:pPr lvl="0" algn="ctr"/>
            <a:endParaRPr lang="en-GB" sz="20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r>
              <a:rPr lang="en-GB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National Curriculum Objectives: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Mathematics Year 6: (6S1) </a:t>
            </a:r>
            <a:r>
              <a:rPr lang="en-GB" sz="1200" b="1" dirty="0">
                <a:solidFill>
                  <a:srgbClr val="4BB6F5"/>
                </a:solidFill>
                <a:latin typeface="Century Gothic" panose="020B0502020202020204" pitchFamily="34" charset="0"/>
                <a:hlinkClick r:id="rId3"/>
              </a:rPr>
              <a:t>Interpret and construct pie charts and line graphs and use these to solve problems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45720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en-GB" sz="12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en-GB" sz="12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95A5D848-D2D8-4517-A28C-D04F1136491E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E4F60B0-D739-4B3F-915C-87622F764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07A26C70-CAE3-4DF4-AC60-056B2F04E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0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According to the graph, which statements are correct?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 Both travelled the same distance because the lines both end at 3pm.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The cyclist travelled about 4 times further than the person walking by 3pm.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4D8847-EA29-4CE7-A96B-602CD35B27B0}"/>
              </a:ext>
            </a:extLst>
          </p:cNvPr>
          <p:cNvSpPr/>
          <p:nvPr/>
        </p:nvSpPr>
        <p:spPr>
          <a:xfrm>
            <a:off x="3401960" y="2458720"/>
            <a:ext cx="5273669" cy="3348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2B43087-453C-4E2C-9A92-B961DC88A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913399"/>
              </p:ext>
            </p:extLst>
          </p:nvPr>
        </p:nvGraphicFramePr>
        <p:xfrm>
          <a:off x="3401961" y="2336320"/>
          <a:ext cx="5466735" cy="364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A5D00DD-86E6-4048-AE3A-0521E4AD665D}"/>
              </a:ext>
            </a:extLst>
          </p:cNvPr>
          <p:cNvSpPr/>
          <p:nvPr/>
        </p:nvSpPr>
        <p:spPr>
          <a:xfrm>
            <a:off x="403120" y="3862474"/>
            <a:ext cx="3106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 is correct. </a:t>
            </a:r>
          </a:p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has mixed up </a:t>
            </a:r>
          </a:p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what information is shown by each axis </a:t>
            </a:r>
          </a:p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on the graph.</a:t>
            </a: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78D93B2D-5BA6-474E-ACEF-6E73662D7F89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3F5C4B6D-1E0C-4D4C-8215-83EED4A6A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99BB4725-B27A-4B62-A31B-F131F7126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27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Michaela is recording the amount of juice in 2 cartons throughout the week.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graph most likely shows her data?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40A9E-740A-40F0-9BB1-82EC82447630}"/>
              </a:ext>
            </a:extLst>
          </p:cNvPr>
          <p:cNvGrpSpPr/>
          <p:nvPr/>
        </p:nvGrpSpPr>
        <p:grpSpPr>
          <a:xfrm>
            <a:off x="1827005" y="2436619"/>
            <a:ext cx="5489989" cy="2515395"/>
            <a:chOff x="487436" y="2213921"/>
            <a:chExt cx="5489989" cy="25153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D2B7DB3-C4B8-4E1A-9F62-A038538CA32F}"/>
                </a:ext>
              </a:extLst>
            </p:cNvPr>
            <p:cNvSpPr/>
            <p:nvPr/>
          </p:nvSpPr>
          <p:spPr>
            <a:xfrm>
              <a:off x="523939" y="2213921"/>
              <a:ext cx="5444778" cy="2515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4ADC39FA-CE09-4BD5-AF15-F9BE1C407C2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09646251"/>
                </p:ext>
              </p:extLst>
            </p:nvPr>
          </p:nvGraphicFramePr>
          <p:xfrm>
            <a:off x="3250359" y="2680585"/>
            <a:ext cx="2727066" cy="1962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C8DFD7-A739-4B0C-8833-BC8E775D768F}"/>
                </a:ext>
              </a:extLst>
            </p:cNvPr>
            <p:cNvSpPr txBox="1"/>
            <p:nvPr/>
          </p:nvSpPr>
          <p:spPr>
            <a:xfrm>
              <a:off x="1655242" y="2213921"/>
              <a:ext cx="391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SassoonCRInfantMedium" panose="02000603020000020003" pitchFamily="2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832B82-8391-487C-B499-DEAC9BA11855}"/>
                </a:ext>
              </a:extLst>
            </p:cNvPr>
            <p:cNvSpPr txBox="1"/>
            <p:nvPr/>
          </p:nvSpPr>
          <p:spPr>
            <a:xfrm>
              <a:off x="4424577" y="2213921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SassoonCRInfantMedium" panose="02000603020000020003" pitchFamily="2" charset="0"/>
                </a:rPr>
                <a:t>B</a:t>
              </a:r>
            </a:p>
          </p:txBody>
        </p:sp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9A6A8825-1BE7-4367-A1BF-0FBE3F1BD8D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25112110"/>
                </p:ext>
              </p:extLst>
            </p:nvPr>
          </p:nvGraphicFramePr>
          <p:xfrm>
            <a:off x="487436" y="2680585"/>
            <a:ext cx="2727066" cy="1962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5" name="Group 3">
            <a:extLst>
              <a:ext uri="{FF2B5EF4-FFF2-40B4-BE49-F238E27FC236}">
                <a16:creationId xmlns:a16="http://schemas.microsoft.com/office/drawing/2014/main" id="{43CC0A42-0555-421C-82DD-7BF32B6427F2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2B915598-820C-4DEB-A3A6-796B56AC7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4B79DF14-D961-47B8-BE47-649B4CF2B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Michaela is recording the amount of juice in 2 cartons throughout the week.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graph most likely shows her data?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 most likely shows her data because...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40A9E-740A-40F0-9BB1-82EC82447630}"/>
              </a:ext>
            </a:extLst>
          </p:cNvPr>
          <p:cNvGrpSpPr/>
          <p:nvPr/>
        </p:nvGrpSpPr>
        <p:grpSpPr>
          <a:xfrm>
            <a:off x="1827005" y="2436619"/>
            <a:ext cx="5489989" cy="2515395"/>
            <a:chOff x="487436" y="2213921"/>
            <a:chExt cx="5489989" cy="25153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D2B7DB3-C4B8-4E1A-9F62-A038538CA32F}"/>
                </a:ext>
              </a:extLst>
            </p:cNvPr>
            <p:cNvSpPr/>
            <p:nvPr/>
          </p:nvSpPr>
          <p:spPr>
            <a:xfrm>
              <a:off x="523939" y="2213921"/>
              <a:ext cx="5444778" cy="2515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4ADC39FA-CE09-4BD5-AF15-F9BE1C407C2E}"/>
                </a:ext>
              </a:extLst>
            </p:cNvPr>
            <p:cNvGraphicFramePr/>
            <p:nvPr>
              <p:extLst/>
            </p:nvPr>
          </p:nvGraphicFramePr>
          <p:xfrm>
            <a:off x="3250359" y="2680585"/>
            <a:ext cx="2727066" cy="1962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C8DFD7-A739-4B0C-8833-BC8E775D768F}"/>
                </a:ext>
              </a:extLst>
            </p:cNvPr>
            <p:cNvSpPr txBox="1"/>
            <p:nvPr/>
          </p:nvSpPr>
          <p:spPr>
            <a:xfrm>
              <a:off x="1655242" y="2213921"/>
              <a:ext cx="391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SassoonCRInfantMedium" panose="02000603020000020003" pitchFamily="2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832B82-8391-487C-B499-DEAC9BA11855}"/>
                </a:ext>
              </a:extLst>
            </p:cNvPr>
            <p:cNvSpPr txBox="1"/>
            <p:nvPr/>
          </p:nvSpPr>
          <p:spPr>
            <a:xfrm>
              <a:off x="4424577" y="2213921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SassoonCRInfantMedium" panose="02000603020000020003" pitchFamily="2" charset="0"/>
                </a:rPr>
                <a:t>B</a:t>
              </a:r>
            </a:p>
          </p:txBody>
        </p:sp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9A6A8825-1BE7-4367-A1BF-0FBE3F1BD8DA}"/>
                </a:ext>
              </a:extLst>
            </p:cNvPr>
            <p:cNvGraphicFramePr/>
            <p:nvPr>
              <p:extLst/>
            </p:nvPr>
          </p:nvGraphicFramePr>
          <p:xfrm>
            <a:off x="487436" y="2680585"/>
            <a:ext cx="2727066" cy="1962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3" name="Group 3">
            <a:extLst>
              <a:ext uri="{FF2B5EF4-FFF2-40B4-BE49-F238E27FC236}">
                <a16:creationId xmlns:a16="http://schemas.microsoft.com/office/drawing/2014/main" id="{2481D5A2-365E-4D02-9019-CE19C6131D83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3E9AA961-4E44-476E-9A02-299E41B053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A076D371-1FF6-4643-9EB8-8C944AEA3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5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Michaela is recording the amount of juice in 2 cartons throughout the week.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graph most likely shows her data?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 most likely shows her data because it shows the amount in each carton decreasing over time as the contents are drunk.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40A9E-740A-40F0-9BB1-82EC82447630}"/>
              </a:ext>
            </a:extLst>
          </p:cNvPr>
          <p:cNvGrpSpPr/>
          <p:nvPr/>
        </p:nvGrpSpPr>
        <p:grpSpPr>
          <a:xfrm>
            <a:off x="1827005" y="2436619"/>
            <a:ext cx="5489989" cy="2515395"/>
            <a:chOff x="487436" y="2213921"/>
            <a:chExt cx="5489989" cy="25153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D2B7DB3-C4B8-4E1A-9F62-A038538CA32F}"/>
                </a:ext>
              </a:extLst>
            </p:cNvPr>
            <p:cNvSpPr/>
            <p:nvPr/>
          </p:nvSpPr>
          <p:spPr>
            <a:xfrm>
              <a:off x="523939" y="2213921"/>
              <a:ext cx="5444778" cy="2515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4ADC39FA-CE09-4BD5-AF15-F9BE1C407C2E}"/>
                </a:ext>
              </a:extLst>
            </p:cNvPr>
            <p:cNvGraphicFramePr/>
            <p:nvPr>
              <p:extLst/>
            </p:nvPr>
          </p:nvGraphicFramePr>
          <p:xfrm>
            <a:off x="3250359" y="2680585"/>
            <a:ext cx="2727066" cy="1962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C8DFD7-A739-4B0C-8833-BC8E775D768F}"/>
                </a:ext>
              </a:extLst>
            </p:cNvPr>
            <p:cNvSpPr txBox="1"/>
            <p:nvPr/>
          </p:nvSpPr>
          <p:spPr>
            <a:xfrm>
              <a:off x="1655242" y="2213921"/>
              <a:ext cx="391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SassoonCRInfantMedium" panose="02000603020000020003" pitchFamily="2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832B82-8391-487C-B499-DEAC9BA11855}"/>
                </a:ext>
              </a:extLst>
            </p:cNvPr>
            <p:cNvSpPr txBox="1"/>
            <p:nvPr/>
          </p:nvSpPr>
          <p:spPr>
            <a:xfrm>
              <a:off x="4424577" y="2213921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SassoonCRInfantMedium" panose="02000603020000020003" pitchFamily="2" charset="0"/>
                </a:rPr>
                <a:t>B</a:t>
              </a:r>
            </a:p>
          </p:txBody>
        </p:sp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9A6A8825-1BE7-4367-A1BF-0FBE3F1BD8DA}"/>
                </a:ext>
              </a:extLst>
            </p:cNvPr>
            <p:cNvGraphicFramePr/>
            <p:nvPr>
              <p:extLst/>
            </p:nvPr>
          </p:nvGraphicFramePr>
          <p:xfrm>
            <a:off x="487436" y="2680585"/>
            <a:ext cx="2727066" cy="19629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3" name="Group 3">
            <a:extLst>
              <a:ext uri="{FF2B5EF4-FFF2-40B4-BE49-F238E27FC236}">
                <a16:creationId xmlns:a16="http://schemas.microsoft.com/office/drawing/2014/main" id="{2481D5A2-365E-4D02-9019-CE19C6131D83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3E9AA961-4E44-476E-9A02-299E41B053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A076D371-1FF6-4643-9EB8-8C944AEA3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10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Noel and Mei are interpreting this graph. 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Noel says, “The flowers are exactly the same height in September.”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Mei says, “The flowers were the same height in June, but then Flower 2 grew slightly taller than Flower 1.”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Explain.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EAB581-9E68-4E71-AB09-55BFF5CD37AB}"/>
              </a:ext>
            </a:extLst>
          </p:cNvPr>
          <p:cNvGrpSpPr/>
          <p:nvPr/>
        </p:nvGrpSpPr>
        <p:grpSpPr>
          <a:xfrm>
            <a:off x="1870588" y="2506822"/>
            <a:ext cx="5483941" cy="3704826"/>
            <a:chOff x="1870588" y="2506822"/>
            <a:chExt cx="5483941" cy="370482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C74BFFD-2335-4E63-95B6-3E9E67CCD860}"/>
                </a:ext>
              </a:extLst>
            </p:cNvPr>
            <p:cNvSpPr/>
            <p:nvPr/>
          </p:nvSpPr>
          <p:spPr>
            <a:xfrm>
              <a:off x="1870588" y="2523862"/>
              <a:ext cx="5483941" cy="3687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Century Gothic" panose="020B0502020202020204" pitchFamily="34" charset="0"/>
              </a:endParaRPr>
            </a:p>
          </p:txBody>
        </p:sp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4FC90B3D-F96F-46AB-864E-9A6A9783AD4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42188086"/>
                </p:ext>
              </p:extLst>
            </p:nvPr>
          </p:nvGraphicFramePr>
          <p:xfrm>
            <a:off x="1911146" y="2506822"/>
            <a:ext cx="5402824" cy="36877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97E6921A-0B52-44B0-8A14-5F56273657B0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A6BF6463-7B7A-41C6-A3A7-13DA2704C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E3DC270-D362-45F8-9976-247360086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0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Noel and Mei are interpreting this graph. 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Noel says, “The flowers are exactly the same height in September.”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Mei says, “The flowers were the same height in June, but then Flower 2 grew slightly taller than Flower 1.”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Explain.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DE30C3-4A6D-404C-BBE3-392E574E379C}"/>
              </a:ext>
            </a:extLst>
          </p:cNvPr>
          <p:cNvSpPr/>
          <p:nvPr/>
        </p:nvSpPr>
        <p:spPr>
          <a:xfrm>
            <a:off x="275303" y="3244371"/>
            <a:ext cx="29195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5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Mei is correct because... </a:t>
            </a:r>
            <a:br>
              <a:rPr lang="en-GB" sz="2000" b="1" dirty="0">
                <a:latin typeface="Century Gothic" panose="020B0502020202020204" pitchFamily="34" charset="0"/>
              </a:rPr>
            </a:br>
            <a:r>
              <a:rPr lang="en-GB" sz="2000" b="1" dirty="0">
                <a:latin typeface="Century Gothic" panose="020B0502020202020204" pitchFamily="34" charset="0"/>
              </a:rPr>
              <a:t/>
            </a:r>
            <a:br>
              <a:rPr lang="en-GB" sz="2000" b="1" dirty="0">
                <a:latin typeface="Century Gothic" panose="020B0502020202020204" pitchFamily="34" charset="0"/>
              </a:rPr>
            </a:br>
            <a:endParaRPr lang="en-GB" sz="2000" b="1" dirty="0">
              <a:latin typeface="Century Gothic" panose="020B0502020202020204" pitchFamily="34" charset="0"/>
            </a:endParaRP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CF198379-A94D-4D41-936B-03986116376F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321BF297-7D08-4BFF-8331-D59729110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15A19C7-81E8-4570-B5F5-5EE0332F2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AF0429-D54D-4597-A58B-0B0C63247855}"/>
              </a:ext>
            </a:extLst>
          </p:cNvPr>
          <p:cNvGrpSpPr/>
          <p:nvPr/>
        </p:nvGrpSpPr>
        <p:grpSpPr>
          <a:xfrm>
            <a:off x="3221724" y="2506822"/>
            <a:ext cx="5483941" cy="3704826"/>
            <a:chOff x="1870588" y="2506822"/>
            <a:chExt cx="5483941" cy="370482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0423A2-F9CF-409A-8E3A-B0A97D5000A4}"/>
                </a:ext>
              </a:extLst>
            </p:cNvPr>
            <p:cNvSpPr/>
            <p:nvPr/>
          </p:nvSpPr>
          <p:spPr>
            <a:xfrm>
              <a:off x="1870588" y="2523862"/>
              <a:ext cx="5483941" cy="3687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Century Gothic" panose="020B0502020202020204" pitchFamily="34" charset="0"/>
              </a:endParaRPr>
            </a:p>
          </p:txBody>
        </p:sp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75FD5CFF-187E-45B2-BAE9-73CFBDCCA5F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61039285"/>
                </p:ext>
              </p:extLst>
            </p:nvPr>
          </p:nvGraphicFramePr>
          <p:xfrm>
            <a:off x="1911146" y="2506822"/>
            <a:ext cx="5402824" cy="36877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228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Noel and Mei are interpreting this graph. 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Noel says, “The flowers are exactly the same height in September.”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Mei says, “The flowers were the same height in June, but then Flower 2 grew slightly taller than Flower 1.”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is correct? Explain.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DE30C3-4A6D-404C-BBE3-392E574E379C}"/>
              </a:ext>
            </a:extLst>
          </p:cNvPr>
          <p:cNvSpPr/>
          <p:nvPr/>
        </p:nvSpPr>
        <p:spPr>
          <a:xfrm>
            <a:off x="275303" y="3244371"/>
            <a:ext cx="29195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Mei is correct because in June, both flowers are 4ft in height and in July, Flower 2 is about 1ft taller than Flower 1.</a:t>
            </a:r>
            <a:b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CF198379-A94D-4D41-936B-03986116376F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321BF297-7D08-4BFF-8331-D59729110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415A19C7-81E8-4570-B5F5-5EE0332F2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AF0429-D54D-4597-A58B-0B0C63247855}"/>
              </a:ext>
            </a:extLst>
          </p:cNvPr>
          <p:cNvGrpSpPr/>
          <p:nvPr/>
        </p:nvGrpSpPr>
        <p:grpSpPr>
          <a:xfrm>
            <a:off x="3221724" y="2506822"/>
            <a:ext cx="5483941" cy="3704826"/>
            <a:chOff x="1870588" y="2506822"/>
            <a:chExt cx="5483941" cy="370482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0423A2-F9CF-409A-8E3A-B0A97D5000A4}"/>
                </a:ext>
              </a:extLst>
            </p:cNvPr>
            <p:cNvSpPr/>
            <p:nvPr/>
          </p:nvSpPr>
          <p:spPr>
            <a:xfrm>
              <a:off x="1870588" y="2523862"/>
              <a:ext cx="5483941" cy="3687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latin typeface="Century Gothic" panose="020B0502020202020204" pitchFamily="34" charset="0"/>
              </a:endParaRPr>
            </a:p>
          </p:txBody>
        </p:sp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75FD5CFF-187E-45B2-BAE9-73CFBDCCA5FC}"/>
                </a:ext>
              </a:extLst>
            </p:cNvPr>
            <p:cNvGraphicFramePr/>
            <p:nvPr>
              <p:extLst/>
            </p:nvPr>
          </p:nvGraphicFramePr>
          <p:xfrm>
            <a:off x="1911146" y="2506822"/>
            <a:ext cx="5402824" cy="36877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938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Henri and Georgia are choosing a site to go camping.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site is the warmest throughout the night?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each need extra warm socks for any temperatures under 6˚C, and a hot water bottle each for any temperatures under 4˚C. What extra supplies will they need for each site?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9BE270-A1E3-4C93-AD58-DB858EA5FB16}"/>
              </a:ext>
            </a:extLst>
          </p:cNvPr>
          <p:cNvGrpSpPr/>
          <p:nvPr/>
        </p:nvGrpSpPr>
        <p:grpSpPr>
          <a:xfrm>
            <a:off x="1059165" y="1327352"/>
            <a:ext cx="7025671" cy="3136493"/>
            <a:chOff x="1104547" y="2300753"/>
            <a:chExt cx="7007066" cy="38617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CBC561-26F9-4E1C-A247-1EA338592B27}"/>
                </a:ext>
              </a:extLst>
            </p:cNvPr>
            <p:cNvSpPr/>
            <p:nvPr/>
          </p:nvSpPr>
          <p:spPr>
            <a:xfrm>
              <a:off x="1104547" y="2300754"/>
              <a:ext cx="7007066" cy="3338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898A1AA9-193A-4A84-B332-362BEBBABD3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1628158"/>
                </p:ext>
              </p:extLst>
            </p:nvPr>
          </p:nvGraphicFramePr>
          <p:xfrm>
            <a:off x="1104547" y="2300753"/>
            <a:ext cx="6934906" cy="38617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B198D32F-1614-40C8-B2C8-A3FBCC185C85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01F39B75-70E9-4730-8EEF-3844DB2EA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C941F0DB-F9C2-478B-8D08-1E04941D8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8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Henri and Georgia are choosing a site to go camping.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site is the warmest throughout the night? 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sheltered site is warmer throughout the night.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each need extra warm socks for any temperatures under 6˚C, and a hot water bottle each for any temperatures under 4˚C. What extra supplies will they need for each site?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On the beach, they will each need one pair of socks and one hot water bottle. On the sheltered campsite, they won’t need any extra supplies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50D00814-E1A3-4D69-8064-17AFAC403631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42B3F96B-1C70-491C-960C-62174CAE07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E0FFD158-306F-4102-8C4C-A7464E75A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0F7100-66B9-4CB0-9BF3-5D9B91DD2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102" y="1230369"/>
            <a:ext cx="5285795" cy="23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6 – Summer Block 3 – Statistics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5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1: Read and Interpret Line Graphs</a:t>
            </a:r>
            <a:endParaRPr lang="en-GB" sz="4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CB604345-29B9-4635-8E19-AC5DE2A458DC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E4390B10-3ED2-47E6-8F05-565A4A7FD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8C9F7326-0957-4413-B270-91E67B7EB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3">
            <a:extLst>
              <a:ext uri="{FF2B5EF4-FFF2-40B4-BE49-F238E27FC236}">
                <a16:creationId xmlns:a16="http://schemas.microsoft.com/office/drawing/2014/main" id="{CCBAD332-73C4-42EE-A94E-009917D26CE6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C618D0B0-6795-42A6-A405-5BA95F0C8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B566CA9-6A72-4595-913C-EB2B7A41B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88387B4-B125-4509-BD82-E1292DCFD50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What’s missing from this line graph? 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4BC102A-762A-4DA7-A9DC-B71A85A30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92353"/>
              </p:ext>
            </p:extLst>
          </p:nvPr>
        </p:nvGraphicFramePr>
        <p:xfrm>
          <a:off x="2886710" y="2006116"/>
          <a:ext cx="3408680" cy="3410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2901948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32707164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26595663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07743707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58039222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16267986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2725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2524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0882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44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6277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99047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D57C892-8E9B-49C1-876A-D6916B79991E}"/>
              </a:ext>
            </a:extLst>
          </p:cNvPr>
          <p:cNvCxnSpPr>
            <a:cxnSpLocks/>
          </p:cNvCxnSpPr>
          <p:nvPr/>
        </p:nvCxnSpPr>
        <p:spPr>
          <a:xfrm flipV="1">
            <a:off x="3086621" y="3904256"/>
            <a:ext cx="1296537" cy="13019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FB9164-C9AB-4E94-91D7-4D1A73638D3F}"/>
              </a:ext>
            </a:extLst>
          </p:cNvPr>
          <p:cNvCxnSpPr>
            <a:cxnSpLocks/>
          </p:cNvCxnSpPr>
          <p:nvPr/>
        </p:nvCxnSpPr>
        <p:spPr>
          <a:xfrm flipV="1">
            <a:off x="4383158" y="3301009"/>
            <a:ext cx="1255642" cy="603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C44E6D-BF81-46CE-843D-9A29E6520ACF}"/>
              </a:ext>
            </a:extLst>
          </p:cNvPr>
          <p:cNvCxnSpPr>
            <a:cxnSpLocks/>
          </p:cNvCxnSpPr>
          <p:nvPr/>
        </p:nvCxnSpPr>
        <p:spPr>
          <a:xfrm flipV="1">
            <a:off x="5638800" y="2006116"/>
            <a:ext cx="656590" cy="12948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3">
            <a:extLst>
              <a:ext uri="{FF2B5EF4-FFF2-40B4-BE49-F238E27FC236}">
                <a16:creationId xmlns:a16="http://schemas.microsoft.com/office/drawing/2014/main" id="{CCBAD332-73C4-42EE-A94E-009917D26CE6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C618D0B0-6795-42A6-A405-5BA95F0C8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B566CA9-6A72-4595-913C-EB2B7A41B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88387B4-B125-4509-BD82-E1292DCFD50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What’s missing from this line graph? 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4BC102A-762A-4DA7-A9DC-B71A85A30D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86710" y="2006116"/>
          <a:ext cx="3408680" cy="3410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92901948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32707164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26595663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07743707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58039222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16267986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2725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52524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0882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44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6277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9904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2EB8FD1-A9AB-463E-8FD5-F7811746AC45}"/>
              </a:ext>
            </a:extLst>
          </p:cNvPr>
          <p:cNvSpPr txBox="1"/>
          <p:nvPr/>
        </p:nvSpPr>
        <p:spPr>
          <a:xfrm>
            <a:off x="2814887" y="1402869"/>
            <a:ext cx="3552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Title: A Graph to Show...</a:t>
            </a:r>
            <a:endParaRPr lang="en-US" sz="16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D240C8-3F2D-497E-B465-A96A79AD9F08}"/>
              </a:ext>
            </a:extLst>
          </p:cNvPr>
          <p:cNvSpPr txBox="1"/>
          <p:nvPr/>
        </p:nvSpPr>
        <p:spPr>
          <a:xfrm>
            <a:off x="3660547" y="5729468"/>
            <a:ext cx="1822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Time (minutes)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3C33B9-36DE-425E-B81E-FD486795F024}"/>
              </a:ext>
            </a:extLst>
          </p:cNvPr>
          <p:cNvSpPr txBox="1"/>
          <p:nvPr/>
        </p:nvSpPr>
        <p:spPr>
          <a:xfrm rot="16200000">
            <a:off x="715482" y="3447601"/>
            <a:ext cx="322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Distance (km)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425050-E094-4B02-8508-1940B5FF64D1}"/>
              </a:ext>
            </a:extLst>
          </p:cNvPr>
          <p:cNvSpPr txBox="1"/>
          <p:nvPr/>
        </p:nvSpPr>
        <p:spPr>
          <a:xfrm>
            <a:off x="6509950" y="4806139"/>
            <a:ext cx="2283995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Label for the </a:t>
            </a:r>
            <a:r>
              <a:rPr lang="en-GB" sz="16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x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axis – an independent variable (the thing that changes)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126ACD-66E2-4379-87CE-455CDA3F40F9}"/>
              </a:ext>
            </a:extLst>
          </p:cNvPr>
          <p:cNvSpPr txBox="1"/>
          <p:nvPr/>
        </p:nvSpPr>
        <p:spPr>
          <a:xfrm>
            <a:off x="397319" y="1282053"/>
            <a:ext cx="2237816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Label for the </a:t>
            </a:r>
            <a:r>
              <a:rPr lang="en-GB" sz="16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y</a:t>
            </a:r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axis – a dependent variable (what was measured)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FCE5F6-11AC-46B1-961E-4513CB72D3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71326" y="5340131"/>
          <a:ext cx="384048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78914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3026702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8745824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275748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14839443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670253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SassoonCRInfantMedium" panose="02000603020000020003" pitchFamily="2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SassoonCRInfantMedium" panose="02000603020000020003" pitchFamily="2" charset="0"/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SassoonCRInfantMedium" panose="02000603020000020003" pitchFamily="2" charset="0"/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SassoonCRInfantMedium" panose="02000603020000020003" pitchFamily="2" charset="0"/>
                        </a:rPr>
                        <a:t>3</a:t>
                      </a:r>
                      <a:endParaRPr lang="en-US" sz="2000" dirty="0">
                        <a:solidFill>
                          <a:srgbClr val="FF0000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SassoonCRInfantMedium" panose="02000603020000020003" pitchFamily="2" charset="0"/>
                        </a:rPr>
                        <a:t>4</a:t>
                      </a:r>
                      <a:endParaRPr lang="en-US" sz="2000" dirty="0">
                        <a:solidFill>
                          <a:srgbClr val="FF0000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SassoonCRInfantMedium" panose="02000603020000020003" pitchFamily="2" charset="0"/>
                        </a:rPr>
                        <a:t>5</a:t>
                      </a:r>
                      <a:endParaRPr lang="en-US" sz="2000" dirty="0">
                        <a:solidFill>
                          <a:srgbClr val="FF0000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68612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A377F37-A24C-44F8-A4F9-E52F316C74E4}"/>
              </a:ext>
            </a:extLst>
          </p:cNvPr>
          <p:cNvSpPr txBox="1"/>
          <p:nvPr/>
        </p:nvSpPr>
        <p:spPr>
          <a:xfrm>
            <a:off x="397318" y="4804810"/>
            <a:ext cx="2236731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Scale – determine an appropriate scale that has equal gaps between numbers.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E31DDB-36DD-463F-8A3F-50190450F97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1469599" y="2653563"/>
            <a:ext cx="687369" cy="9633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0A1967-9C0F-4D1A-963A-D9B0ED3D9FAF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1515684" y="4582166"/>
            <a:ext cx="1208249" cy="2226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9EBF624-D550-4A30-8670-235943098871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5483452" y="5643459"/>
            <a:ext cx="1026498" cy="2552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D57C892-8E9B-49C1-876A-D6916B79991E}"/>
              </a:ext>
            </a:extLst>
          </p:cNvPr>
          <p:cNvCxnSpPr>
            <a:cxnSpLocks/>
          </p:cNvCxnSpPr>
          <p:nvPr/>
        </p:nvCxnSpPr>
        <p:spPr>
          <a:xfrm flipV="1">
            <a:off x="3086621" y="3904256"/>
            <a:ext cx="1296537" cy="13019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FB9164-C9AB-4E94-91D7-4D1A73638D3F}"/>
              </a:ext>
            </a:extLst>
          </p:cNvPr>
          <p:cNvCxnSpPr>
            <a:cxnSpLocks/>
          </p:cNvCxnSpPr>
          <p:nvPr/>
        </p:nvCxnSpPr>
        <p:spPr>
          <a:xfrm flipV="1">
            <a:off x="4383158" y="3301009"/>
            <a:ext cx="1255642" cy="603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C44E6D-BF81-46CE-843D-9A29E6520ACF}"/>
              </a:ext>
            </a:extLst>
          </p:cNvPr>
          <p:cNvCxnSpPr>
            <a:cxnSpLocks/>
          </p:cNvCxnSpPr>
          <p:nvPr/>
        </p:nvCxnSpPr>
        <p:spPr>
          <a:xfrm flipV="1">
            <a:off x="5638800" y="2006116"/>
            <a:ext cx="656590" cy="12948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4399E84-038C-4867-9029-D053B3394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329757"/>
              </p:ext>
            </p:extLst>
          </p:nvPr>
        </p:nvGraphicFramePr>
        <p:xfrm>
          <a:off x="2561156" y="1802979"/>
          <a:ext cx="452061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061">
                  <a:extLst>
                    <a:ext uri="{9D8B030D-6E8A-4147-A177-3AD203B41FA5}">
                      <a16:colId xmlns:a16="http://schemas.microsoft.com/office/drawing/2014/main" val="183026835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SassoonCRInfantMedium" panose="02000603020000020003" pitchFamily="2" charset="0"/>
                        </a:rPr>
                        <a:t>5</a:t>
                      </a:r>
                      <a:endParaRPr lang="en-US" sz="2000" dirty="0">
                        <a:solidFill>
                          <a:srgbClr val="FF0000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710561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SassoonCRInfantMedium" panose="02000603020000020003" pitchFamily="2" charset="0"/>
                        </a:rPr>
                        <a:t>4</a:t>
                      </a:r>
                      <a:endParaRPr lang="en-US" sz="2000" dirty="0">
                        <a:solidFill>
                          <a:srgbClr val="FF0000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550857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SassoonCRInfantMedium" panose="02000603020000020003" pitchFamily="2" charset="0"/>
                        </a:rPr>
                        <a:t>3</a:t>
                      </a:r>
                      <a:endParaRPr lang="en-US" sz="2000" dirty="0">
                        <a:solidFill>
                          <a:srgbClr val="FF0000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807018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SassoonCRInfantMedium" panose="02000603020000020003" pitchFamily="2" charset="0"/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071586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SassoonCRInfantMedium" panose="02000603020000020003" pitchFamily="2" charset="0"/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06944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SassoonCRInfantMedium" panose="02000603020000020003" pitchFamily="2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latin typeface="SassoonCRInfantMedium" panose="02000603020000020003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8116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4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could you show on a line graph?</a:t>
            </a: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 Rainfall in two cities over a period of time.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Your classmates’ favourite sports.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C. How long it takes 2 children to run the same distance.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CCBAD332-73C4-42EE-A94E-009917D26CE6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C618D0B0-6795-42A6-A405-5BA95F0C8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B566CA9-6A72-4595-913C-EB2B7A41B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4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could you show on a line graph?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A. Rainfall in two cities over a period of time.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Your classmates’ favourite sports.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C. How long it takes 2 children to run the same distance.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CCBAD332-73C4-42EE-A94E-009917D26CE6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C618D0B0-6795-42A6-A405-5BA95F0C8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5B566CA9-6A72-4595-913C-EB2B7A41B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3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the weekend, more ice creams are sold at the park than the shopping centre.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2E4C11-B78E-48C0-A38A-4DC3C261C9D8}"/>
              </a:ext>
            </a:extLst>
          </p:cNvPr>
          <p:cNvSpPr/>
          <p:nvPr/>
        </p:nvSpPr>
        <p:spPr>
          <a:xfrm>
            <a:off x="1769806" y="2718293"/>
            <a:ext cx="5702412" cy="3488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C4B7F5A-4A8C-4DD5-A9AC-16D5706B7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941766"/>
              </p:ext>
            </p:extLst>
          </p:nvPr>
        </p:nvGraphicFramePr>
        <p:xfrm>
          <a:off x="1769806" y="2718292"/>
          <a:ext cx="5604388" cy="373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3">
            <a:extLst>
              <a:ext uri="{FF2B5EF4-FFF2-40B4-BE49-F238E27FC236}">
                <a16:creationId xmlns:a16="http://schemas.microsoft.com/office/drawing/2014/main" id="{38BD4FCE-5B49-47D6-BD8D-8FE73E37613B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0B6F2B00-1704-470D-8EB2-9D91A8BEF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58F34DE9-5F99-47F9-82CC-D72452367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7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the weekend, more ice creams are sold at the park than the shopping centre.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2E4C11-B78E-48C0-A38A-4DC3C261C9D8}"/>
              </a:ext>
            </a:extLst>
          </p:cNvPr>
          <p:cNvSpPr/>
          <p:nvPr/>
        </p:nvSpPr>
        <p:spPr>
          <a:xfrm>
            <a:off x="1769806" y="2718293"/>
            <a:ext cx="5702412" cy="3488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C4B7F5A-4A8C-4DD5-A9AC-16D5706B77BA}"/>
              </a:ext>
            </a:extLst>
          </p:cNvPr>
          <p:cNvGraphicFramePr/>
          <p:nvPr>
            <p:extLst/>
          </p:nvPr>
        </p:nvGraphicFramePr>
        <p:xfrm>
          <a:off x="1769806" y="2718292"/>
          <a:ext cx="5604388" cy="373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3">
            <a:extLst>
              <a:ext uri="{FF2B5EF4-FFF2-40B4-BE49-F238E27FC236}">
                <a16:creationId xmlns:a16="http://schemas.microsoft.com/office/drawing/2014/main" id="{38BD4FCE-5B49-47D6-BD8D-8FE73E37613B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0B6F2B00-1704-470D-8EB2-9D91A8BEF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58F34DE9-5F99-47F9-82CC-D72452367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07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According to the graph, which statements are correct?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 Both travelled the same distance because the lines both end at 3pm.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The cyclist travelled about 4 times further than the person walking by 3pm.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1CA330-1BA8-41BF-9875-9B1712AB2E1F}"/>
              </a:ext>
            </a:extLst>
          </p:cNvPr>
          <p:cNvSpPr/>
          <p:nvPr/>
        </p:nvSpPr>
        <p:spPr>
          <a:xfrm>
            <a:off x="1930400" y="2672080"/>
            <a:ext cx="5541818" cy="3301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2B43087-453C-4E2C-9A92-B961DC88A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521243"/>
              </p:ext>
            </p:extLst>
          </p:nvPr>
        </p:nvGraphicFramePr>
        <p:xfrm>
          <a:off x="1838633" y="2551493"/>
          <a:ext cx="5466735" cy="364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3">
            <a:extLst>
              <a:ext uri="{FF2B5EF4-FFF2-40B4-BE49-F238E27FC236}">
                <a16:creationId xmlns:a16="http://schemas.microsoft.com/office/drawing/2014/main" id="{27024C75-2E22-4073-8290-5DDF1AFB226B}"/>
              </a:ext>
            </a:extLst>
          </p:cNvPr>
          <p:cNvGrpSpPr>
            <a:grpSpLocks/>
          </p:cNvGrpSpPr>
          <p:nvPr/>
        </p:nvGrpSpPr>
        <p:grpSpPr bwMode="auto">
          <a:xfrm>
            <a:off x="0" y="6488989"/>
            <a:ext cx="1260476" cy="368300"/>
            <a:chOff x="1" y="6007"/>
            <a:chExt cx="794" cy="232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1B0C63A3-8F0C-419A-9410-00D78CFD24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6007"/>
              <a:ext cx="49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89E873E6-9B94-4A88-B39B-DB6E13312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6133"/>
              <a:ext cx="794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>
              <a:lvl1pPr>
                <a:lnSpc>
                  <a:spcPct val="8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lnSpc>
                  <a:spcPct val="8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lnSpc>
                  <a:spcPct val="8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lnSpc>
                  <a:spcPct val="8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lnSpc>
                  <a:spcPct val="8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lnSpc>
                  <a:spcPct val="8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GB" altLang="en-US" sz="500" b="1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4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2f329b899d1e0c453f9d86bb194f90f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d87f36caa9ec3a2d6f114e9f26bf426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6FD497-9207-44BB-A7C2-9DB5F606A9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86144f90-c7b6-48d0-aae5-f5e9e48cc3df"/>
    <ds:schemaRef ds:uri="http://schemas.microsoft.com/office/2006/documentManagement/types"/>
    <ds:schemaRef ds:uri="http://schemas.microsoft.com/office/2006/metadata/properties"/>
    <ds:schemaRef ds:uri="5c7a0828-c5e4-45f8-a074-18a8fdc88ec6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1673</TotalTime>
  <Words>1027</Words>
  <Application>Microsoft Office PowerPoint</Application>
  <PresentationFormat>On-screen Show (4:3)</PresentationFormat>
  <Paragraphs>280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Century Gothic</vt:lpstr>
      <vt:lpstr>SassoonCRInfantMedium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R. Pettit (BPS)</cp:lastModifiedBy>
  <cp:revision>112</cp:revision>
  <dcterms:created xsi:type="dcterms:W3CDTF">2018-03-17T10:08:43Z</dcterms:created>
  <dcterms:modified xsi:type="dcterms:W3CDTF">2020-06-25T12:00:09Z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512">
    <vt:lpwstr>17</vt:lpwstr>
  </property>
</Properties>
</file>