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5" r:id="rId3"/>
    <p:sldId id="278" r:id="rId4"/>
    <p:sldId id="279" r:id="rId5"/>
    <p:sldId id="289" r:id="rId6"/>
    <p:sldId id="282" r:id="rId7"/>
    <p:sldId id="290" r:id="rId8"/>
    <p:sldId id="284" r:id="rId9"/>
    <p:sldId id="291" r:id="rId10"/>
    <p:sldId id="296" r:id="rId11"/>
    <p:sldId id="297" r:id="rId12"/>
  </p:sldIdLst>
  <p:sldSz cx="9144000" cy="6858000" type="screen4x3"/>
  <p:notesSz cx="6797675" cy="9872663"/>
  <p:embeddedFontLst>
    <p:embeddedFont>
      <p:font typeface="Cambria Math" panose="02040503050406030204" pitchFamily="18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0079C3"/>
    <a:srgbClr val="E9506C"/>
    <a:srgbClr val="FFFFFF"/>
    <a:srgbClr val="007AC3"/>
    <a:srgbClr val="FFE76D"/>
    <a:srgbClr val="072F54"/>
    <a:srgbClr val="003464"/>
    <a:srgbClr val="004382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63" y="54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0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6209506" y="5625819"/>
            <a:ext cx="3460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</a:t>
            </a:r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</a:t>
            </a:r>
            <a:endParaRPr lang="en-GB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2548656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18496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5066" y="1149795"/>
            <a:ext cx="38790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Identify the fraction which is equivalent to</a:t>
            </a:r>
            <a:r>
              <a:rPr lang="en-GB" sz="1650" b="1" dirty="0">
                <a:latin typeface="Century Gothic" panose="020B0502020202020204" pitchFamily="34" charset="0"/>
              </a:rPr>
              <a:t>      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62275" y="1204487"/>
            <a:ext cx="37578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50" dirty="0">
              <a:latin typeface="Century Gothic" panose="020B0502020202020204" pitchFamily="34" charset="0"/>
            </a:endParaRP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497" y="2660468"/>
            <a:ext cx="380160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 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27145461_468214916908565_128156848_o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" t="56707" r="69689" b="24530"/>
          <a:stretch/>
        </p:blipFill>
        <p:spPr bwMode="auto">
          <a:xfrm>
            <a:off x="6276546" y="3487964"/>
            <a:ext cx="1135083" cy="11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918497" y="4654542"/>
            <a:ext cx="38790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Can you spot Caleb’s mistake?</a:t>
            </a:r>
          </a:p>
          <a:p>
            <a:pPr algn="ctr"/>
            <a:r>
              <a:rPr lang="en-GB" sz="1650" dirty="0">
                <a:latin typeface="Century Gothic" panose="020B0502020202020204" pitchFamily="34" charset="0"/>
              </a:rPr>
              <a:t>Explain your reasoning!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7031" y="1129057"/>
            <a:ext cx="293623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Use the models to show 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62932" y="4102608"/>
            <a:ext cx="2690160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50" dirty="0">
                <a:latin typeface="Century Gothic" panose="020B0502020202020204" pitchFamily="34" charset="0"/>
              </a:rPr>
              <a:t>Find the missing fraction.</a:t>
            </a:r>
            <a:endParaRPr lang="en-GB" sz="1650" b="1" dirty="0"/>
          </a:p>
        </p:txBody>
      </p:sp>
      <p:sp>
        <p:nvSpPr>
          <p:cNvPr id="25" name="Rectangle 24"/>
          <p:cNvSpPr/>
          <p:nvPr/>
        </p:nvSpPr>
        <p:spPr>
          <a:xfrm>
            <a:off x="718435" y="2612201"/>
            <a:ext cx="3531726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Calculate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75317" y="2666043"/>
            <a:ext cx="227645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50" dirty="0">
                <a:latin typeface="Century Gothic" panose="020B0502020202020204" pitchFamily="34" charset="0"/>
              </a:rPr>
              <a:t> Caleb calculates…</a:t>
            </a:r>
            <a:endParaRPr lang="en-GB" sz="1650" dirty="0">
              <a:latin typeface="Century Gothic" panose="020B0502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3301836" y="1388502"/>
          <a:ext cx="313373" cy="506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373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4657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8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8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2324266" y="1707524"/>
          <a:ext cx="397763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763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3088813" y="1706310"/>
          <a:ext cx="173405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0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2003097" y="3089588"/>
          <a:ext cx="173405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0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396026" y="3256371"/>
            <a:ext cx="1861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+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/>
          </p:nvPr>
        </p:nvGraphicFramePr>
        <p:xfrm>
          <a:off x="1456243" y="4474559"/>
          <a:ext cx="313373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373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/>
          </p:nvPr>
        </p:nvGraphicFramePr>
        <p:xfrm>
          <a:off x="2425485" y="4478191"/>
          <a:ext cx="313373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373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?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3340582" y="4494767"/>
          <a:ext cx="173405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0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193911" y="4615808"/>
            <a:ext cx="1861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93727" y="4633016"/>
            <a:ext cx="1861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4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1676471" y="1707524"/>
          <a:ext cx="263019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019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/>
          </p:nvPr>
        </p:nvGraphicFramePr>
        <p:xfrm>
          <a:off x="2837687" y="3093062"/>
          <a:ext cx="173405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0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790" y="1127581"/>
            <a:ext cx="714313" cy="405584"/>
          </a:xfrm>
          <a:prstGeom prst="rect">
            <a:avLst/>
          </a:prstGeom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7141224" y="1606864"/>
          <a:ext cx="687423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51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5932835" y="1612316"/>
          <a:ext cx="687422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422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044118" y="4633016"/>
            <a:ext cx="1861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6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93843" y="4633016"/>
            <a:ext cx="1861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+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12081" y="4634699"/>
            <a:ext cx="18614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b="1" dirty="0">
                <a:latin typeface="Century Gothic" panose="020B0502020202020204" pitchFamily="34" charset="0"/>
              </a:rPr>
              <a:t>=</a:t>
            </a:r>
            <a:endParaRPr lang="en-GB" sz="165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895" y="3023086"/>
            <a:ext cx="2462908" cy="6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3" y="478895"/>
            <a:ext cx="3453635" cy="292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50" y="478895"/>
            <a:ext cx="3453635" cy="29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6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8" y="921559"/>
            <a:ext cx="3886200" cy="3120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456" y="921559"/>
            <a:ext cx="3886200" cy="31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79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10800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2573002"/>
            <a:ext cx="3879059" cy="2734051"/>
          </a:xfrm>
          <a:prstGeom prst="round2DiagRect">
            <a:avLst>
              <a:gd name="adj1" fmla="val 17862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54532" y="254935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525065" y="4013460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4908971" y="1077692"/>
            <a:ext cx="3879059" cy="1289800"/>
          </a:xfrm>
          <a:prstGeom prst="round2DiagRect">
            <a:avLst>
              <a:gd name="adj1" fmla="val 32553"/>
              <a:gd name="adj2" fmla="val 0"/>
            </a:avLst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21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14039" y="1764753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One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4039" y="3248488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Two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4040" y="4554061"/>
            <a:ext cx="8572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Three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4366834" y="1754041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Four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4366835" y="4695435"/>
            <a:ext cx="857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Five</a:t>
            </a:r>
            <a:endParaRPr lang="en-GB" sz="2100" b="1" dirty="0">
              <a:solidFill>
                <a:schemeClr val="accent5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80811" y="1260093"/>
            <a:ext cx="375782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50" b="1" dirty="0">
              <a:latin typeface="Century Gothic" panose="020B0502020202020204" pitchFamily="34" charset="0"/>
            </a:endParaRPr>
          </a:p>
          <a:p>
            <a:pPr algn="ctr"/>
            <a:endParaRPr lang="en-GB" sz="1650" dirty="0">
              <a:latin typeface="Century Gothic" panose="020B0502020202020204" pitchFamily="34" charset="0"/>
            </a:endParaRPr>
          </a:p>
          <a:p>
            <a:pPr algn="ctr"/>
            <a:endParaRPr lang="en-GB" sz="1650" b="1" dirty="0">
              <a:latin typeface="Century Gothic" panose="020B0502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98979" y="3258982"/>
            <a:ext cx="37214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</a:t>
            </a:r>
            <a:r>
              <a:rPr lang="en-GB" sz="1650" dirty="0">
                <a:latin typeface="Century Gothic" panose="020B0502020202020204" pitchFamily="34" charset="0"/>
              </a:rPr>
              <a:t> – </a:t>
            </a:r>
            <a:r>
              <a:rPr lang="en-GB" sz="1650" dirty="0">
                <a:latin typeface="Century Gothic" panose="020B0502020202020204" pitchFamily="34" charset="0"/>
              </a:rPr>
              <a:t>Caleb </a:t>
            </a:r>
            <a:r>
              <a:rPr lang="en-GB" sz="1650" dirty="0">
                <a:latin typeface="Century Gothic" panose="020B0502020202020204" pitchFamily="34" charset="0"/>
              </a:rPr>
              <a:t>is </a:t>
            </a:r>
            <a:r>
              <a:rPr lang="en-GB" sz="1650" dirty="0">
                <a:latin typeface="Century Gothic" panose="020B0502020202020204" pitchFamily="34" charset="0"/>
              </a:rPr>
              <a:t>incorrect.</a:t>
            </a:r>
            <a:endParaRPr lang="en-GB" sz="1650" dirty="0">
              <a:latin typeface="Century Gothic" panose="020B0502020202020204" pitchFamily="34" charset="0"/>
            </a:endParaRPr>
          </a:p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A</a:t>
            </a:r>
            <a:r>
              <a:rPr lang="en-GB" sz="1650" dirty="0">
                <a:latin typeface="Century Gothic" panose="020B0502020202020204" pitchFamily="34" charset="0"/>
              </a:rPr>
              <a:t> – Caleb has added the denominators.</a:t>
            </a:r>
          </a:p>
          <a:p>
            <a:r>
              <a:rPr lang="en-GB" sz="1650" b="1" dirty="0">
                <a:solidFill>
                  <a:srgbClr val="0070C0"/>
                </a:solidFill>
                <a:latin typeface="Century Gothic" panose="020B0502020202020204" pitchFamily="34" charset="0"/>
              </a:rPr>
              <a:t>B</a:t>
            </a:r>
            <a:r>
              <a:rPr lang="en-GB" sz="165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GB" sz="1650" dirty="0">
                <a:latin typeface="Century Gothic" panose="020B0502020202020204" pitchFamily="34" charset="0"/>
              </a:rPr>
              <a:t>– </a:t>
            </a:r>
            <a:r>
              <a:rPr lang="en-GB" sz="1650" b="1" dirty="0">
                <a:latin typeface="Century Gothic" panose="020B0502020202020204" pitchFamily="34" charset="0"/>
              </a:rPr>
              <a:t>2     + 3         = 6   </a:t>
            </a:r>
            <a:endParaRPr lang="en-GB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2278439" y="2894936"/>
          <a:ext cx="431244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244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10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/>
          </p:nvPr>
        </p:nvGraphicFramePr>
        <p:xfrm>
          <a:off x="2407359" y="1402551"/>
          <a:ext cx="173405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405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17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/>
          </p:nvPr>
        </p:nvGraphicFramePr>
        <p:xfrm>
          <a:off x="5614819" y="3999516"/>
          <a:ext cx="162560" cy="506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465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7033114" y="3988763"/>
          <a:ext cx="352403" cy="506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403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465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6204613" y="3999516"/>
          <a:ext cx="323654" cy="5060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654">
                  <a:extLst>
                    <a:ext uri="{9D8B030D-6E8A-4147-A177-3AD203B41FA5}">
                      <a16:colId xmlns:a16="http://schemas.microsoft.com/office/drawing/2014/main" val="1956753164"/>
                    </a:ext>
                  </a:extLst>
                </a:gridCol>
              </a:tblGrid>
              <a:tr h="25465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9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7410412"/>
                  </a:ext>
                </a:extLst>
              </a:tr>
              <a:tr h="251346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latin typeface="Century Gothic" panose="020B0502020202020204" pitchFamily="34" charset="0"/>
                        </a:rPr>
                        <a:t>18</a:t>
                      </a:r>
                      <a:endParaRPr lang="en-GB" sz="9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101919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5942706" y="1448625"/>
          <a:ext cx="687422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422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/>
          </p:nvPr>
        </p:nvGraphicFramePr>
        <p:xfrm>
          <a:off x="7134975" y="1448625"/>
          <a:ext cx="687423" cy="575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51">
                  <a:extLst>
                    <a:ext uri="{9D8B030D-6E8A-4147-A177-3AD203B41FA5}">
                      <a16:colId xmlns:a16="http://schemas.microsoft.com/office/drawing/2014/main" val="2306488140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3227752081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1495359289"/>
                    </a:ext>
                  </a:extLst>
                </a:gridCol>
                <a:gridCol w="170324">
                  <a:extLst>
                    <a:ext uri="{9D8B030D-6E8A-4147-A177-3AD203B41FA5}">
                      <a16:colId xmlns:a16="http://schemas.microsoft.com/office/drawing/2014/main" val="584016232"/>
                    </a:ext>
                  </a:extLst>
                </a:gridCol>
              </a:tblGrid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18"/>
                  </a:ext>
                </a:extLst>
              </a:tr>
              <a:tr h="287942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5864932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741" y="4289478"/>
            <a:ext cx="2337026" cy="6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3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Add and subtract fractions with the same denominator and denominators that are multiples of the same number.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447429" y="670981"/>
            <a:ext cx="284175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2 Mixed Numbers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1316191"/>
            <a:ext cx="7632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Noor has drawn a bar model to subtract 2 mixed numbers. </a:t>
            </a:r>
          </a:p>
          <a:p>
            <a:r>
              <a:rPr lang="en-GB" dirty="0"/>
              <a:t>Use the bar model to solve her calculation.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18AA3A-8E41-4895-AC97-C0A55B2E34EF}"/>
              </a:ext>
            </a:extLst>
          </p:cNvPr>
          <p:cNvSpPr/>
          <p:nvPr/>
        </p:nvSpPr>
        <p:spPr>
          <a:xfrm>
            <a:off x="996980" y="257782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DD9E35-2F81-46B4-9365-CE4D510A3EAF}"/>
              </a:ext>
            </a:extLst>
          </p:cNvPr>
          <p:cNvSpPr/>
          <p:nvPr/>
        </p:nvSpPr>
        <p:spPr>
          <a:xfrm>
            <a:off x="996980" y="286797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6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B555C-8616-496D-AC77-FCBA26440309}"/>
              </a:ext>
            </a:extLst>
          </p:cNvPr>
          <p:cNvCxnSpPr>
            <a:cxnSpLocks/>
          </p:cNvCxnSpPr>
          <p:nvPr/>
        </p:nvCxnSpPr>
        <p:spPr>
          <a:xfrm>
            <a:off x="1019757" y="292074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18781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8F0BB2-077B-4A11-8F72-1514B793722B}"/>
              </a:ext>
            </a:extLst>
          </p:cNvPr>
          <p:cNvSpPr/>
          <p:nvPr/>
        </p:nvSpPr>
        <p:spPr>
          <a:xfrm>
            <a:off x="1259496" y="271307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675EB9-9399-4CCB-972B-DBA0AC92DEF2}"/>
              </a:ext>
            </a:extLst>
          </p:cNvPr>
          <p:cNvSpPr/>
          <p:nvPr/>
        </p:nvSpPr>
        <p:spPr>
          <a:xfrm>
            <a:off x="1981764" y="271307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40DC27-D31E-4CBF-AF4B-68CF202E43A3}"/>
              </a:ext>
            </a:extLst>
          </p:cNvPr>
          <p:cNvSpPr/>
          <p:nvPr/>
        </p:nvSpPr>
        <p:spPr>
          <a:xfrm>
            <a:off x="755650" y="269078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59D930-D2E4-4EF9-B920-E24CDFEC9629}"/>
              </a:ext>
            </a:extLst>
          </p:cNvPr>
          <p:cNvSpPr/>
          <p:nvPr/>
        </p:nvSpPr>
        <p:spPr>
          <a:xfrm>
            <a:off x="1676352" y="257782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288819-E12E-403F-B7BE-6D179E7F6BBA}"/>
              </a:ext>
            </a:extLst>
          </p:cNvPr>
          <p:cNvSpPr/>
          <p:nvPr/>
        </p:nvSpPr>
        <p:spPr>
          <a:xfrm>
            <a:off x="1676352" y="286797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A3787C-A917-467E-A953-BDDB2F1285C7}"/>
              </a:ext>
            </a:extLst>
          </p:cNvPr>
          <p:cNvCxnSpPr>
            <a:cxnSpLocks/>
          </p:cNvCxnSpPr>
          <p:nvPr/>
        </p:nvCxnSpPr>
        <p:spPr>
          <a:xfrm>
            <a:off x="1699129" y="292074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3B46035-4AAB-4AB2-9BFB-C13159BBE1F9}"/>
              </a:ext>
            </a:extLst>
          </p:cNvPr>
          <p:cNvSpPr/>
          <p:nvPr/>
        </p:nvSpPr>
        <p:spPr>
          <a:xfrm>
            <a:off x="1473122" y="269078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76FBAAA-1164-4A7B-A6B1-E944C7B3A89C}"/>
              </a:ext>
            </a:extLst>
          </p:cNvPr>
          <p:cNvGrpSpPr/>
          <p:nvPr/>
        </p:nvGrpSpPr>
        <p:grpSpPr>
          <a:xfrm>
            <a:off x="3137483" y="1988192"/>
            <a:ext cx="5250867" cy="1803632"/>
            <a:chOff x="3137483" y="1988191"/>
            <a:chExt cx="5250867" cy="19714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943DC4-5EEB-4011-BA93-B870F6DF7286}"/>
                </a:ext>
              </a:extLst>
            </p:cNvPr>
            <p:cNvSpPr/>
            <p:nvPr/>
          </p:nvSpPr>
          <p:spPr>
            <a:xfrm>
              <a:off x="3137483" y="1988191"/>
              <a:ext cx="5250867" cy="1971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D5110E3-B1E8-4526-B835-EA73236C488A}"/>
                </a:ext>
              </a:extLst>
            </p:cNvPr>
            <p:cNvCxnSpPr>
              <a:stCxn id="21" idx="0"/>
              <a:endCxn id="21" idx="2"/>
            </p:cNvCxnSpPr>
            <p:nvPr/>
          </p:nvCxnSpPr>
          <p:spPr>
            <a:xfrm>
              <a:off x="5762917" y="1988191"/>
              <a:ext cx="0" cy="1971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7C7BD30-38B5-4D75-BC47-CCB79AB0222F}"/>
              </a:ext>
            </a:extLst>
          </p:cNvPr>
          <p:cNvGrpSpPr/>
          <p:nvPr/>
        </p:nvGrpSpPr>
        <p:grpSpPr>
          <a:xfrm>
            <a:off x="2250961" y="2577821"/>
            <a:ext cx="533770" cy="690266"/>
            <a:chOff x="2250961" y="2093845"/>
            <a:chExt cx="533770" cy="6902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0DDB922-5E5B-4239-B8EF-12EDAB8C9A95}"/>
                </a:ext>
              </a:extLst>
            </p:cNvPr>
            <p:cNvSpPr/>
            <p:nvPr/>
          </p:nvSpPr>
          <p:spPr>
            <a:xfrm>
              <a:off x="2454191" y="209384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1C45F4-BC01-40BB-A4AF-A9199B1D43AA}"/>
                </a:ext>
              </a:extLst>
            </p:cNvPr>
            <p:cNvSpPr/>
            <p:nvPr/>
          </p:nvSpPr>
          <p:spPr>
            <a:xfrm>
              <a:off x="2454191" y="238400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6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DF98055-880F-42C9-839E-02F8C41B2D4C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68" y="2436770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089EF3-FD95-4F1D-A71B-9A2F6E6B0374}"/>
                </a:ext>
              </a:extLst>
            </p:cNvPr>
            <p:cNvSpPr/>
            <p:nvPr/>
          </p:nvSpPr>
          <p:spPr>
            <a:xfrm>
              <a:off x="2250961" y="220680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1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47910D-0229-4176-BF63-B1F4F036561D}"/>
              </a:ext>
            </a:extLst>
          </p:cNvPr>
          <p:cNvSpPr/>
          <p:nvPr/>
        </p:nvSpPr>
        <p:spPr>
          <a:xfrm>
            <a:off x="3418834" y="2655978"/>
            <a:ext cx="2025621" cy="451280"/>
          </a:xfrm>
          <a:prstGeom prst="rect">
            <a:avLst/>
          </a:prstGeom>
          <a:solidFill>
            <a:srgbClr val="E950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26208D-B4D7-4261-A739-9717B841769A}"/>
              </a:ext>
            </a:extLst>
          </p:cNvPr>
          <p:cNvSpPr/>
          <p:nvPr/>
        </p:nvSpPr>
        <p:spPr>
          <a:xfrm>
            <a:off x="3418834" y="3191624"/>
            <a:ext cx="2025621" cy="451280"/>
          </a:xfrm>
          <a:prstGeom prst="rect">
            <a:avLst/>
          </a:prstGeom>
          <a:solidFill>
            <a:srgbClr val="E9506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4E541A4-F2BE-4FEF-9BE9-36CB527C7E30}"/>
              </a:ext>
            </a:extLst>
          </p:cNvPr>
          <p:cNvGrpSpPr/>
          <p:nvPr/>
        </p:nvGrpSpPr>
        <p:grpSpPr>
          <a:xfrm>
            <a:off x="3417526" y="3194842"/>
            <a:ext cx="2030038" cy="444844"/>
            <a:chOff x="3417526" y="3378690"/>
            <a:chExt cx="2030038" cy="44484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13AECE-3985-4DD3-B358-72AED11FBEA2}"/>
                </a:ext>
              </a:extLst>
            </p:cNvPr>
            <p:cNvCxnSpPr>
              <a:cxnSpLocks/>
            </p:cNvCxnSpPr>
            <p:nvPr/>
          </p:nvCxnSpPr>
          <p:spPr>
            <a:xfrm>
              <a:off x="3417526" y="3378690"/>
              <a:ext cx="2030038" cy="444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2A48A57-1FAA-4BFE-B407-9EF7DC6F9C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526" y="3378690"/>
              <a:ext cx="2026508" cy="444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BFC27129-33E2-40A7-881D-52B2CB7E66AE}"/>
              </a:ext>
            </a:extLst>
          </p:cNvPr>
          <p:cNvSpPr/>
          <p:nvPr/>
        </p:nvSpPr>
        <p:spPr>
          <a:xfrm>
            <a:off x="3421343" y="2156472"/>
            <a:ext cx="1785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 – 1 =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4A86C7C8-19FF-4A0B-BD94-705FD7295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62406"/>
              </p:ext>
            </p:extLst>
          </p:nvPr>
        </p:nvGraphicFramePr>
        <p:xfrm>
          <a:off x="6062381" y="2848434"/>
          <a:ext cx="2026506" cy="51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751">
                  <a:extLst>
                    <a:ext uri="{9D8B030D-6E8A-4147-A177-3AD203B41FA5}">
                      <a16:colId xmlns:a16="http://schemas.microsoft.com/office/drawing/2014/main" val="2544256435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val="3636208470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val="964249825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val="573279728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val="3094951669"/>
                    </a:ext>
                  </a:extLst>
                </a:gridCol>
                <a:gridCol w="337751">
                  <a:extLst>
                    <a:ext uri="{9D8B030D-6E8A-4147-A177-3AD203B41FA5}">
                      <a16:colId xmlns:a16="http://schemas.microsoft.com/office/drawing/2014/main" val="2723283381"/>
                    </a:ext>
                  </a:extLst>
                </a:gridCol>
              </a:tblGrid>
              <a:tr h="517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9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61412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73B69A9F-4AE6-4D60-A551-67DE1702DD77}"/>
              </a:ext>
            </a:extLst>
          </p:cNvPr>
          <p:cNvSpPr/>
          <p:nvPr/>
        </p:nvSpPr>
        <p:spPr>
          <a:xfrm>
            <a:off x="6067726" y="209384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577517D-978D-4845-9800-AB8A26D4152C}"/>
              </a:ext>
            </a:extLst>
          </p:cNvPr>
          <p:cNvSpPr/>
          <p:nvPr/>
        </p:nvSpPr>
        <p:spPr>
          <a:xfrm>
            <a:off x="6067726" y="238400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7D5F174-311D-4A16-8AEC-128559081640}"/>
              </a:ext>
            </a:extLst>
          </p:cNvPr>
          <p:cNvCxnSpPr>
            <a:cxnSpLocks/>
          </p:cNvCxnSpPr>
          <p:nvPr/>
        </p:nvCxnSpPr>
        <p:spPr>
          <a:xfrm>
            <a:off x="6090503" y="243677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41B2BAF6-35F9-450E-AB06-3D42AD59305A}"/>
              </a:ext>
            </a:extLst>
          </p:cNvPr>
          <p:cNvSpPr/>
          <p:nvPr/>
        </p:nvSpPr>
        <p:spPr>
          <a:xfrm>
            <a:off x="6562540" y="209384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BCD50E-8F01-422D-9869-568FE4FDCF01}"/>
              </a:ext>
            </a:extLst>
          </p:cNvPr>
          <p:cNvSpPr/>
          <p:nvPr/>
        </p:nvSpPr>
        <p:spPr>
          <a:xfrm>
            <a:off x="6562540" y="238400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EC17CB-6AE0-4983-9662-F63D57B27132}"/>
              </a:ext>
            </a:extLst>
          </p:cNvPr>
          <p:cNvCxnSpPr>
            <a:cxnSpLocks/>
          </p:cNvCxnSpPr>
          <p:nvPr/>
        </p:nvCxnSpPr>
        <p:spPr>
          <a:xfrm>
            <a:off x="6585317" y="243677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637972-2572-40D5-9BD4-03EF8543708F}"/>
              </a:ext>
            </a:extLst>
          </p:cNvPr>
          <p:cNvGrpSpPr/>
          <p:nvPr/>
        </p:nvGrpSpPr>
        <p:grpSpPr>
          <a:xfrm>
            <a:off x="7088709" y="2093845"/>
            <a:ext cx="330540" cy="690266"/>
            <a:chOff x="7088709" y="2093845"/>
            <a:chExt cx="330540" cy="69026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A0141E5-1306-4EA1-9EBC-6C3D31EDD68E}"/>
                </a:ext>
              </a:extLst>
            </p:cNvPr>
            <p:cNvSpPr/>
            <p:nvPr/>
          </p:nvSpPr>
          <p:spPr>
            <a:xfrm>
              <a:off x="7088709" y="209384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D6CDD4-2979-45F5-BEC1-6777C0CB7256}"/>
                </a:ext>
              </a:extLst>
            </p:cNvPr>
            <p:cNvSpPr/>
            <p:nvPr/>
          </p:nvSpPr>
          <p:spPr>
            <a:xfrm>
              <a:off x="7088709" y="238400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6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60EF826-25A7-4278-B37F-5524CCDF0FDA}"/>
                </a:ext>
              </a:extLst>
            </p:cNvPr>
            <p:cNvCxnSpPr>
              <a:cxnSpLocks/>
            </p:cNvCxnSpPr>
            <p:nvPr/>
          </p:nvCxnSpPr>
          <p:spPr>
            <a:xfrm>
              <a:off x="7111486" y="2436770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1544B2C-5638-4877-9B5E-528790A267CD}"/>
              </a:ext>
            </a:extLst>
          </p:cNvPr>
          <p:cNvSpPr/>
          <p:nvPr/>
        </p:nvSpPr>
        <p:spPr>
          <a:xfrm>
            <a:off x="6309096" y="22123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–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4710D1F-0B22-4C04-B5ED-7B9681C3D919}"/>
              </a:ext>
            </a:extLst>
          </p:cNvPr>
          <p:cNvSpPr/>
          <p:nvPr/>
        </p:nvSpPr>
        <p:spPr>
          <a:xfrm>
            <a:off x="6827846" y="22123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67AFD9-90E4-42D9-BB8E-235C94F28D4B}"/>
              </a:ext>
            </a:extLst>
          </p:cNvPr>
          <p:cNvSpPr/>
          <p:nvPr/>
        </p:nvSpPr>
        <p:spPr>
          <a:xfrm>
            <a:off x="4196285" y="2154942"/>
            <a:ext cx="2904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A9CE27-E5D6-4CD4-9DF0-2AB1B9AE71B3}"/>
              </a:ext>
            </a:extLst>
          </p:cNvPr>
          <p:cNvSpPr txBox="1"/>
          <p:nvPr/>
        </p:nvSpPr>
        <p:spPr>
          <a:xfrm>
            <a:off x="755650" y="4000947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Can you use Noor’s method to solve this calculation?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9699857-0E1E-41D9-8192-55350D440500}"/>
              </a:ext>
            </a:extLst>
          </p:cNvPr>
          <p:cNvGrpSpPr/>
          <p:nvPr/>
        </p:nvGrpSpPr>
        <p:grpSpPr>
          <a:xfrm>
            <a:off x="755650" y="4581265"/>
            <a:ext cx="1556654" cy="690266"/>
            <a:chOff x="755650" y="4581265"/>
            <a:chExt cx="1556654" cy="69026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E908CEA-5279-4AFE-A68C-8A076E6E2685}"/>
                </a:ext>
              </a:extLst>
            </p:cNvPr>
            <p:cNvSpPr/>
            <p:nvPr/>
          </p:nvSpPr>
          <p:spPr>
            <a:xfrm>
              <a:off x="996980" y="458126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5B8EB71-74A3-4507-9904-14AC113A7E2C}"/>
                </a:ext>
              </a:extLst>
            </p:cNvPr>
            <p:cNvSpPr/>
            <p:nvPr/>
          </p:nvSpPr>
          <p:spPr>
            <a:xfrm>
              <a:off x="996980" y="487142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8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26FE8C1-E0FC-474C-A8DA-99A6D3ED39BD}"/>
                </a:ext>
              </a:extLst>
            </p:cNvPr>
            <p:cNvCxnSpPr>
              <a:cxnSpLocks/>
            </p:cNvCxnSpPr>
            <p:nvPr/>
          </p:nvCxnSpPr>
          <p:spPr>
            <a:xfrm>
              <a:off x="1019757" y="4924190"/>
              <a:ext cx="2660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B64869-A71C-4932-A596-A30357F6B33D}"/>
                </a:ext>
              </a:extLst>
            </p:cNvPr>
            <p:cNvSpPr/>
            <p:nvPr/>
          </p:nvSpPr>
          <p:spPr>
            <a:xfrm>
              <a:off x="1259496" y="471651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/>
                <a:t>–</a:t>
              </a:r>
              <a:endParaRPr lang="en-GB" sz="2000" b="1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CB78009-4FB6-4ECF-AD90-BF1B08FD3BB2}"/>
                </a:ext>
              </a:extLst>
            </p:cNvPr>
            <p:cNvSpPr/>
            <p:nvPr/>
          </p:nvSpPr>
          <p:spPr>
            <a:xfrm>
              <a:off x="1981764" y="471651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=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6C4555D-C7F4-4860-82D8-D4DF75D33610}"/>
                </a:ext>
              </a:extLst>
            </p:cNvPr>
            <p:cNvSpPr/>
            <p:nvPr/>
          </p:nvSpPr>
          <p:spPr>
            <a:xfrm>
              <a:off x="755650" y="469422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3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E0C0671-D679-411A-B05D-78A450F049A8}"/>
                </a:ext>
              </a:extLst>
            </p:cNvPr>
            <p:cNvSpPr/>
            <p:nvPr/>
          </p:nvSpPr>
          <p:spPr>
            <a:xfrm>
              <a:off x="1676352" y="458126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1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6EC0E76-0DF1-40A7-9F9A-62AD62433F73}"/>
                </a:ext>
              </a:extLst>
            </p:cNvPr>
            <p:cNvSpPr/>
            <p:nvPr/>
          </p:nvSpPr>
          <p:spPr>
            <a:xfrm>
              <a:off x="1676352" y="487142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4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701563A-D653-4A05-9AC1-BFE5EFCA8E2D}"/>
                </a:ext>
              </a:extLst>
            </p:cNvPr>
            <p:cNvCxnSpPr>
              <a:cxnSpLocks/>
            </p:cNvCxnSpPr>
            <p:nvPr/>
          </p:nvCxnSpPr>
          <p:spPr>
            <a:xfrm>
              <a:off x="1699129" y="4924190"/>
              <a:ext cx="2660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BE04ED4-15F9-4942-A457-7D825AC7CF7A}"/>
                </a:ext>
              </a:extLst>
            </p:cNvPr>
            <p:cNvSpPr/>
            <p:nvPr/>
          </p:nvSpPr>
          <p:spPr>
            <a:xfrm>
              <a:off x="1473122" y="469422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2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431F04E-D614-4365-98FA-327F7B8314F7}"/>
              </a:ext>
            </a:extLst>
          </p:cNvPr>
          <p:cNvGrpSpPr/>
          <p:nvPr/>
        </p:nvGrpSpPr>
        <p:grpSpPr>
          <a:xfrm>
            <a:off x="2250961" y="4581265"/>
            <a:ext cx="533770" cy="690266"/>
            <a:chOff x="2250961" y="2093845"/>
            <a:chExt cx="533770" cy="69026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570A3B-B845-4D31-A67B-A239D5D6B7C9}"/>
                </a:ext>
              </a:extLst>
            </p:cNvPr>
            <p:cNvSpPr/>
            <p:nvPr/>
          </p:nvSpPr>
          <p:spPr>
            <a:xfrm>
              <a:off x="2454191" y="209384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3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93FA513-681A-4D60-8FC0-0558222434C2}"/>
                </a:ext>
              </a:extLst>
            </p:cNvPr>
            <p:cNvSpPr/>
            <p:nvPr/>
          </p:nvSpPr>
          <p:spPr>
            <a:xfrm>
              <a:off x="2454191" y="238400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8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CC24C3D-F42D-4E97-9F60-647CACA5C8FA}"/>
                </a:ext>
              </a:extLst>
            </p:cNvPr>
            <p:cNvCxnSpPr>
              <a:cxnSpLocks/>
            </p:cNvCxnSpPr>
            <p:nvPr/>
          </p:nvCxnSpPr>
          <p:spPr>
            <a:xfrm>
              <a:off x="2476968" y="2436770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28F9921-3D56-493F-8A75-BC81BCCF84A5}"/>
                </a:ext>
              </a:extLst>
            </p:cNvPr>
            <p:cNvSpPr/>
            <p:nvPr/>
          </p:nvSpPr>
          <p:spPr>
            <a:xfrm>
              <a:off x="2250961" y="220680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2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3CD7E73-1EBE-4D01-90B4-1D2BA947D947}"/>
              </a:ext>
            </a:extLst>
          </p:cNvPr>
          <p:cNvGrpSpPr/>
          <p:nvPr/>
        </p:nvGrpSpPr>
        <p:grpSpPr>
          <a:xfrm>
            <a:off x="3137483" y="4399146"/>
            <a:ext cx="5250867" cy="1803632"/>
            <a:chOff x="3137483" y="1988191"/>
            <a:chExt cx="5250867" cy="1971413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9B404C2-F1B1-4B15-9A23-BFDA0035266A}"/>
                </a:ext>
              </a:extLst>
            </p:cNvPr>
            <p:cNvSpPr/>
            <p:nvPr/>
          </p:nvSpPr>
          <p:spPr>
            <a:xfrm>
              <a:off x="3137483" y="1988191"/>
              <a:ext cx="5250867" cy="1971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96F0D2F-5EBA-4192-9035-AA3B41E89352}"/>
                </a:ext>
              </a:extLst>
            </p:cNvPr>
            <p:cNvCxnSpPr>
              <a:stCxn id="80" idx="0"/>
              <a:endCxn id="80" idx="2"/>
            </p:cNvCxnSpPr>
            <p:nvPr/>
          </p:nvCxnSpPr>
          <p:spPr>
            <a:xfrm>
              <a:off x="5762917" y="1988191"/>
              <a:ext cx="0" cy="19714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69DC617-0BF8-4BD1-ADA7-40BBE287057E}"/>
              </a:ext>
            </a:extLst>
          </p:cNvPr>
          <p:cNvSpPr/>
          <p:nvPr/>
        </p:nvSpPr>
        <p:spPr>
          <a:xfrm>
            <a:off x="3418834" y="4870297"/>
            <a:ext cx="2025621" cy="3525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8AD3610-432E-4D40-AFA4-E03761519C90}"/>
              </a:ext>
            </a:extLst>
          </p:cNvPr>
          <p:cNvSpPr/>
          <p:nvPr/>
        </p:nvSpPr>
        <p:spPr>
          <a:xfrm>
            <a:off x="3418834" y="5309118"/>
            <a:ext cx="2025621" cy="3525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303E5EA-BDCD-4F3B-8DD7-66167D3F0581}"/>
              </a:ext>
            </a:extLst>
          </p:cNvPr>
          <p:cNvSpPr/>
          <p:nvPr/>
        </p:nvSpPr>
        <p:spPr>
          <a:xfrm>
            <a:off x="3421343" y="4430084"/>
            <a:ext cx="1785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3 – 2 =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EC7828-73A2-475F-B207-BF9E147F30C8}"/>
              </a:ext>
            </a:extLst>
          </p:cNvPr>
          <p:cNvSpPr/>
          <p:nvPr/>
        </p:nvSpPr>
        <p:spPr>
          <a:xfrm>
            <a:off x="4253938" y="4424266"/>
            <a:ext cx="232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D12573-E39C-4701-B6E3-36ED65A57266}"/>
              </a:ext>
            </a:extLst>
          </p:cNvPr>
          <p:cNvSpPr/>
          <p:nvPr/>
        </p:nvSpPr>
        <p:spPr>
          <a:xfrm>
            <a:off x="3418834" y="5753039"/>
            <a:ext cx="2025621" cy="3525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E19B2A9-548C-4A9D-87EE-1BF08559D64C}"/>
              </a:ext>
            </a:extLst>
          </p:cNvPr>
          <p:cNvGrpSpPr/>
          <p:nvPr/>
        </p:nvGrpSpPr>
        <p:grpSpPr>
          <a:xfrm>
            <a:off x="3417526" y="5310660"/>
            <a:ext cx="2030038" cy="345140"/>
            <a:chOff x="3417526" y="3378690"/>
            <a:chExt cx="2030038" cy="444844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3919B80-003D-49C0-A05E-8AB5ACC3B2BE}"/>
                </a:ext>
              </a:extLst>
            </p:cNvPr>
            <p:cNvCxnSpPr>
              <a:cxnSpLocks/>
            </p:cNvCxnSpPr>
            <p:nvPr/>
          </p:nvCxnSpPr>
          <p:spPr>
            <a:xfrm>
              <a:off x="3417526" y="3378690"/>
              <a:ext cx="2030038" cy="444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007B838-067A-4CAE-980C-D982EB3BA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526" y="3378690"/>
              <a:ext cx="2026508" cy="444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17C0FBC-4174-4B0D-9AF6-63E7C634758F}"/>
              </a:ext>
            </a:extLst>
          </p:cNvPr>
          <p:cNvGrpSpPr/>
          <p:nvPr/>
        </p:nvGrpSpPr>
        <p:grpSpPr>
          <a:xfrm>
            <a:off x="3417526" y="5760399"/>
            <a:ext cx="2030038" cy="345140"/>
            <a:chOff x="3417526" y="3378690"/>
            <a:chExt cx="2030038" cy="444844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0BD1DC6-D071-4D90-A67A-75F25D233F77}"/>
                </a:ext>
              </a:extLst>
            </p:cNvPr>
            <p:cNvCxnSpPr>
              <a:cxnSpLocks/>
            </p:cNvCxnSpPr>
            <p:nvPr/>
          </p:nvCxnSpPr>
          <p:spPr>
            <a:xfrm>
              <a:off x="3417526" y="3378690"/>
              <a:ext cx="2030038" cy="444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E34E52C1-6768-4286-90B8-E75968213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526" y="3378690"/>
              <a:ext cx="2026508" cy="444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4FF81EAC-7E71-4AFB-BFB5-CCFD04F5333A}"/>
              </a:ext>
            </a:extLst>
          </p:cNvPr>
          <p:cNvSpPr/>
          <p:nvPr/>
        </p:nvSpPr>
        <p:spPr>
          <a:xfrm>
            <a:off x="5941891" y="455933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5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EF2AD9F-C553-46C3-B391-4A39EAB11EE3}"/>
              </a:ext>
            </a:extLst>
          </p:cNvPr>
          <p:cNvSpPr/>
          <p:nvPr/>
        </p:nvSpPr>
        <p:spPr>
          <a:xfrm>
            <a:off x="5941891" y="4849493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8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D3C137B-3A06-4940-B852-823C5A78DC8B}"/>
              </a:ext>
            </a:extLst>
          </p:cNvPr>
          <p:cNvCxnSpPr>
            <a:cxnSpLocks/>
          </p:cNvCxnSpPr>
          <p:nvPr/>
        </p:nvCxnSpPr>
        <p:spPr>
          <a:xfrm>
            <a:off x="5964668" y="4902262"/>
            <a:ext cx="266001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5F92629-6902-43E8-B056-94AC54A4B750}"/>
              </a:ext>
            </a:extLst>
          </p:cNvPr>
          <p:cNvSpPr/>
          <p:nvPr/>
        </p:nvSpPr>
        <p:spPr>
          <a:xfrm>
            <a:off x="6436705" y="455933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DC69FF0-A3F8-4BB5-9EBB-A2AD31A3195F}"/>
              </a:ext>
            </a:extLst>
          </p:cNvPr>
          <p:cNvSpPr/>
          <p:nvPr/>
        </p:nvSpPr>
        <p:spPr>
          <a:xfrm>
            <a:off x="6436705" y="4849493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4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009BC57-B3CF-492E-9F0F-F993C2DB2F83}"/>
              </a:ext>
            </a:extLst>
          </p:cNvPr>
          <p:cNvCxnSpPr>
            <a:cxnSpLocks/>
          </p:cNvCxnSpPr>
          <p:nvPr/>
        </p:nvCxnSpPr>
        <p:spPr>
          <a:xfrm>
            <a:off x="6459482" y="4902262"/>
            <a:ext cx="266001" cy="0"/>
          </a:xfrm>
          <a:prstGeom prst="line">
            <a:avLst/>
          </a:prstGeom>
          <a:ln w="12700">
            <a:solidFill>
              <a:srgbClr val="87B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7A16D0A-3D0E-4412-AA6B-369BC61812FF}"/>
              </a:ext>
            </a:extLst>
          </p:cNvPr>
          <p:cNvGrpSpPr/>
          <p:nvPr/>
        </p:nvGrpSpPr>
        <p:grpSpPr>
          <a:xfrm>
            <a:off x="6988041" y="4559337"/>
            <a:ext cx="330540" cy="690266"/>
            <a:chOff x="7088709" y="2093845"/>
            <a:chExt cx="330540" cy="690266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E57195A-C9E4-475C-809E-0A5BE7BD9B6E}"/>
                </a:ext>
              </a:extLst>
            </p:cNvPr>
            <p:cNvSpPr/>
            <p:nvPr/>
          </p:nvSpPr>
          <p:spPr>
            <a:xfrm>
              <a:off x="7088709" y="209384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3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B5B87CD-6403-401A-9D1A-3EF20FBF6761}"/>
                </a:ext>
              </a:extLst>
            </p:cNvPr>
            <p:cNvSpPr/>
            <p:nvPr/>
          </p:nvSpPr>
          <p:spPr>
            <a:xfrm>
              <a:off x="7088709" y="238400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8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F51B3AB-D186-419C-AD43-43B94BDAF478}"/>
                </a:ext>
              </a:extLst>
            </p:cNvPr>
            <p:cNvCxnSpPr>
              <a:cxnSpLocks/>
            </p:cNvCxnSpPr>
            <p:nvPr/>
          </p:nvCxnSpPr>
          <p:spPr>
            <a:xfrm>
              <a:off x="7111486" y="2436770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32AFD16-B4B9-43D1-BAAB-7EA79712D401}"/>
              </a:ext>
            </a:extLst>
          </p:cNvPr>
          <p:cNvSpPr/>
          <p:nvPr/>
        </p:nvSpPr>
        <p:spPr>
          <a:xfrm>
            <a:off x="6183261" y="467780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–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0214E1-7F27-4991-9FD9-A70A5F76642C}"/>
              </a:ext>
            </a:extLst>
          </p:cNvPr>
          <p:cNvSpPr/>
          <p:nvPr/>
        </p:nvSpPr>
        <p:spPr>
          <a:xfrm>
            <a:off x="6702011" y="467780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=</a:t>
            </a:r>
          </a:p>
        </p:txBody>
      </p:sp>
      <p:graphicFrame>
        <p:nvGraphicFramePr>
          <p:cNvPr id="110" name="Table 109">
            <a:extLst>
              <a:ext uri="{FF2B5EF4-FFF2-40B4-BE49-F238E27FC236}">
                <a16:creationId xmlns:a16="http://schemas.microsoft.com/office/drawing/2014/main" id="{079F4831-0F29-4552-B999-8B783013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037946"/>
              </p:ext>
            </p:extLst>
          </p:nvPr>
        </p:nvGraphicFramePr>
        <p:xfrm>
          <a:off x="5922627" y="5433264"/>
          <a:ext cx="2298584" cy="51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23">
                  <a:extLst>
                    <a:ext uri="{9D8B030D-6E8A-4147-A177-3AD203B41FA5}">
                      <a16:colId xmlns:a16="http://schemas.microsoft.com/office/drawing/2014/main" val="2544256435"/>
                    </a:ext>
                  </a:extLst>
                </a:gridCol>
                <a:gridCol w="287323">
                  <a:extLst>
                    <a:ext uri="{9D8B030D-6E8A-4147-A177-3AD203B41FA5}">
                      <a16:colId xmlns:a16="http://schemas.microsoft.com/office/drawing/2014/main" val="3636208470"/>
                    </a:ext>
                  </a:extLst>
                </a:gridCol>
                <a:gridCol w="287323">
                  <a:extLst>
                    <a:ext uri="{9D8B030D-6E8A-4147-A177-3AD203B41FA5}">
                      <a16:colId xmlns:a16="http://schemas.microsoft.com/office/drawing/2014/main" val="964249825"/>
                    </a:ext>
                  </a:extLst>
                </a:gridCol>
                <a:gridCol w="287323">
                  <a:extLst>
                    <a:ext uri="{9D8B030D-6E8A-4147-A177-3AD203B41FA5}">
                      <a16:colId xmlns:a16="http://schemas.microsoft.com/office/drawing/2014/main" val="573279728"/>
                    </a:ext>
                  </a:extLst>
                </a:gridCol>
                <a:gridCol w="287323">
                  <a:extLst>
                    <a:ext uri="{9D8B030D-6E8A-4147-A177-3AD203B41FA5}">
                      <a16:colId xmlns:a16="http://schemas.microsoft.com/office/drawing/2014/main" val="3094951669"/>
                    </a:ext>
                  </a:extLst>
                </a:gridCol>
                <a:gridCol w="287323">
                  <a:extLst>
                    <a:ext uri="{9D8B030D-6E8A-4147-A177-3AD203B41FA5}">
                      <a16:colId xmlns:a16="http://schemas.microsoft.com/office/drawing/2014/main" val="2723283381"/>
                    </a:ext>
                  </a:extLst>
                </a:gridCol>
                <a:gridCol w="287323">
                  <a:extLst>
                    <a:ext uri="{9D8B030D-6E8A-4147-A177-3AD203B41FA5}">
                      <a16:colId xmlns:a16="http://schemas.microsoft.com/office/drawing/2014/main" val="3800385811"/>
                    </a:ext>
                  </a:extLst>
                </a:gridCol>
                <a:gridCol w="287323">
                  <a:extLst>
                    <a:ext uri="{9D8B030D-6E8A-4147-A177-3AD203B41FA5}">
                      <a16:colId xmlns:a16="http://schemas.microsoft.com/office/drawing/2014/main" val="3562043983"/>
                    </a:ext>
                  </a:extLst>
                </a:gridCol>
              </a:tblGrid>
              <a:tr h="5176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961412"/>
                  </a:ext>
                </a:extLst>
              </a:tr>
            </a:tbl>
          </a:graphicData>
        </a:graphic>
      </p:graphicFrame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1657178-F93E-4B4B-A266-50D7FD161D9A}"/>
              </a:ext>
            </a:extLst>
          </p:cNvPr>
          <p:cNvCxnSpPr/>
          <p:nvPr/>
        </p:nvCxnSpPr>
        <p:spPr>
          <a:xfrm>
            <a:off x="6394943" y="2848434"/>
            <a:ext cx="337451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FFA1DC6-B395-431A-8EF9-F2E7A8120D49}"/>
              </a:ext>
            </a:extLst>
          </p:cNvPr>
          <p:cNvCxnSpPr>
            <a:cxnSpLocks/>
          </p:cNvCxnSpPr>
          <p:nvPr/>
        </p:nvCxnSpPr>
        <p:spPr>
          <a:xfrm flipV="1">
            <a:off x="6394943" y="2848434"/>
            <a:ext cx="330540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C66B7BC-3BB3-440F-9F38-2E710CAFC76B}"/>
              </a:ext>
            </a:extLst>
          </p:cNvPr>
          <p:cNvCxnSpPr/>
          <p:nvPr/>
        </p:nvCxnSpPr>
        <p:spPr>
          <a:xfrm>
            <a:off x="6734416" y="2848434"/>
            <a:ext cx="337451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298F2D6-C284-488E-982C-2259705097B9}"/>
              </a:ext>
            </a:extLst>
          </p:cNvPr>
          <p:cNvCxnSpPr>
            <a:cxnSpLocks/>
          </p:cNvCxnSpPr>
          <p:nvPr/>
        </p:nvCxnSpPr>
        <p:spPr>
          <a:xfrm flipV="1">
            <a:off x="6734416" y="2848434"/>
            <a:ext cx="330540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BA8F7DA-207F-41D5-ADB4-1A259D709C57}"/>
              </a:ext>
            </a:extLst>
          </p:cNvPr>
          <p:cNvCxnSpPr/>
          <p:nvPr/>
        </p:nvCxnSpPr>
        <p:spPr>
          <a:xfrm>
            <a:off x="7071867" y="2848434"/>
            <a:ext cx="337451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72E269A-5803-4A28-B1F2-1736590FBBB1}"/>
              </a:ext>
            </a:extLst>
          </p:cNvPr>
          <p:cNvCxnSpPr>
            <a:cxnSpLocks/>
          </p:cNvCxnSpPr>
          <p:nvPr/>
        </p:nvCxnSpPr>
        <p:spPr>
          <a:xfrm flipV="1">
            <a:off x="7071867" y="2848434"/>
            <a:ext cx="330540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E027B361-7DA3-491F-B091-ECD7731E5047}"/>
              </a:ext>
            </a:extLst>
          </p:cNvPr>
          <p:cNvCxnSpPr/>
          <p:nvPr/>
        </p:nvCxnSpPr>
        <p:spPr>
          <a:xfrm>
            <a:off x="7409318" y="2848434"/>
            <a:ext cx="337451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D8036A-469B-4768-BF69-A7F1B98A9FD9}"/>
              </a:ext>
            </a:extLst>
          </p:cNvPr>
          <p:cNvCxnSpPr>
            <a:cxnSpLocks/>
          </p:cNvCxnSpPr>
          <p:nvPr/>
        </p:nvCxnSpPr>
        <p:spPr>
          <a:xfrm flipV="1">
            <a:off x="7409318" y="2848434"/>
            <a:ext cx="330540" cy="51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2516269-B0F6-4D1C-B131-3820E304A688}"/>
              </a:ext>
            </a:extLst>
          </p:cNvPr>
          <p:cNvGrpSpPr/>
          <p:nvPr/>
        </p:nvGrpSpPr>
        <p:grpSpPr>
          <a:xfrm>
            <a:off x="7071868" y="5433264"/>
            <a:ext cx="288826" cy="517648"/>
            <a:chOff x="7071867" y="5433264"/>
            <a:chExt cx="337451" cy="51764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DF462D0-1141-47D7-BE3F-6B220FD8A77D}"/>
                </a:ext>
              </a:extLst>
            </p:cNvPr>
            <p:cNvCxnSpPr/>
            <p:nvPr/>
          </p:nvCxnSpPr>
          <p:spPr>
            <a:xfrm>
              <a:off x="7071867" y="5433264"/>
              <a:ext cx="337451" cy="517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EB6C462-8B53-4228-BD62-7590D182F4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1867" y="5433264"/>
              <a:ext cx="330540" cy="517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2A50FA1-9D24-48CC-BD1F-F3CBE178DE77}"/>
              </a:ext>
            </a:extLst>
          </p:cNvPr>
          <p:cNvGrpSpPr/>
          <p:nvPr/>
        </p:nvGrpSpPr>
        <p:grpSpPr>
          <a:xfrm>
            <a:off x="6780042" y="5433264"/>
            <a:ext cx="288826" cy="517648"/>
            <a:chOff x="7071867" y="5433264"/>
            <a:chExt cx="337451" cy="517648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42AC01F-1CC5-4EE4-A469-F5878738F8B1}"/>
                </a:ext>
              </a:extLst>
            </p:cNvPr>
            <p:cNvCxnSpPr/>
            <p:nvPr/>
          </p:nvCxnSpPr>
          <p:spPr>
            <a:xfrm>
              <a:off x="7071867" y="5433264"/>
              <a:ext cx="337451" cy="517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5E05811-30CB-433F-8348-747B06D4F3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1867" y="5433264"/>
              <a:ext cx="330540" cy="5176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3" grpId="0"/>
      <p:bldP spid="82" grpId="0" animBg="1"/>
      <p:bldP spid="83" grpId="0" animBg="1"/>
      <p:bldP spid="84" grpId="0"/>
      <p:bldP spid="85" grpId="0"/>
      <p:bldP spid="86" grpId="0" animBg="1"/>
      <p:bldP spid="95" grpId="0"/>
      <p:bldP spid="98" grpId="0"/>
      <p:bldP spid="100" grpId="0"/>
      <p:bldP spid="101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CF9D6A-B092-413D-80C3-69B1EE5BEF76}"/>
              </a:ext>
            </a:extLst>
          </p:cNvPr>
          <p:cNvSpPr/>
          <p:nvPr/>
        </p:nvSpPr>
        <p:spPr>
          <a:xfrm>
            <a:off x="755650" y="3254928"/>
            <a:ext cx="6232379" cy="4697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55650" y="1316191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err="1">
                <a:latin typeface="Twinkl" pitchFamily="2" charset="0"/>
              </a:rPr>
              <a:t>Husnain</a:t>
            </a:r>
            <a:r>
              <a:rPr lang="en-GB" dirty="0">
                <a:latin typeface="Twinkl" pitchFamily="2" charset="0"/>
              </a:rPr>
              <a:t> has used a different method to subtract 2 mixed numbers.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18AA3A-8E41-4895-AC97-C0A55B2E34EF}"/>
              </a:ext>
            </a:extLst>
          </p:cNvPr>
          <p:cNvSpPr/>
          <p:nvPr/>
        </p:nvSpPr>
        <p:spPr>
          <a:xfrm>
            <a:off x="996980" y="199266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DD9E35-2F81-46B4-9365-CE4D510A3EAF}"/>
              </a:ext>
            </a:extLst>
          </p:cNvPr>
          <p:cNvSpPr/>
          <p:nvPr/>
        </p:nvSpPr>
        <p:spPr>
          <a:xfrm>
            <a:off x="996980" y="22828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B555C-8616-496D-AC77-FCBA26440309}"/>
              </a:ext>
            </a:extLst>
          </p:cNvPr>
          <p:cNvCxnSpPr>
            <a:cxnSpLocks/>
          </p:cNvCxnSpPr>
          <p:nvPr/>
        </p:nvCxnSpPr>
        <p:spPr>
          <a:xfrm>
            <a:off x="1019757" y="233558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8F0BB2-077B-4A11-8F72-1514B793722B}"/>
              </a:ext>
            </a:extLst>
          </p:cNvPr>
          <p:cNvSpPr/>
          <p:nvPr/>
        </p:nvSpPr>
        <p:spPr>
          <a:xfrm>
            <a:off x="1291680" y="212791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675EB9-9399-4CCB-972B-DBA0AC92DEF2}"/>
              </a:ext>
            </a:extLst>
          </p:cNvPr>
          <p:cNvSpPr/>
          <p:nvPr/>
        </p:nvSpPr>
        <p:spPr>
          <a:xfrm>
            <a:off x="1981764" y="212791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40DC27-D31E-4CBF-AF4B-68CF202E43A3}"/>
              </a:ext>
            </a:extLst>
          </p:cNvPr>
          <p:cNvSpPr/>
          <p:nvPr/>
        </p:nvSpPr>
        <p:spPr>
          <a:xfrm>
            <a:off x="755650" y="210562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A59D930-D2E4-4EF9-B920-E24CDFEC9629}"/>
              </a:ext>
            </a:extLst>
          </p:cNvPr>
          <p:cNvSpPr/>
          <p:nvPr/>
        </p:nvSpPr>
        <p:spPr>
          <a:xfrm>
            <a:off x="1676352" y="199266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288819-E12E-403F-B7BE-6D179E7F6BBA}"/>
              </a:ext>
            </a:extLst>
          </p:cNvPr>
          <p:cNvSpPr/>
          <p:nvPr/>
        </p:nvSpPr>
        <p:spPr>
          <a:xfrm>
            <a:off x="1676352" y="22828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A3787C-A917-467E-A953-BDDB2F1285C7}"/>
              </a:ext>
            </a:extLst>
          </p:cNvPr>
          <p:cNvCxnSpPr>
            <a:cxnSpLocks/>
          </p:cNvCxnSpPr>
          <p:nvPr/>
        </p:nvCxnSpPr>
        <p:spPr>
          <a:xfrm>
            <a:off x="1699129" y="233558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3B46035-4AAB-4AB2-9BFB-C13159BBE1F9}"/>
              </a:ext>
            </a:extLst>
          </p:cNvPr>
          <p:cNvSpPr/>
          <p:nvPr/>
        </p:nvSpPr>
        <p:spPr>
          <a:xfrm>
            <a:off x="1473122" y="210562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A9CE27-E5D6-4CD4-9DF0-2AB1B9AE71B3}"/>
              </a:ext>
            </a:extLst>
          </p:cNvPr>
          <p:cNvSpPr txBox="1"/>
          <p:nvPr/>
        </p:nvSpPr>
        <p:spPr>
          <a:xfrm>
            <a:off x="864688" y="3351125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Use </a:t>
            </a:r>
            <a:r>
              <a:rPr lang="en-GB" dirty="0" err="1">
                <a:latin typeface="Twinkl" pitchFamily="2" charset="0"/>
              </a:rPr>
              <a:t>Husnain’s</a:t>
            </a:r>
            <a:r>
              <a:rPr lang="en-GB" dirty="0">
                <a:latin typeface="Twinkl" pitchFamily="2" charset="0"/>
              </a:rPr>
              <a:t> method to solve this calculation.</a:t>
            </a:r>
            <a:endParaRPr lang="en-GB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8B6EBB4-97AE-4674-A17A-C74AA2A10B5E}"/>
              </a:ext>
            </a:extLst>
          </p:cNvPr>
          <p:cNvSpPr/>
          <p:nvPr/>
        </p:nvSpPr>
        <p:spPr>
          <a:xfrm>
            <a:off x="2511872" y="199266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5AA273E-AFF0-48D7-841E-6F1F185FFAF5}"/>
              </a:ext>
            </a:extLst>
          </p:cNvPr>
          <p:cNvSpPr/>
          <p:nvPr/>
        </p:nvSpPr>
        <p:spPr>
          <a:xfrm>
            <a:off x="2511872" y="22828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4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59CDCC5-1006-4DB8-B0EC-CFF4021F4BFC}"/>
              </a:ext>
            </a:extLst>
          </p:cNvPr>
          <p:cNvCxnSpPr>
            <a:cxnSpLocks/>
          </p:cNvCxnSpPr>
          <p:nvPr/>
        </p:nvCxnSpPr>
        <p:spPr>
          <a:xfrm>
            <a:off x="2534649" y="233558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43B387C-D6FA-4B33-8BEB-06978C73098C}"/>
              </a:ext>
            </a:extLst>
          </p:cNvPr>
          <p:cNvSpPr/>
          <p:nvPr/>
        </p:nvSpPr>
        <p:spPr>
          <a:xfrm>
            <a:off x="2806572" y="212791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8A3E74A-88EC-451B-851D-ADDC3D561E0F}"/>
              </a:ext>
            </a:extLst>
          </p:cNvPr>
          <p:cNvSpPr/>
          <p:nvPr/>
        </p:nvSpPr>
        <p:spPr>
          <a:xfrm>
            <a:off x="3496656" y="212791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EB82AE7-9F95-463C-B7AE-CBB1DFBB2C47}"/>
              </a:ext>
            </a:extLst>
          </p:cNvPr>
          <p:cNvSpPr/>
          <p:nvPr/>
        </p:nvSpPr>
        <p:spPr>
          <a:xfrm>
            <a:off x="2270542" y="210562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99FBA00-8995-4AB2-8355-EA14813C6AAD}"/>
              </a:ext>
            </a:extLst>
          </p:cNvPr>
          <p:cNvSpPr/>
          <p:nvPr/>
        </p:nvSpPr>
        <p:spPr>
          <a:xfrm>
            <a:off x="3191244" y="199266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A45A17C-A7AA-485B-A19A-377A068123C4}"/>
              </a:ext>
            </a:extLst>
          </p:cNvPr>
          <p:cNvSpPr/>
          <p:nvPr/>
        </p:nvSpPr>
        <p:spPr>
          <a:xfrm>
            <a:off x="3191244" y="22828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84909BA-CE88-43BF-A719-A973DF2031DB}"/>
              </a:ext>
            </a:extLst>
          </p:cNvPr>
          <p:cNvCxnSpPr>
            <a:cxnSpLocks/>
          </p:cNvCxnSpPr>
          <p:nvPr/>
        </p:nvCxnSpPr>
        <p:spPr>
          <a:xfrm>
            <a:off x="3214021" y="233558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AC91D79-13F8-4BB1-B20D-50810583C697}"/>
              </a:ext>
            </a:extLst>
          </p:cNvPr>
          <p:cNvSpPr/>
          <p:nvPr/>
        </p:nvSpPr>
        <p:spPr>
          <a:xfrm>
            <a:off x="2988014" y="210562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25239CD6-CC4B-4812-81C7-E86E8D65A2D5}"/>
              </a:ext>
            </a:extLst>
          </p:cNvPr>
          <p:cNvSpPr/>
          <p:nvPr/>
        </p:nvSpPr>
        <p:spPr>
          <a:xfrm>
            <a:off x="3972798" y="1992661"/>
            <a:ext cx="494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10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D4A23A8-BE26-4D5A-8DE0-EC47D30FD0D6}"/>
              </a:ext>
            </a:extLst>
          </p:cNvPr>
          <p:cNvSpPr/>
          <p:nvPr/>
        </p:nvSpPr>
        <p:spPr>
          <a:xfrm>
            <a:off x="4044834" y="22828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094B62E-99BF-4937-9647-EC61249E07FD}"/>
              </a:ext>
            </a:extLst>
          </p:cNvPr>
          <p:cNvCxnSpPr>
            <a:cxnSpLocks/>
          </p:cNvCxnSpPr>
          <p:nvPr/>
        </p:nvCxnSpPr>
        <p:spPr>
          <a:xfrm>
            <a:off x="4067611" y="233558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BE37B9E-113D-4A35-875C-857DEFFA52CB}"/>
              </a:ext>
            </a:extLst>
          </p:cNvPr>
          <p:cNvSpPr/>
          <p:nvPr/>
        </p:nvSpPr>
        <p:spPr>
          <a:xfrm>
            <a:off x="4339534" y="212791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59691EC-637A-4748-9DA1-A21956BCEB7A}"/>
              </a:ext>
            </a:extLst>
          </p:cNvPr>
          <p:cNvSpPr/>
          <p:nvPr/>
        </p:nvSpPr>
        <p:spPr>
          <a:xfrm>
            <a:off x="5029618" y="212791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F9DDC94-C9FC-4C80-8E6B-59AD6AB19292}"/>
              </a:ext>
            </a:extLst>
          </p:cNvPr>
          <p:cNvSpPr/>
          <p:nvPr/>
        </p:nvSpPr>
        <p:spPr>
          <a:xfrm>
            <a:off x="3803504" y="210562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1E5717A9-5AB7-4A65-A73B-FDD6344173AC}"/>
              </a:ext>
            </a:extLst>
          </p:cNvPr>
          <p:cNvSpPr/>
          <p:nvPr/>
        </p:nvSpPr>
        <p:spPr>
          <a:xfrm>
            <a:off x="4724206" y="22828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3DB1D2B-8367-4961-ADA9-F6763CCC19CA}"/>
              </a:ext>
            </a:extLst>
          </p:cNvPr>
          <p:cNvCxnSpPr>
            <a:cxnSpLocks/>
          </p:cNvCxnSpPr>
          <p:nvPr/>
        </p:nvCxnSpPr>
        <p:spPr>
          <a:xfrm>
            <a:off x="4746983" y="233558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91E82BE-574C-43D2-B346-961CEC0A9B38}"/>
              </a:ext>
            </a:extLst>
          </p:cNvPr>
          <p:cNvSpPr/>
          <p:nvPr/>
        </p:nvSpPr>
        <p:spPr>
          <a:xfrm>
            <a:off x="4520976" y="2105622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FB14C8-35DA-457C-8019-29F9AF02C44B}"/>
              </a:ext>
            </a:extLst>
          </p:cNvPr>
          <p:cNvSpPr/>
          <p:nvPr/>
        </p:nvSpPr>
        <p:spPr>
          <a:xfrm>
            <a:off x="4745575" y="2001050"/>
            <a:ext cx="494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EA1DAB47-4E69-448D-A357-E267D84D0CF3}"/>
              </a:ext>
            </a:extLst>
          </p:cNvPr>
          <p:cNvSpPr/>
          <p:nvPr/>
        </p:nvSpPr>
        <p:spPr>
          <a:xfrm>
            <a:off x="5382209" y="228281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8006C5C-2668-49EC-919A-B33FDB437AB9}"/>
              </a:ext>
            </a:extLst>
          </p:cNvPr>
          <p:cNvCxnSpPr>
            <a:cxnSpLocks/>
          </p:cNvCxnSpPr>
          <p:nvPr/>
        </p:nvCxnSpPr>
        <p:spPr>
          <a:xfrm>
            <a:off x="5404986" y="2335586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C2B95C4-55AB-4E0E-8CE6-6543C34D85A2}"/>
              </a:ext>
            </a:extLst>
          </p:cNvPr>
          <p:cNvSpPr/>
          <p:nvPr/>
        </p:nvSpPr>
        <p:spPr>
          <a:xfrm>
            <a:off x="5395189" y="2001050"/>
            <a:ext cx="494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7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492D21-6DCA-4929-B6ED-8660D98D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39240"/>
              </p:ext>
            </p:extLst>
          </p:nvPr>
        </p:nvGraphicFramePr>
        <p:xfrm>
          <a:off x="6070866" y="2152112"/>
          <a:ext cx="23770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27">
                  <a:extLst>
                    <a:ext uri="{9D8B030D-6E8A-4147-A177-3AD203B41FA5}">
                      <a16:colId xmlns:a16="http://schemas.microsoft.com/office/drawing/2014/main" val="3599039587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1559440769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1906463664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806334007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369672775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3411093510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2051119531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182808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171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C6B221-EB4D-4AE1-93DE-834A6FAA8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56144"/>
              </p:ext>
            </p:extLst>
          </p:nvPr>
        </p:nvGraphicFramePr>
        <p:xfrm>
          <a:off x="6070866" y="1715636"/>
          <a:ext cx="237701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017">
                  <a:extLst>
                    <a:ext uri="{9D8B030D-6E8A-4147-A177-3AD203B41FA5}">
                      <a16:colId xmlns:a16="http://schemas.microsoft.com/office/drawing/2014/main" val="42671033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75946"/>
                  </a:ext>
                </a:extLst>
              </a:tr>
            </a:tbl>
          </a:graphicData>
        </a:graphic>
      </p:graphicFrame>
      <p:graphicFrame>
        <p:nvGraphicFramePr>
          <p:cNvPr id="148" name="Table 147">
            <a:extLst>
              <a:ext uri="{FF2B5EF4-FFF2-40B4-BE49-F238E27FC236}">
                <a16:creationId xmlns:a16="http://schemas.microsoft.com/office/drawing/2014/main" id="{80ADB1F7-2663-4022-BD30-1346EB96B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55570"/>
              </p:ext>
            </p:extLst>
          </p:nvPr>
        </p:nvGraphicFramePr>
        <p:xfrm>
          <a:off x="6070866" y="2603816"/>
          <a:ext cx="237701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27">
                  <a:extLst>
                    <a:ext uri="{9D8B030D-6E8A-4147-A177-3AD203B41FA5}">
                      <a16:colId xmlns:a16="http://schemas.microsoft.com/office/drawing/2014/main" val="3599039587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1559440769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1906463664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806334007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369672775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3411093510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2051119531"/>
                    </a:ext>
                  </a:extLst>
                </a:gridCol>
                <a:gridCol w="297127">
                  <a:extLst>
                    <a:ext uri="{9D8B030D-6E8A-4147-A177-3AD203B41FA5}">
                      <a16:colId xmlns:a16="http://schemas.microsoft.com/office/drawing/2014/main" val="18280882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AC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17104"/>
                  </a:ext>
                </a:extLst>
              </a:tr>
            </a:tbl>
          </a:graphicData>
        </a:graphic>
      </p:graphicFrame>
      <p:sp>
        <p:nvSpPr>
          <p:cNvPr id="149" name="Rectangle 148">
            <a:extLst>
              <a:ext uri="{FF2B5EF4-FFF2-40B4-BE49-F238E27FC236}">
                <a16:creationId xmlns:a16="http://schemas.microsoft.com/office/drawing/2014/main" id="{43B6B590-3BE0-41DD-8175-DCB2C43093DA}"/>
              </a:ext>
            </a:extLst>
          </p:cNvPr>
          <p:cNvSpPr/>
          <p:nvPr/>
        </p:nvSpPr>
        <p:spPr>
          <a:xfrm>
            <a:off x="996980" y="429110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36A8C6A-E0F7-48D5-A13E-8AF4A6835EDF}"/>
              </a:ext>
            </a:extLst>
          </p:cNvPr>
          <p:cNvSpPr/>
          <p:nvPr/>
        </p:nvSpPr>
        <p:spPr>
          <a:xfrm>
            <a:off x="996980" y="4581263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5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87BE5F0D-A1B9-40A0-8977-A7159611A9E9}"/>
              </a:ext>
            </a:extLst>
          </p:cNvPr>
          <p:cNvCxnSpPr>
            <a:cxnSpLocks/>
          </p:cNvCxnSpPr>
          <p:nvPr/>
        </p:nvCxnSpPr>
        <p:spPr>
          <a:xfrm>
            <a:off x="1019757" y="4634032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50D2932-7047-40EE-BDED-01A313A3EA42}"/>
              </a:ext>
            </a:extLst>
          </p:cNvPr>
          <p:cNvSpPr/>
          <p:nvPr/>
        </p:nvSpPr>
        <p:spPr>
          <a:xfrm>
            <a:off x="1291680" y="442635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D819C43-033D-4592-92D9-29C9511F0861}"/>
              </a:ext>
            </a:extLst>
          </p:cNvPr>
          <p:cNvSpPr/>
          <p:nvPr/>
        </p:nvSpPr>
        <p:spPr>
          <a:xfrm>
            <a:off x="1981764" y="442635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16D5E22-AC29-43D9-8AB2-C367D2B8D2E9}"/>
              </a:ext>
            </a:extLst>
          </p:cNvPr>
          <p:cNvSpPr/>
          <p:nvPr/>
        </p:nvSpPr>
        <p:spPr>
          <a:xfrm>
            <a:off x="755650" y="440406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26DA2EA-7C2B-44DE-832D-6EF739B3CD99}"/>
              </a:ext>
            </a:extLst>
          </p:cNvPr>
          <p:cNvSpPr/>
          <p:nvPr/>
        </p:nvSpPr>
        <p:spPr>
          <a:xfrm>
            <a:off x="1676352" y="4291107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DEF1C3A-34DE-4BA9-9060-3963C4BFA0A8}"/>
              </a:ext>
            </a:extLst>
          </p:cNvPr>
          <p:cNvSpPr/>
          <p:nvPr/>
        </p:nvSpPr>
        <p:spPr>
          <a:xfrm>
            <a:off x="1622076" y="4581263"/>
            <a:ext cx="470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10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B05991D6-F885-4065-ACE9-C04386822782}"/>
              </a:ext>
            </a:extLst>
          </p:cNvPr>
          <p:cNvCxnSpPr>
            <a:cxnSpLocks/>
          </p:cNvCxnSpPr>
          <p:nvPr/>
        </p:nvCxnSpPr>
        <p:spPr>
          <a:xfrm>
            <a:off x="1699129" y="4634032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88C492B-8CE1-4BCA-BF75-7F3A21EB775B}"/>
              </a:ext>
            </a:extLst>
          </p:cNvPr>
          <p:cNvSpPr/>
          <p:nvPr/>
        </p:nvSpPr>
        <p:spPr>
          <a:xfrm>
            <a:off x="1473122" y="440406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0C21CB-C8C6-483C-B9C4-D7FB08198B6A}"/>
              </a:ext>
            </a:extLst>
          </p:cNvPr>
          <p:cNvGrpSpPr/>
          <p:nvPr/>
        </p:nvGrpSpPr>
        <p:grpSpPr>
          <a:xfrm>
            <a:off x="2210122" y="4291107"/>
            <a:ext cx="1476932" cy="690266"/>
            <a:chOff x="2210122" y="3804545"/>
            <a:chExt cx="1476932" cy="6902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7C7BD30-38B5-4D75-BC47-CCB79AB0222F}"/>
                </a:ext>
              </a:extLst>
            </p:cNvPr>
            <p:cNvGrpSpPr/>
            <p:nvPr/>
          </p:nvGrpSpPr>
          <p:grpSpPr>
            <a:xfrm>
              <a:off x="2210122" y="3804545"/>
              <a:ext cx="533770" cy="690266"/>
              <a:chOff x="2250961" y="2093845"/>
              <a:chExt cx="533770" cy="69026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0DDB922-5E5B-4239-B8EF-12EDAB8C9A95}"/>
                  </a:ext>
                </a:extLst>
              </p:cNvPr>
              <p:cNvSpPr/>
              <p:nvPr/>
            </p:nvSpPr>
            <p:spPr>
              <a:xfrm>
                <a:off x="2454191" y="2093845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7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31C45F4-BC01-40BB-A4AF-A9199B1D43AA}"/>
                  </a:ext>
                </a:extLst>
              </p:cNvPr>
              <p:cNvSpPr/>
              <p:nvPr/>
            </p:nvSpPr>
            <p:spPr>
              <a:xfrm>
                <a:off x="2454191" y="2384001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5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DF98055-880F-42C9-839E-02F8C41B2D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968" y="2436770"/>
                <a:ext cx="266001" cy="0"/>
              </a:xfrm>
              <a:prstGeom prst="line">
                <a:avLst/>
              </a:prstGeom>
              <a:ln w="127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E089EF3-FD95-4F1D-A71B-9A2F6E6B0374}"/>
                  </a:ext>
                </a:extLst>
              </p:cNvPr>
              <p:cNvSpPr/>
              <p:nvPr/>
            </p:nvSpPr>
            <p:spPr>
              <a:xfrm>
                <a:off x="2250961" y="220680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</a:t>
                </a:r>
              </a:p>
            </p:txBody>
          </p:sp>
        </p:grp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73E4F9F4-996D-4592-BC5B-CCDCFCEE7AD5}"/>
                </a:ext>
              </a:extLst>
            </p:cNvPr>
            <p:cNvSpPr/>
            <p:nvPr/>
          </p:nvSpPr>
          <p:spPr>
            <a:xfrm>
              <a:off x="2675316" y="3939795"/>
              <a:ext cx="33054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–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6FE045D2-E656-403D-A95D-10DA5A50451B}"/>
                </a:ext>
              </a:extLst>
            </p:cNvPr>
            <p:cNvGrpSpPr/>
            <p:nvPr/>
          </p:nvGrpSpPr>
          <p:grpSpPr>
            <a:xfrm>
              <a:off x="2870227" y="3804545"/>
              <a:ext cx="618184" cy="690266"/>
              <a:chOff x="2250961" y="2093845"/>
              <a:chExt cx="618184" cy="690266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C1FE0B3-E661-4F8E-BB6E-492C2B3D9E2D}"/>
                  </a:ext>
                </a:extLst>
              </p:cNvPr>
              <p:cNvSpPr/>
              <p:nvPr/>
            </p:nvSpPr>
            <p:spPr>
              <a:xfrm>
                <a:off x="2454191" y="2093845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7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6A47C829-EA35-4777-9199-878FB6206B76}"/>
                  </a:ext>
                </a:extLst>
              </p:cNvPr>
              <p:cNvSpPr/>
              <p:nvPr/>
            </p:nvSpPr>
            <p:spPr>
              <a:xfrm>
                <a:off x="2394979" y="2384001"/>
                <a:ext cx="474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05289255-C9B7-4D38-A887-B498666E3E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968" y="2436770"/>
                <a:ext cx="266001" cy="0"/>
              </a:xfrm>
              <a:prstGeom prst="line">
                <a:avLst/>
              </a:prstGeom>
              <a:ln w="127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F20469A-16CA-4629-A62A-2A9F7477FFC6}"/>
                  </a:ext>
                </a:extLst>
              </p:cNvPr>
              <p:cNvSpPr/>
              <p:nvPr/>
            </p:nvSpPr>
            <p:spPr>
              <a:xfrm>
                <a:off x="2250961" y="220680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</a:t>
                </a:r>
              </a:p>
            </p:txBody>
          </p: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C568BDD-2735-4AB4-8EF8-E5C41DD342BB}"/>
                </a:ext>
              </a:extLst>
            </p:cNvPr>
            <p:cNvSpPr/>
            <p:nvPr/>
          </p:nvSpPr>
          <p:spPr>
            <a:xfrm>
              <a:off x="3356514" y="393979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=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A807F3F-A8B9-4033-8D0C-095088FDF077}"/>
              </a:ext>
            </a:extLst>
          </p:cNvPr>
          <p:cNvGrpSpPr/>
          <p:nvPr/>
        </p:nvGrpSpPr>
        <p:grpSpPr>
          <a:xfrm>
            <a:off x="3661926" y="4291107"/>
            <a:ext cx="1476932" cy="690266"/>
            <a:chOff x="2210122" y="3804545"/>
            <a:chExt cx="1476932" cy="690266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F90E971-D506-418C-BE41-C6550E293C3F}"/>
                </a:ext>
              </a:extLst>
            </p:cNvPr>
            <p:cNvGrpSpPr/>
            <p:nvPr/>
          </p:nvGrpSpPr>
          <p:grpSpPr>
            <a:xfrm>
              <a:off x="2210122" y="3804545"/>
              <a:ext cx="663297" cy="673978"/>
              <a:chOff x="2250961" y="2093845"/>
              <a:chExt cx="663297" cy="673978"/>
            </a:xfrm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FBF84036-4621-4BA7-A92F-11BD886C8E7B}"/>
                  </a:ext>
                </a:extLst>
              </p:cNvPr>
              <p:cNvSpPr/>
              <p:nvPr/>
            </p:nvSpPr>
            <p:spPr>
              <a:xfrm>
                <a:off x="2402424" y="2093845"/>
                <a:ext cx="4370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14</a:t>
                </a:r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BFF6DE1C-1498-4B7A-9FDF-CACA731210F2}"/>
                  </a:ext>
                </a:extLst>
              </p:cNvPr>
              <p:cNvSpPr/>
              <p:nvPr/>
            </p:nvSpPr>
            <p:spPr>
              <a:xfrm>
                <a:off x="2411326" y="2367713"/>
                <a:ext cx="5029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1C426131-0346-47A4-9D2A-61B5A84689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968" y="2436770"/>
                <a:ext cx="266001" cy="0"/>
              </a:xfrm>
              <a:prstGeom prst="line">
                <a:avLst/>
              </a:prstGeom>
              <a:ln w="127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C4C683AE-7692-4668-81AB-F60A3493A910}"/>
                  </a:ext>
                </a:extLst>
              </p:cNvPr>
              <p:cNvSpPr/>
              <p:nvPr/>
            </p:nvSpPr>
            <p:spPr>
              <a:xfrm>
                <a:off x="2250961" y="220680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</a:t>
                </a:r>
              </a:p>
            </p:txBody>
          </p:sp>
        </p:grp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57FCE28F-6308-4FCE-B89F-53A11DFD6792}"/>
                </a:ext>
              </a:extLst>
            </p:cNvPr>
            <p:cNvSpPr/>
            <p:nvPr/>
          </p:nvSpPr>
          <p:spPr>
            <a:xfrm>
              <a:off x="2675316" y="3939795"/>
              <a:ext cx="330540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–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2C4A928-5AE8-4439-AA2B-BC3D4963ADD2}"/>
                </a:ext>
              </a:extLst>
            </p:cNvPr>
            <p:cNvGrpSpPr/>
            <p:nvPr/>
          </p:nvGrpSpPr>
          <p:grpSpPr>
            <a:xfrm>
              <a:off x="2870227" y="3804545"/>
              <a:ext cx="618184" cy="690266"/>
              <a:chOff x="2250961" y="2093845"/>
              <a:chExt cx="618184" cy="690266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DC1C58F5-1953-4186-B594-9FEEEE03A298}"/>
                  </a:ext>
                </a:extLst>
              </p:cNvPr>
              <p:cNvSpPr/>
              <p:nvPr/>
            </p:nvSpPr>
            <p:spPr>
              <a:xfrm>
                <a:off x="2454191" y="2093845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7</a:t>
                </a:r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9A194508-B5D3-426C-A1FE-820E43ABDC2D}"/>
                  </a:ext>
                </a:extLst>
              </p:cNvPr>
              <p:cNvSpPr/>
              <p:nvPr/>
            </p:nvSpPr>
            <p:spPr>
              <a:xfrm>
                <a:off x="2394979" y="2384001"/>
                <a:ext cx="47416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10</a:t>
                </a: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32FFA0A3-77D2-402C-A024-8F6311C027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6968" y="2436770"/>
                <a:ext cx="266001" cy="0"/>
              </a:xfrm>
              <a:prstGeom prst="line">
                <a:avLst/>
              </a:prstGeom>
              <a:ln w="127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A7B73F3-EE35-496A-A10F-DD91293B29F3}"/>
                  </a:ext>
                </a:extLst>
              </p:cNvPr>
              <p:cNvSpPr/>
              <p:nvPr/>
            </p:nvSpPr>
            <p:spPr>
              <a:xfrm>
                <a:off x="2250961" y="220680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</a:t>
                </a:r>
              </a:p>
            </p:txBody>
          </p:sp>
        </p:grp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08DAEF4-78ED-4BF0-A55E-1D990ED533D6}"/>
                </a:ext>
              </a:extLst>
            </p:cNvPr>
            <p:cNvSpPr/>
            <p:nvPr/>
          </p:nvSpPr>
          <p:spPr>
            <a:xfrm>
              <a:off x="3356514" y="393979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=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DD2986-93DE-432D-ADAF-BDFCA1CDF882}"/>
              </a:ext>
            </a:extLst>
          </p:cNvPr>
          <p:cNvGrpSpPr/>
          <p:nvPr/>
        </p:nvGrpSpPr>
        <p:grpSpPr>
          <a:xfrm>
            <a:off x="5045401" y="4291107"/>
            <a:ext cx="474166" cy="690266"/>
            <a:chOff x="5045401" y="3804545"/>
            <a:chExt cx="474166" cy="690266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28EE8C8B-F92F-4F44-94B5-5B8B53122F39}"/>
                </a:ext>
              </a:extLst>
            </p:cNvPr>
            <p:cNvSpPr/>
            <p:nvPr/>
          </p:nvSpPr>
          <p:spPr>
            <a:xfrm>
              <a:off x="5104613" y="380454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7</a:t>
              </a: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5BEE99FD-6F56-431E-A72B-7D12AA491FF4}"/>
                </a:ext>
              </a:extLst>
            </p:cNvPr>
            <p:cNvSpPr/>
            <p:nvPr/>
          </p:nvSpPr>
          <p:spPr>
            <a:xfrm>
              <a:off x="5045401" y="4094701"/>
              <a:ext cx="47416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10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86238EE9-0770-4659-B7E1-3E044803CBAF}"/>
                </a:ext>
              </a:extLst>
            </p:cNvPr>
            <p:cNvCxnSpPr>
              <a:cxnSpLocks/>
            </p:cNvCxnSpPr>
            <p:nvPr/>
          </p:nvCxnSpPr>
          <p:spPr>
            <a:xfrm>
              <a:off x="5127390" y="4147470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543E038-5209-43AA-97E7-5978A3EFD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7"/>
          <a:stretch/>
        </p:blipFill>
        <p:spPr>
          <a:xfrm>
            <a:off x="6070866" y="3179428"/>
            <a:ext cx="1788347" cy="3221372"/>
          </a:xfrm>
          <a:prstGeom prst="rect">
            <a:avLst/>
          </a:prstGeom>
        </p:spPr>
      </p:pic>
      <p:sp>
        <p:nvSpPr>
          <p:cNvPr id="182" name="Rectangle 181">
            <a:extLst>
              <a:ext uri="{FF2B5EF4-FFF2-40B4-BE49-F238E27FC236}">
                <a16:creationId xmlns:a16="http://schemas.microsoft.com/office/drawing/2014/main" id="{27C6F09B-50C9-4FB8-8982-68FEF4150850}"/>
              </a:ext>
            </a:extLst>
          </p:cNvPr>
          <p:cNvSpPr/>
          <p:nvPr/>
        </p:nvSpPr>
        <p:spPr>
          <a:xfrm>
            <a:off x="447429" y="670981"/>
            <a:ext cx="284175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2 Mixed Numbers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99CB6B2-18B4-4FCB-8BC6-D07CED90975D}"/>
              </a:ext>
            </a:extLst>
          </p:cNvPr>
          <p:cNvCxnSpPr/>
          <p:nvPr/>
        </p:nvCxnSpPr>
        <p:spPr>
          <a:xfrm>
            <a:off x="3187817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5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7429" y="670659"/>
            <a:ext cx="284175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2 Mixed Numbers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87D34A-125A-48AA-9325-C983D6CABC82}"/>
              </a:ext>
            </a:extLst>
          </p:cNvPr>
          <p:cNvGrpSpPr/>
          <p:nvPr/>
        </p:nvGrpSpPr>
        <p:grpSpPr>
          <a:xfrm>
            <a:off x="803393" y="3336432"/>
            <a:ext cx="6602136" cy="706324"/>
            <a:chOff x="803393" y="3838231"/>
            <a:chExt cx="6602136" cy="7063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EA24E38-E5B7-40A1-914A-79C580D175A3}"/>
                </a:ext>
              </a:extLst>
            </p:cNvPr>
            <p:cNvSpPr/>
            <p:nvPr/>
          </p:nvSpPr>
          <p:spPr>
            <a:xfrm>
              <a:off x="803393" y="3838231"/>
              <a:ext cx="6602136" cy="706324"/>
            </a:xfrm>
            <a:prstGeom prst="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ABBF576-D61C-4654-A865-B6400BDC9A53}"/>
                </a:ext>
              </a:extLst>
            </p:cNvPr>
            <p:cNvSpPr/>
            <p:nvPr/>
          </p:nvSpPr>
          <p:spPr>
            <a:xfrm>
              <a:off x="909301" y="3867495"/>
              <a:ext cx="58522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latin typeface="Twinkl" pitchFamily="2" charset="0"/>
                </a:rPr>
                <a:t>He has tried to subtract the fractions without first making sure that the denominators are the same.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318130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9ACE09-C53D-4F06-A0F3-C3C1B2C020EB}"/>
              </a:ext>
            </a:extLst>
          </p:cNvPr>
          <p:cNvGrpSpPr/>
          <p:nvPr/>
        </p:nvGrpSpPr>
        <p:grpSpPr>
          <a:xfrm>
            <a:off x="803393" y="2879719"/>
            <a:ext cx="7006757" cy="461036"/>
            <a:chOff x="803393" y="3331184"/>
            <a:chExt cx="7006757" cy="461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CCF462-FE66-4B2A-8E10-CF5D7CDB8DDE}"/>
                </a:ext>
              </a:extLst>
            </p:cNvPr>
            <p:cNvSpPr/>
            <p:nvPr/>
          </p:nvSpPr>
          <p:spPr>
            <a:xfrm>
              <a:off x="803393" y="3331184"/>
              <a:ext cx="6602136" cy="461036"/>
            </a:xfrm>
            <a:prstGeom prst="rect">
              <a:avLst/>
            </a:prstGeom>
            <a:solidFill>
              <a:srgbClr val="E95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47E60B-7544-4DB3-8F33-55722F18A9B9}"/>
                </a:ext>
              </a:extLst>
            </p:cNvPr>
            <p:cNvSpPr txBox="1"/>
            <p:nvPr/>
          </p:nvSpPr>
          <p:spPr>
            <a:xfrm>
              <a:off x="964734" y="3417478"/>
              <a:ext cx="68454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  <a:latin typeface="Twinkl" pitchFamily="2" charset="0"/>
                </a:rPr>
                <a:t>What mistake has </a:t>
              </a:r>
              <a:r>
                <a:rPr lang="en-GB" b="1" dirty="0" err="1">
                  <a:solidFill>
                    <a:schemeClr val="bg1"/>
                  </a:solidFill>
                  <a:latin typeface="Twinkl" pitchFamily="2" charset="0"/>
                </a:rPr>
                <a:t>Jagvir</a:t>
              </a:r>
              <a:r>
                <a:rPr lang="en-GB" b="1" dirty="0">
                  <a:solidFill>
                    <a:schemeClr val="bg1"/>
                  </a:solidFill>
                  <a:latin typeface="Twinkl" pitchFamily="2" charset="0"/>
                </a:rPr>
                <a:t> made?</a:t>
              </a:r>
            </a:p>
          </p:txBody>
        </p:sp>
      </p:grp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64BD7ACD-3337-4E0B-BBCD-E4DA1A7ECF41}"/>
              </a:ext>
            </a:extLst>
          </p:cNvPr>
          <p:cNvSpPr/>
          <p:nvPr/>
        </p:nvSpPr>
        <p:spPr>
          <a:xfrm>
            <a:off x="4233324" y="1781459"/>
            <a:ext cx="2376898" cy="896205"/>
          </a:xfrm>
          <a:prstGeom prst="wedgeRectCallout">
            <a:avLst>
              <a:gd name="adj1" fmla="val 58382"/>
              <a:gd name="adj2" fmla="val 20775"/>
            </a:avLst>
          </a:prstGeom>
          <a:solidFill>
            <a:srgbClr val="007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  The answer is       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414F22-308A-4AB4-B2B8-42668F8E4BF4}"/>
              </a:ext>
            </a:extLst>
          </p:cNvPr>
          <p:cNvSpPr/>
          <p:nvPr/>
        </p:nvSpPr>
        <p:spPr>
          <a:xfrm>
            <a:off x="6054839" y="1870553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B71B716-2097-43F1-8445-D6581FBDC528}"/>
              </a:ext>
            </a:extLst>
          </p:cNvPr>
          <p:cNvSpPr/>
          <p:nvPr/>
        </p:nvSpPr>
        <p:spPr>
          <a:xfrm>
            <a:off x="6046450" y="214393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11BC173-A9C1-4F25-AF49-94173E651F89}"/>
              </a:ext>
            </a:extLst>
          </p:cNvPr>
          <p:cNvCxnSpPr>
            <a:cxnSpLocks/>
          </p:cNvCxnSpPr>
          <p:nvPr/>
        </p:nvCxnSpPr>
        <p:spPr>
          <a:xfrm>
            <a:off x="6111172" y="2213478"/>
            <a:ext cx="1718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F2FC5D1-3241-462F-9AE4-962C794375BB}"/>
              </a:ext>
            </a:extLst>
          </p:cNvPr>
          <p:cNvSpPr/>
          <p:nvPr/>
        </p:nvSpPr>
        <p:spPr>
          <a:xfrm>
            <a:off x="5851609" y="1983514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1C37C2-EC18-4DB6-8099-71384EBF94C6}"/>
              </a:ext>
            </a:extLst>
          </p:cNvPr>
          <p:cNvSpPr/>
          <p:nvPr/>
        </p:nvSpPr>
        <p:spPr>
          <a:xfrm>
            <a:off x="803394" y="1234799"/>
            <a:ext cx="3081098" cy="1458067"/>
          </a:xfrm>
          <a:prstGeom prst="rect">
            <a:avLst/>
          </a:prstGeom>
          <a:solidFill>
            <a:schemeClr val="bg1"/>
          </a:solidFill>
          <a:ln>
            <a:solidFill>
              <a:srgbClr val="007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BBDE3-B79A-4829-BB81-4EEE9E76DDE6}"/>
              </a:ext>
            </a:extLst>
          </p:cNvPr>
          <p:cNvSpPr/>
          <p:nvPr/>
        </p:nvSpPr>
        <p:spPr>
          <a:xfrm>
            <a:off x="1773264" y="161591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CD44BB-BF99-4ECC-92A7-969455C3A08F}"/>
              </a:ext>
            </a:extLst>
          </p:cNvPr>
          <p:cNvSpPr/>
          <p:nvPr/>
        </p:nvSpPr>
        <p:spPr>
          <a:xfrm>
            <a:off x="1773264" y="190607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A2523-2718-4475-97DD-B4D963C1BB64}"/>
              </a:ext>
            </a:extLst>
          </p:cNvPr>
          <p:cNvCxnSpPr>
            <a:cxnSpLocks/>
          </p:cNvCxnSpPr>
          <p:nvPr/>
        </p:nvCxnSpPr>
        <p:spPr>
          <a:xfrm>
            <a:off x="1796041" y="195884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AE91C2B-8D94-4BBA-AAA6-0A2D9911ADE6}"/>
              </a:ext>
            </a:extLst>
          </p:cNvPr>
          <p:cNvSpPr/>
          <p:nvPr/>
        </p:nvSpPr>
        <p:spPr>
          <a:xfrm>
            <a:off x="2035780" y="175116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E1AA1-8CF0-48D5-8D1D-AF5ABE828682}"/>
              </a:ext>
            </a:extLst>
          </p:cNvPr>
          <p:cNvSpPr/>
          <p:nvPr/>
        </p:nvSpPr>
        <p:spPr>
          <a:xfrm>
            <a:off x="2758048" y="175116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593D8-C389-420F-B8ED-DE6E100F815E}"/>
              </a:ext>
            </a:extLst>
          </p:cNvPr>
          <p:cNvSpPr/>
          <p:nvPr/>
        </p:nvSpPr>
        <p:spPr>
          <a:xfrm>
            <a:off x="1531934" y="172887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061ED4-654C-491C-A359-BFD00BDFD4E8}"/>
              </a:ext>
            </a:extLst>
          </p:cNvPr>
          <p:cNvSpPr/>
          <p:nvPr/>
        </p:nvSpPr>
        <p:spPr>
          <a:xfrm>
            <a:off x="2452636" y="161591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4F4886-5A8B-4D1C-9FF0-16F7F8D3035B}"/>
              </a:ext>
            </a:extLst>
          </p:cNvPr>
          <p:cNvSpPr/>
          <p:nvPr/>
        </p:nvSpPr>
        <p:spPr>
          <a:xfrm>
            <a:off x="2452636" y="190607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2904E8-3F35-41B3-90E3-FB7DF64392B8}"/>
              </a:ext>
            </a:extLst>
          </p:cNvPr>
          <p:cNvCxnSpPr>
            <a:cxnSpLocks/>
          </p:cNvCxnSpPr>
          <p:nvPr/>
        </p:nvCxnSpPr>
        <p:spPr>
          <a:xfrm>
            <a:off x="2475413" y="195884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06C58-AD7C-47CD-BE2E-747BB73629AA}"/>
              </a:ext>
            </a:extLst>
          </p:cNvPr>
          <p:cNvSpPr/>
          <p:nvPr/>
        </p:nvSpPr>
        <p:spPr>
          <a:xfrm>
            <a:off x="2249406" y="172887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25BF15D-9153-4FBC-BB3F-DB24933B5A4A}"/>
              </a:ext>
            </a:extLst>
          </p:cNvPr>
          <p:cNvGrpSpPr/>
          <p:nvPr/>
        </p:nvGrpSpPr>
        <p:grpSpPr>
          <a:xfrm>
            <a:off x="803393" y="4230346"/>
            <a:ext cx="7006757" cy="461036"/>
            <a:chOff x="803393" y="3331184"/>
            <a:chExt cx="7006757" cy="46103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B466B0-39C2-4851-9275-65940060FFD1}"/>
                </a:ext>
              </a:extLst>
            </p:cNvPr>
            <p:cNvSpPr/>
            <p:nvPr/>
          </p:nvSpPr>
          <p:spPr>
            <a:xfrm>
              <a:off x="803393" y="3331184"/>
              <a:ext cx="6602136" cy="461036"/>
            </a:xfrm>
            <a:prstGeom prst="rect">
              <a:avLst/>
            </a:prstGeom>
            <a:solidFill>
              <a:srgbClr val="E950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D66AC2-40FE-4021-BB13-F34F37B80F18}"/>
                </a:ext>
              </a:extLst>
            </p:cNvPr>
            <p:cNvSpPr txBox="1"/>
            <p:nvPr/>
          </p:nvSpPr>
          <p:spPr>
            <a:xfrm>
              <a:off x="964734" y="3417478"/>
              <a:ext cx="684541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 dirty="0">
                  <a:solidFill>
                    <a:schemeClr val="bg1"/>
                  </a:solidFill>
                  <a:latin typeface="Twinkl" pitchFamily="2" charset="0"/>
                </a:rPr>
                <a:t>What is the correct answer?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E5EFAD4-C0E6-45D8-BFCB-364340EC9393}"/>
              </a:ext>
            </a:extLst>
          </p:cNvPr>
          <p:cNvGrpSpPr/>
          <p:nvPr/>
        </p:nvGrpSpPr>
        <p:grpSpPr>
          <a:xfrm>
            <a:off x="803393" y="4683626"/>
            <a:ext cx="6602136" cy="709757"/>
            <a:chOff x="803393" y="4683626"/>
            <a:chExt cx="6602136" cy="70975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8327D69-B8A2-42DD-9BE2-8C3CDEC51201}"/>
                </a:ext>
              </a:extLst>
            </p:cNvPr>
            <p:cNvGrpSpPr/>
            <p:nvPr/>
          </p:nvGrpSpPr>
          <p:grpSpPr>
            <a:xfrm>
              <a:off x="803393" y="4687059"/>
              <a:ext cx="6602136" cy="706324"/>
              <a:chOff x="803393" y="4687059"/>
              <a:chExt cx="6602136" cy="70632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EBEB60D-E9C3-460D-ABB8-889753AD2128}"/>
                  </a:ext>
                </a:extLst>
              </p:cNvPr>
              <p:cNvSpPr/>
              <p:nvPr/>
            </p:nvSpPr>
            <p:spPr>
              <a:xfrm>
                <a:off x="803393" y="4687059"/>
                <a:ext cx="6602136" cy="706324"/>
              </a:xfrm>
              <a:prstGeom prst="rect">
                <a:avLst/>
              </a:prstGeom>
              <a:solidFill>
                <a:srgbClr val="87B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66C153-13E9-458A-8206-99CBEDD71827}"/>
                  </a:ext>
                </a:extLst>
              </p:cNvPr>
              <p:cNvSpPr/>
              <p:nvPr/>
            </p:nvSpPr>
            <p:spPr>
              <a:xfrm>
                <a:off x="1159657" y="4695588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3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B93979E-D26D-4C7C-A8AF-9FB666C30213}"/>
                  </a:ext>
                </a:extLst>
              </p:cNvPr>
              <p:cNvSpPr/>
              <p:nvPr/>
            </p:nvSpPr>
            <p:spPr>
              <a:xfrm>
                <a:off x="1159657" y="4985744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8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F9BD984-C2BF-4828-A223-700059A69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2434" y="5038513"/>
                <a:ext cx="2660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EA1E0BB-0F78-4241-A956-861D6D0C06C7}"/>
                  </a:ext>
                </a:extLst>
              </p:cNvPr>
              <p:cNvSpPr/>
              <p:nvPr/>
            </p:nvSpPr>
            <p:spPr>
              <a:xfrm>
                <a:off x="918327" y="4808549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4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D261D6A-C6E8-416B-8FEF-E87A1F68A217}"/>
                  </a:ext>
                </a:extLst>
              </p:cNvPr>
              <p:cNvSpPr/>
              <p:nvPr/>
            </p:nvSpPr>
            <p:spPr>
              <a:xfrm>
                <a:off x="1433169" y="481887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–</a:t>
                </a:r>
                <a:endParaRPr lang="en-GB" sz="2000" b="1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6306973-4388-4ACB-BA93-D3D3C157CC68}"/>
                  </a:ext>
                </a:extLst>
              </p:cNvPr>
              <p:cNvSpPr/>
              <p:nvPr/>
            </p:nvSpPr>
            <p:spPr>
              <a:xfrm>
                <a:off x="2130270" y="481887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=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B389814-C5D5-46A8-ABE3-933549CBEAD0}"/>
                  </a:ext>
                </a:extLst>
              </p:cNvPr>
              <p:cNvSpPr/>
              <p:nvPr/>
            </p:nvSpPr>
            <p:spPr>
              <a:xfrm>
                <a:off x="1824858" y="4973782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4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47BCE45-8D88-451B-B990-2FF892ACEA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47635" y="5026551"/>
                <a:ext cx="2660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D6069E6-DDC3-49E7-BA3F-B4698D714E98}"/>
                  </a:ext>
                </a:extLst>
              </p:cNvPr>
              <p:cNvSpPr/>
              <p:nvPr/>
            </p:nvSpPr>
            <p:spPr>
              <a:xfrm>
                <a:off x="1621628" y="4796587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1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AB9465B-A8BF-4E5F-ACBC-B268B08A2177}"/>
                  </a:ext>
                </a:extLst>
              </p:cNvPr>
              <p:cNvSpPr/>
              <p:nvPr/>
            </p:nvSpPr>
            <p:spPr>
              <a:xfrm>
                <a:off x="2634857" y="4695588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3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5A5A19F-10B9-4CA6-8195-CCE4F8621397}"/>
                  </a:ext>
                </a:extLst>
              </p:cNvPr>
              <p:cNvSpPr/>
              <p:nvPr/>
            </p:nvSpPr>
            <p:spPr>
              <a:xfrm>
                <a:off x="2634857" y="4985744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8</a:t>
                </a: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919AAE2-5646-4E1A-B299-72FF8E81FF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7634" y="5038513"/>
                <a:ext cx="2660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E3BB9F1-B52D-4EB1-90A6-02A005D72916}"/>
                  </a:ext>
                </a:extLst>
              </p:cNvPr>
              <p:cNvSpPr/>
              <p:nvPr/>
            </p:nvSpPr>
            <p:spPr>
              <a:xfrm>
                <a:off x="2393527" y="4808549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4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D069B4D-F1BD-4CDA-8C8C-B91E95E7E17D}"/>
                  </a:ext>
                </a:extLst>
              </p:cNvPr>
              <p:cNvSpPr/>
              <p:nvPr/>
            </p:nvSpPr>
            <p:spPr>
              <a:xfrm>
                <a:off x="2908369" y="481887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/>
                  <a:t>–</a:t>
                </a:r>
                <a:endParaRPr lang="en-GB" sz="2000" b="1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D9640D6-62C1-4353-9658-110EC0F1D6B2}"/>
                  </a:ext>
                </a:extLst>
              </p:cNvPr>
              <p:cNvSpPr/>
              <p:nvPr/>
            </p:nvSpPr>
            <p:spPr>
              <a:xfrm>
                <a:off x="3605470" y="481887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=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10BB255-1F04-4C4F-B43A-F667914A3623}"/>
                  </a:ext>
                </a:extLst>
              </p:cNvPr>
              <p:cNvSpPr/>
              <p:nvPr/>
            </p:nvSpPr>
            <p:spPr>
              <a:xfrm>
                <a:off x="3300058" y="4973782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8</a:t>
                </a:r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5380F01-AD11-422B-BD69-AFF5DBD745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2835" y="5026551"/>
                <a:ext cx="2660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0CF5615-C5D6-4DE7-BEAE-B5C289C69546}"/>
                  </a:ext>
                </a:extLst>
              </p:cNvPr>
              <p:cNvSpPr/>
              <p:nvPr/>
            </p:nvSpPr>
            <p:spPr>
              <a:xfrm>
                <a:off x="3096828" y="4796587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1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7ED59AC-1C95-48F4-B59A-D585CB43724B}"/>
                  </a:ext>
                </a:extLst>
              </p:cNvPr>
              <p:cNvSpPr/>
              <p:nvPr/>
            </p:nvSpPr>
            <p:spPr>
              <a:xfrm>
                <a:off x="4046511" y="4973782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8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A0B339BE-DFDB-4176-B26D-447E4B6813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9288" y="5026551"/>
                <a:ext cx="2660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2E9E0C9-8D4D-4CC8-A6C9-46A689564230}"/>
                  </a:ext>
                </a:extLst>
              </p:cNvPr>
              <p:cNvSpPr/>
              <p:nvPr/>
            </p:nvSpPr>
            <p:spPr>
              <a:xfrm>
                <a:off x="3843281" y="4796587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/>
                  <a:t>3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AC5F1FD-2806-48EC-BE84-534073F7A9FE}"/>
                </a:ext>
              </a:extLst>
            </p:cNvPr>
            <p:cNvSpPr/>
            <p:nvPr/>
          </p:nvSpPr>
          <p:spPr>
            <a:xfrm>
              <a:off x="1824858" y="468362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1B956EC-126F-4508-A074-ECEFD87A9178}"/>
                </a:ext>
              </a:extLst>
            </p:cNvPr>
            <p:cNvSpPr/>
            <p:nvPr/>
          </p:nvSpPr>
          <p:spPr>
            <a:xfrm>
              <a:off x="3300058" y="468362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99A7EB0-EF76-41C7-93B6-FF8B8D05D22E}"/>
                </a:ext>
              </a:extLst>
            </p:cNvPr>
            <p:cNvSpPr/>
            <p:nvPr/>
          </p:nvSpPr>
          <p:spPr>
            <a:xfrm>
              <a:off x="4046511" y="468362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/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36CFD6-58E6-47AC-A172-84758CDB1C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22"/>
          <a:stretch/>
        </p:blipFill>
        <p:spPr>
          <a:xfrm flipH="1">
            <a:off x="6438556" y="1234799"/>
            <a:ext cx="1814694" cy="516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7429" y="670659"/>
            <a:ext cx="284175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2 Mixed Numbers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181302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41C37C2-EC18-4DB6-8099-71384EBF94C6}"/>
              </a:ext>
            </a:extLst>
          </p:cNvPr>
          <p:cNvSpPr/>
          <p:nvPr/>
        </p:nvSpPr>
        <p:spPr>
          <a:xfrm>
            <a:off x="918836" y="1780967"/>
            <a:ext cx="2626592" cy="864067"/>
          </a:xfrm>
          <a:prstGeom prst="rect">
            <a:avLst/>
          </a:prstGeom>
          <a:solidFill>
            <a:schemeClr val="bg1"/>
          </a:solidFill>
          <a:ln>
            <a:solidFill>
              <a:srgbClr val="007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8BBDE3-B79A-4829-BB81-4EEE9E76DDE6}"/>
              </a:ext>
            </a:extLst>
          </p:cNvPr>
          <p:cNvSpPr/>
          <p:nvPr/>
        </p:nvSpPr>
        <p:spPr>
          <a:xfrm>
            <a:off x="1496427" y="187914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CD44BB-BF99-4ECC-92A7-969455C3A08F}"/>
              </a:ext>
            </a:extLst>
          </p:cNvPr>
          <p:cNvSpPr/>
          <p:nvPr/>
        </p:nvSpPr>
        <p:spPr>
          <a:xfrm>
            <a:off x="1496427" y="216930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9A2523-2718-4475-97DD-B4D963C1BB64}"/>
              </a:ext>
            </a:extLst>
          </p:cNvPr>
          <p:cNvCxnSpPr>
            <a:cxnSpLocks/>
          </p:cNvCxnSpPr>
          <p:nvPr/>
        </p:nvCxnSpPr>
        <p:spPr>
          <a:xfrm>
            <a:off x="1519204" y="222207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AE91C2B-8D94-4BBA-AAA6-0A2D9911ADE6}"/>
              </a:ext>
            </a:extLst>
          </p:cNvPr>
          <p:cNvSpPr/>
          <p:nvPr/>
        </p:nvSpPr>
        <p:spPr>
          <a:xfrm>
            <a:off x="1758943" y="201439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AE1AA1-8CF0-48D5-8D1D-AF5ABE828682}"/>
              </a:ext>
            </a:extLst>
          </p:cNvPr>
          <p:cNvSpPr/>
          <p:nvPr/>
        </p:nvSpPr>
        <p:spPr>
          <a:xfrm>
            <a:off x="2481211" y="201439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593D8-C389-420F-B8ED-DE6E100F815E}"/>
              </a:ext>
            </a:extLst>
          </p:cNvPr>
          <p:cNvSpPr/>
          <p:nvPr/>
        </p:nvSpPr>
        <p:spPr>
          <a:xfrm>
            <a:off x="1255097" y="199210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061ED4-654C-491C-A359-BFD00BDFD4E8}"/>
              </a:ext>
            </a:extLst>
          </p:cNvPr>
          <p:cNvSpPr/>
          <p:nvPr/>
        </p:nvSpPr>
        <p:spPr>
          <a:xfrm>
            <a:off x="2175799" y="187914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4F4886-5A8B-4D1C-9FF0-16F7F8D3035B}"/>
              </a:ext>
            </a:extLst>
          </p:cNvPr>
          <p:cNvSpPr/>
          <p:nvPr/>
        </p:nvSpPr>
        <p:spPr>
          <a:xfrm>
            <a:off x="2175799" y="216930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2904E8-3F35-41B3-90E3-FB7DF64392B8}"/>
              </a:ext>
            </a:extLst>
          </p:cNvPr>
          <p:cNvCxnSpPr>
            <a:cxnSpLocks/>
          </p:cNvCxnSpPr>
          <p:nvPr/>
        </p:nvCxnSpPr>
        <p:spPr>
          <a:xfrm>
            <a:off x="2198576" y="222207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8006C58-AD7C-47CD-BE2E-747BB73629AA}"/>
              </a:ext>
            </a:extLst>
          </p:cNvPr>
          <p:cNvSpPr/>
          <p:nvPr/>
        </p:nvSpPr>
        <p:spPr>
          <a:xfrm>
            <a:off x="1972569" y="199210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E15C6-FC7A-4507-92E6-121FF2C4CB17}"/>
              </a:ext>
            </a:extLst>
          </p:cNvPr>
          <p:cNvSpPr/>
          <p:nvPr/>
        </p:nvSpPr>
        <p:spPr>
          <a:xfrm>
            <a:off x="804142" y="1251964"/>
            <a:ext cx="6880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Which calculation is the odd one out? Explain your thinking.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21D8D1-10C5-4E16-8041-C9E953DEEA6A}"/>
              </a:ext>
            </a:extLst>
          </p:cNvPr>
          <p:cNvGrpSpPr/>
          <p:nvPr/>
        </p:nvGrpSpPr>
        <p:grpSpPr>
          <a:xfrm>
            <a:off x="2691607" y="1879145"/>
            <a:ext cx="542159" cy="690266"/>
            <a:chOff x="2691607" y="1879145"/>
            <a:chExt cx="542159" cy="69026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BF88DF-430A-4CA7-BD8E-89AB3DB24BAE}"/>
                </a:ext>
              </a:extLst>
            </p:cNvPr>
            <p:cNvSpPr/>
            <p:nvPr/>
          </p:nvSpPr>
          <p:spPr>
            <a:xfrm>
              <a:off x="2903226" y="187914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02941C7-028F-4C27-B6E8-64B5BA0CA765}"/>
                </a:ext>
              </a:extLst>
            </p:cNvPr>
            <p:cNvSpPr/>
            <p:nvPr/>
          </p:nvSpPr>
          <p:spPr>
            <a:xfrm>
              <a:off x="2903226" y="216930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8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32D4414-C62C-4683-A262-7D95CA76CB58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03" y="2222070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47F41E-8C22-47A6-9D73-B5B83E012050}"/>
                </a:ext>
              </a:extLst>
            </p:cNvPr>
            <p:cNvSpPr/>
            <p:nvPr/>
          </p:nvSpPr>
          <p:spPr>
            <a:xfrm>
              <a:off x="2691607" y="199210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3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D3DD848C-1015-4AE8-8090-524E6E591BE2}"/>
              </a:ext>
            </a:extLst>
          </p:cNvPr>
          <p:cNvSpPr/>
          <p:nvPr/>
        </p:nvSpPr>
        <p:spPr>
          <a:xfrm>
            <a:off x="662561" y="1966206"/>
            <a:ext cx="511728" cy="511728"/>
          </a:xfrm>
          <a:prstGeom prst="ellipse">
            <a:avLst/>
          </a:prstGeom>
          <a:solidFill>
            <a:srgbClr val="007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B306134-DC92-4443-9029-11C4C9516F7C}"/>
              </a:ext>
            </a:extLst>
          </p:cNvPr>
          <p:cNvSpPr/>
          <p:nvPr/>
        </p:nvSpPr>
        <p:spPr>
          <a:xfrm>
            <a:off x="918836" y="2768090"/>
            <a:ext cx="2626592" cy="864067"/>
          </a:xfrm>
          <a:prstGeom prst="rect">
            <a:avLst/>
          </a:prstGeom>
          <a:solidFill>
            <a:schemeClr val="bg1"/>
          </a:solidFill>
          <a:ln>
            <a:solidFill>
              <a:srgbClr val="007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CD1C90E-5B68-4330-9B9C-2CA443E1782D}"/>
              </a:ext>
            </a:extLst>
          </p:cNvPr>
          <p:cNvSpPr/>
          <p:nvPr/>
        </p:nvSpPr>
        <p:spPr>
          <a:xfrm>
            <a:off x="1496427" y="286626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8471569-5FE0-4855-8C40-76FD397C362C}"/>
              </a:ext>
            </a:extLst>
          </p:cNvPr>
          <p:cNvSpPr/>
          <p:nvPr/>
        </p:nvSpPr>
        <p:spPr>
          <a:xfrm>
            <a:off x="1496427" y="3156424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4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E95DA4-CED3-4ABC-8074-03A01FE2D1E0}"/>
              </a:ext>
            </a:extLst>
          </p:cNvPr>
          <p:cNvCxnSpPr>
            <a:cxnSpLocks/>
          </p:cNvCxnSpPr>
          <p:nvPr/>
        </p:nvCxnSpPr>
        <p:spPr>
          <a:xfrm>
            <a:off x="1519204" y="3209193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566EF56F-9476-4790-A078-0612133F77B4}"/>
              </a:ext>
            </a:extLst>
          </p:cNvPr>
          <p:cNvSpPr/>
          <p:nvPr/>
        </p:nvSpPr>
        <p:spPr>
          <a:xfrm>
            <a:off x="1758943" y="300151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8ACEC5-07A8-453F-9A05-39F7C18EB36F}"/>
              </a:ext>
            </a:extLst>
          </p:cNvPr>
          <p:cNvSpPr/>
          <p:nvPr/>
        </p:nvSpPr>
        <p:spPr>
          <a:xfrm>
            <a:off x="2481211" y="300151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A19D768-92ED-4C28-8506-D503F3C33CB8}"/>
              </a:ext>
            </a:extLst>
          </p:cNvPr>
          <p:cNvSpPr/>
          <p:nvPr/>
        </p:nvSpPr>
        <p:spPr>
          <a:xfrm>
            <a:off x="1255097" y="297922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A01BBDE-B93A-4FE6-B321-3CBC27ED1882}"/>
              </a:ext>
            </a:extLst>
          </p:cNvPr>
          <p:cNvSpPr/>
          <p:nvPr/>
        </p:nvSpPr>
        <p:spPr>
          <a:xfrm>
            <a:off x="2175799" y="286626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6C0CD34-85D2-470B-BFAA-88B68B0667DF}"/>
              </a:ext>
            </a:extLst>
          </p:cNvPr>
          <p:cNvSpPr/>
          <p:nvPr/>
        </p:nvSpPr>
        <p:spPr>
          <a:xfrm>
            <a:off x="2175799" y="3156424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8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E9C15B8-53B1-48BF-8305-B9B6DECA0F55}"/>
              </a:ext>
            </a:extLst>
          </p:cNvPr>
          <p:cNvCxnSpPr>
            <a:cxnSpLocks/>
          </p:cNvCxnSpPr>
          <p:nvPr/>
        </p:nvCxnSpPr>
        <p:spPr>
          <a:xfrm>
            <a:off x="2198576" y="3209193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B4CE8250-81ED-4D28-B89D-3616C037B054}"/>
              </a:ext>
            </a:extLst>
          </p:cNvPr>
          <p:cNvSpPr/>
          <p:nvPr/>
        </p:nvSpPr>
        <p:spPr>
          <a:xfrm>
            <a:off x="1972569" y="297922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E4659EB-9E98-40B2-8C9C-4F6A2888AA88}"/>
              </a:ext>
            </a:extLst>
          </p:cNvPr>
          <p:cNvSpPr/>
          <p:nvPr/>
        </p:nvSpPr>
        <p:spPr>
          <a:xfrm>
            <a:off x="2706152" y="297922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1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B2E1AC3A-E30A-43B8-8AC9-11CD232BCBE2}"/>
              </a:ext>
            </a:extLst>
          </p:cNvPr>
          <p:cNvSpPr/>
          <p:nvPr/>
        </p:nvSpPr>
        <p:spPr>
          <a:xfrm>
            <a:off x="662561" y="2953329"/>
            <a:ext cx="511728" cy="511728"/>
          </a:xfrm>
          <a:prstGeom prst="ellipse">
            <a:avLst/>
          </a:prstGeom>
          <a:solidFill>
            <a:srgbClr val="007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3F48671-5A53-48D0-AA76-D1A3FCEB22E0}"/>
              </a:ext>
            </a:extLst>
          </p:cNvPr>
          <p:cNvSpPr/>
          <p:nvPr/>
        </p:nvSpPr>
        <p:spPr>
          <a:xfrm>
            <a:off x="918836" y="3767407"/>
            <a:ext cx="2626592" cy="864067"/>
          </a:xfrm>
          <a:prstGeom prst="rect">
            <a:avLst/>
          </a:prstGeom>
          <a:solidFill>
            <a:schemeClr val="bg1"/>
          </a:solidFill>
          <a:ln>
            <a:solidFill>
              <a:srgbClr val="007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85F0410-67FD-4DC0-9876-33E87743CC9E}"/>
              </a:ext>
            </a:extLst>
          </p:cNvPr>
          <p:cNvSpPr/>
          <p:nvPr/>
        </p:nvSpPr>
        <p:spPr>
          <a:xfrm>
            <a:off x="1496427" y="386558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958EE2D-E839-4ECB-B590-A28548B52F6E}"/>
              </a:ext>
            </a:extLst>
          </p:cNvPr>
          <p:cNvSpPr/>
          <p:nvPr/>
        </p:nvSpPr>
        <p:spPr>
          <a:xfrm>
            <a:off x="1496427" y="415574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BDC7F94-6653-40CF-94CF-294CF32F1CD9}"/>
              </a:ext>
            </a:extLst>
          </p:cNvPr>
          <p:cNvCxnSpPr>
            <a:cxnSpLocks/>
          </p:cNvCxnSpPr>
          <p:nvPr/>
        </p:nvCxnSpPr>
        <p:spPr>
          <a:xfrm>
            <a:off x="1519204" y="420851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8E1609D-E3F9-45E1-9B8B-1D52A699643C}"/>
              </a:ext>
            </a:extLst>
          </p:cNvPr>
          <p:cNvSpPr/>
          <p:nvPr/>
        </p:nvSpPr>
        <p:spPr>
          <a:xfrm>
            <a:off x="1758943" y="400083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35DAF05-5E61-48C6-8139-0B77063DA874}"/>
              </a:ext>
            </a:extLst>
          </p:cNvPr>
          <p:cNvSpPr/>
          <p:nvPr/>
        </p:nvSpPr>
        <p:spPr>
          <a:xfrm>
            <a:off x="2481211" y="400083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53C2AB7-7A7F-4837-BCA5-BC58AF2B14A0}"/>
              </a:ext>
            </a:extLst>
          </p:cNvPr>
          <p:cNvSpPr/>
          <p:nvPr/>
        </p:nvSpPr>
        <p:spPr>
          <a:xfrm>
            <a:off x="1255097" y="397854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34F77CC-090C-4AF4-ABB2-7BEF4CE46970}"/>
              </a:ext>
            </a:extLst>
          </p:cNvPr>
          <p:cNvSpPr/>
          <p:nvPr/>
        </p:nvSpPr>
        <p:spPr>
          <a:xfrm>
            <a:off x="2175799" y="3865585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E598321-D545-407F-B559-D14286D124E4}"/>
              </a:ext>
            </a:extLst>
          </p:cNvPr>
          <p:cNvSpPr/>
          <p:nvPr/>
        </p:nvSpPr>
        <p:spPr>
          <a:xfrm>
            <a:off x="2175799" y="4155741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9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5F6107C-9B72-45B0-8A71-EE3AA7B76F0F}"/>
              </a:ext>
            </a:extLst>
          </p:cNvPr>
          <p:cNvCxnSpPr>
            <a:cxnSpLocks/>
          </p:cNvCxnSpPr>
          <p:nvPr/>
        </p:nvCxnSpPr>
        <p:spPr>
          <a:xfrm>
            <a:off x="2198576" y="4208510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EEFE251-B32D-4BD2-8DF8-0B8EC5851DBD}"/>
              </a:ext>
            </a:extLst>
          </p:cNvPr>
          <p:cNvSpPr/>
          <p:nvPr/>
        </p:nvSpPr>
        <p:spPr>
          <a:xfrm>
            <a:off x="1972569" y="397854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DEF3D3-7F69-4676-A728-413D8421D304}"/>
              </a:ext>
            </a:extLst>
          </p:cNvPr>
          <p:cNvGrpSpPr/>
          <p:nvPr/>
        </p:nvGrpSpPr>
        <p:grpSpPr>
          <a:xfrm>
            <a:off x="2691607" y="3865585"/>
            <a:ext cx="542159" cy="690266"/>
            <a:chOff x="2691607" y="3865585"/>
            <a:chExt cx="542159" cy="690266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D5A045D-B13E-4D70-BBDF-1C30B1D09E77}"/>
                </a:ext>
              </a:extLst>
            </p:cNvPr>
            <p:cNvSpPr/>
            <p:nvPr/>
          </p:nvSpPr>
          <p:spPr>
            <a:xfrm>
              <a:off x="2903226" y="3865585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1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BC5217B-0A48-448B-88F8-0A09CF6465A2}"/>
                </a:ext>
              </a:extLst>
            </p:cNvPr>
            <p:cNvSpPr/>
            <p:nvPr/>
          </p:nvSpPr>
          <p:spPr>
            <a:xfrm>
              <a:off x="2903226" y="415574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9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97FC8B-9262-44CE-B1B2-84855F508D54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03" y="4208510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5F3760D-2507-4131-8636-92E25563C739}"/>
                </a:ext>
              </a:extLst>
            </p:cNvPr>
            <p:cNvSpPr/>
            <p:nvPr/>
          </p:nvSpPr>
          <p:spPr>
            <a:xfrm>
              <a:off x="2691607" y="3978546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1</a:t>
              </a:r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ACAE4F10-AD24-49D6-9A96-D00ABCA08ECF}"/>
              </a:ext>
            </a:extLst>
          </p:cNvPr>
          <p:cNvSpPr/>
          <p:nvPr/>
        </p:nvSpPr>
        <p:spPr>
          <a:xfrm>
            <a:off x="662561" y="3952646"/>
            <a:ext cx="511728" cy="511728"/>
          </a:xfrm>
          <a:prstGeom prst="ellipse">
            <a:avLst/>
          </a:prstGeom>
          <a:solidFill>
            <a:srgbClr val="0079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9B93AA3-F293-462D-B2A7-96A373D7D09A}"/>
              </a:ext>
            </a:extLst>
          </p:cNvPr>
          <p:cNvSpPr/>
          <p:nvPr/>
        </p:nvSpPr>
        <p:spPr>
          <a:xfrm>
            <a:off x="3748658" y="1889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A could be the odd one out because the answer is more than 2.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5E87F36-DF1E-4AF9-B88B-58B17EDC785A}"/>
              </a:ext>
            </a:extLst>
          </p:cNvPr>
          <p:cNvSpPr/>
          <p:nvPr/>
        </p:nvSpPr>
        <p:spPr>
          <a:xfrm>
            <a:off x="3748658" y="28561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B could be the odd one out because the answer is a whole number.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C500583-DA35-4AB9-A264-53BAECA5F148}"/>
              </a:ext>
            </a:extLst>
          </p:cNvPr>
          <p:cNvSpPr/>
          <p:nvPr/>
        </p:nvSpPr>
        <p:spPr>
          <a:xfrm>
            <a:off x="3748658" y="38853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C could be the odd one out because the denominators are both odd.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2B606E7-B9E1-4E00-92D2-EE7874DF9B62}"/>
              </a:ext>
            </a:extLst>
          </p:cNvPr>
          <p:cNvGrpSpPr/>
          <p:nvPr/>
        </p:nvGrpSpPr>
        <p:grpSpPr>
          <a:xfrm>
            <a:off x="447429" y="4811998"/>
            <a:ext cx="8243565" cy="578840"/>
            <a:chOff x="662561" y="4804861"/>
            <a:chExt cx="8243565" cy="57884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FE041D9-6769-4955-BBDD-1D595C9002D9}"/>
                </a:ext>
              </a:extLst>
            </p:cNvPr>
            <p:cNvSpPr/>
            <p:nvPr/>
          </p:nvSpPr>
          <p:spPr>
            <a:xfrm>
              <a:off x="662561" y="4804861"/>
              <a:ext cx="8243565" cy="578840"/>
            </a:xfrm>
            <a:prstGeom prst="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DB1A729-8C2C-4D57-8EEB-6BFF1E1B6413}"/>
                </a:ext>
              </a:extLst>
            </p:cNvPr>
            <p:cNvSpPr/>
            <p:nvPr/>
          </p:nvSpPr>
          <p:spPr>
            <a:xfrm>
              <a:off x="2778586" y="4913116"/>
              <a:ext cx="40115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</a:rPr>
                <a:t>Did you think of a different answer?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4" grpId="0"/>
      <p:bldP spid="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7429" y="670981"/>
            <a:ext cx="284175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2 Mixed Numbers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198081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7DE72F-64F0-4237-93A3-01AFC5ADFC4E}"/>
              </a:ext>
            </a:extLst>
          </p:cNvPr>
          <p:cNvGrpSpPr/>
          <p:nvPr/>
        </p:nvGrpSpPr>
        <p:grpSpPr>
          <a:xfrm>
            <a:off x="650148" y="3414319"/>
            <a:ext cx="6874778" cy="906295"/>
            <a:chOff x="650148" y="3414319"/>
            <a:chExt cx="6874778" cy="9062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98223E-FF1B-4BBE-B26E-F98A1233E29F}"/>
                </a:ext>
              </a:extLst>
            </p:cNvPr>
            <p:cNvSpPr/>
            <p:nvPr/>
          </p:nvSpPr>
          <p:spPr>
            <a:xfrm>
              <a:off x="650148" y="3414319"/>
              <a:ext cx="6874778" cy="880844"/>
            </a:xfrm>
            <a:prstGeom prst="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44000" rtlCol="0" anchor="ctr"/>
            <a:lstStyle/>
            <a:p>
              <a:pPr>
                <a:lnSpc>
                  <a:spcPct val="150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Jayden and Harry must have eaten a total </a:t>
              </a:r>
            </a:p>
            <a:p>
              <a:pPr>
                <a:lnSpc>
                  <a:spcPct val="150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of 4    pizzas.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EAF0-C3DC-4B1F-8176-65D53BF20DEA}"/>
                </a:ext>
              </a:extLst>
            </p:cNvPr>
            <p:cNvSpPr/>
            <p:nvPr/>
          </p:nvSpPr>
          <p:spPr>
            <a:xfrm>
              <a:off x="1107912" y="3710970"/>
              <a:ext cx="43700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123C3BF-3817-450B-B0D9-80572B1B5AD5}"/>
                </a:ext>
              </a:extLst>
            </p:cNvPr>
            <p:cNvSpPr/>
            <p:nvPr/>
          </p:nvSpPr>
          <p:spPr>
            <a:xfrm>
              <a:off x="1100036" y="3951282"/>
              <a:ext cx="5029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38539D0-AC21-4792-919D-F386D3C975DB}"/>
                </a:ext>
              </a:extLst>
            </p:cNvPr>
            <p:cNvCxnSpPr>
              <a:cxnSpLocks/>
            </p:cNvCxnSpPr>
            <p:nvPr/>
          </p:nvCxnSpPr>
          <p:spPr>
            <a:xfrm>
              <a:off x="1157289" y="4028728"/>
              <a:ext cx="194213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0E114B-41FB-4B1E-9BE9-E0BDA21E2B8A}"/>
                  </a:ext>
                </a:extLst>
              </p:cNvPr>
              <p:cNvSpPr/>
              <p:nvPr/>
            </p:nvSpPr>
            <p:spPr>
              <a:xfrm>
                <a:off x="650147" y="1234799"/>
                <a:ext cx="6555996" cy="1151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dirty="0">
                    <a:latin typeface="Twinkl" pitchFamily="2" charset="0"/>
                  </a:rPr>
                  <a:t>Harry and Jayden had a pizza party. They started with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latin typeface="Twinkl" pitchFamily="2" charset="0"/>
                  </a:rPr>
                  <a:t> pizzas and they had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>
                    <a:latin typeface="Twinkl" pitchFamily="2" charset="0"/>
                  </a:rPr>
                  <a:t> pizzas left at the end. </a:t>
                </a:r>
                <a:br>
                  <a:rPr lang="en-GB" dirty="0">
                    <a:latin typeface="Twinkl" pitchFamily="2" charset="0"/>
                  </a:rPr>
                </a:br>
                <a:r>
                  <a:rPr lang="en-GB" dirty="0">
                    <a:latin typeface="Twinkl" pitchFamily="2" charset="0"/>
                  </a:rPr>
                  <a:t>How much pizza could each of them have eaten?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0E114B-41FB-4B1E-9BE9-E0BDA21E2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47" y="1234799"/>
                <a:ext cx="6555996" cy="1151597"/>
              </a:xfrm>
              <a:prstGeom prst="rect">
                <a:avLst/>
              </a:prstGeom>
              <a:blipFill>
                <a:blip r:embed="rId4"/>
                <a:stretch>
                  <a:fillRect l="-837" b="-85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DC99F55-18D0-418E-A876-60D79D1797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3" b="22346"/>
          <a:stretch/>
        </p:blipFill>
        <p:spPr>
          <a:xfrm>
            <a:off x="5301842" y="1545444"/>
            <a:ext cx="3389153" cy="4863745"/>
          </a:xfrm>
          <a:prstGeom prst="roundRect">
            <a:avLst>
              <a:gd name="adj" fmla="val 4987"/>
            </a:avLst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891377-A109-4CBE-A4F1-90233FFC4080}"/>
              </a:ext>
            </a:extLst>
          </p:cNvPr>
          <p:cNvGrpSpPr/>
          <p:nvPr/>
        </p:nvGrpSpPr>
        <p:grpSpPr>
          <a:xfrm>
            <a:off x="859494" y="2613114"/>
            <a:ext cx="2190602" cy="673978"/>
            <a:chOff x="859494" y="2613114"/>
            <a:chExt cx="2190602" cy="67397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B884053-429B-4529-9850-0C079CED9D08}"/>
                </a:ext>
              </a:extLst>
            </p:cNvPr>
            <p:cNvGrpSpPr/>
            <p:nvPr/>
          </p:nvGrpSpPr>
          <p:grpSpPr>
            <a:xfrm>
              <a:off x="859494" y="2613114"/>
              <a:ext cx="1476932" cy="673488"/>
              <a:chOff x="2210122" y="3804545"/>
              <a:chExt cx="1476932" cy="67348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A5C1131A-3D38-4222-974F-A7D1E9B2BFA5}"/>
                  </a:ext>
                </a:extLst>
              </p:cNvPr>
              <p:cNvGrpSpPr/>
              <p:nvPr/>
            </p:nvGrpSpPr>
            <p:grpSpPr>
              <a:xfrm>
                <a:off x="2210122" y="3804545"/>
                <a:ext cx="533770" cy="665099"/>
                <a:chOff x="2250961" y="2093845"/>
                <a:chExt cx="533770" cy="665099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E621EBE-C492-499C-BD74-5E102FECC48C}"/>
                    </a:ext>
                  </a:extLst>
                </p:cNvPr>
                <p:cNvSpPr/>
                <p:nvPr/>
              </p:nvSpPr>
              <p:spPr>
                <a:xfrm>
                  <a:off x="2454191" y="2093845"/>
                  <a:ext cx="33054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000" b="1">
                      <a:solidFill>
                        <a:srgbClr val="87BD31"/>
                      </a:solidFill>
                    </a:rPr>
                    <a:t>1</a:t>
                  </a:r>
                  <a:endParaRPr lang="en-GB" sz="2000" b="1" dirty="0">
                    <a:solidFill>
                      <a:srgbClr val="87BD31"/>
                    </a:solidFill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509C21D6-B490-4F11-B1B2-B4A9204876D9}"/>
                    </a:ext>
                  </a:extLst>
                </p:cNvPr>
                <p:cNvSpPr/>
                <p:nvPr/>
              </p:nvSpPr>
              <p:spPr>
                <a:xfrm>
                  <a:off x="2445802" y="2358834"/>
                  <a:ext cx="33054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000" b="1" dirty="0">
                      <a:solidFill>
                        <a:srgbClr val="87BD31"/>
                      </a:solidFill>
                    </a:rPr>
                    <a:t>2</a:t>
                  </a:r>
                </a:p>
              </p:txBody>
            </p: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FD550C5-A715-4DEF-991A-8D4AA94662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6968" y="2436770"/>
                  <a:ext cx="266001" cy="0"/>
                </a:xfrm>
                <a:prstGeom prst="line">
                  <a:avLst/>
                </a:prstGeom>
                <a:ln w="12700">
                  <a:solidFill>
                    <a:srgbClr val="87BD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BEEBF45C-CF92-47AA-B527-1ED4DCC5203B}"/>
                    </a:ext>
                  </a:extLst>
                </p:cNvPr>
                <p:cNvSpPr/>
                <p:nvPr/>
              </p:nvSpPr>
              <p:spPr>
                <a:xfrm>
                  <a:off x="2250961" y="2206806"/>
                  <a:ext cx="33054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000" b="1" dirty="0">
                      <a:solidFill>
                        <a:srgbClr val="87BD31"/>
                      </a:solidFill>
                    </a:rPr>
                    <a:t>5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4E06EA-C2AE-408B-A661-9EC983C45BE0}"/>
                  </a:ext>
                </a:extLst>
              </p:cNvPr>
              <p:cNvSpPr/>
              <p:nvPr/>
            </p:nvSpPr>
            <p:spPr>
              <a:xfrm>
                <a:off x="2675316" y="3939795"/>
                <a:ext cx="330540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–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5061FDA-F2B3-4BE9-B21A-B5E1A4817E67}"/>
                  </a:ext>
                </a:extLst>
              </p:cNvPr>
              <p:cNvGrpSpPr/>
              <p:nvPr/>
            </p:nvGrpSpPr>
            <p:grpSpPr>
              <a:xfrm>
                <a:off x="2870227" y="3804545"/>
                <a:ext cx="676235" cy="673488"/>
                <a:chOff x="2250961" y="2093845"/>
                <a:chExt cx="676235" cy="673488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DBD4F78-2012-44A4-A4AB-12E771E3CF87}"/>
                    </a:ext>
                  </a:extLst>
                </p:cNvPr>
                <p:cNvSpPr/>
                <p:nvPr/>
              </p:nvSpPr>
              <p:spPr>
                <a:xfrm>
                  <a:off x="2454191" y="2093845"/>
                  <a:ext cx="33054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000" b="1" dirty="0">
                      <a:solidFill>
                        <a:srgbClr val="87BD31"/>
                      </a:solidFill>
                    </a:rPr>
                    <a:t>1</a:t>
                  </a: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70A8AC9-3BB0-486F-AF66-CFA5DCE93CD6}"/>
                    </a:ext>
                  </a:extLst>
                </p:cNvPr>
                <p:cNvSpPr/>
                <p:nvPr/>
              </p:nvSpPr>
              <p:spPr>
                <a:xfrm>
                  <a:off x="2453030" y="2367223"/>
                  <a:ext cx="474166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000" b="1" dirty="0">
                      <a:solidFill>
                        <a:srgbClr val="87BD31"/>
                      </a:solidFill>
                    </a:rPr>
                    <a:t>4</a:t>
                  </a: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6BA6B097-D02C-4BB1-8593-01C47B6E7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76968" y="2436770"/>
                  <a:ext cx="266001" cy="0"/>
                </a:xfrm>
                <a:prstGeom prst="line">
                  <a:avLst/>
                </a:prstGeom>
                <a:ln w="12700">
                  <a:solidFill>
                    <a:srgbClr val="87BD3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8C1CF42-1BBC-4A77-8BBA-FE15F7E70218}"/>
                    </a:ext>
                  </a:extLst>
                </p:cNvPr>
                <p:cNvSpPr/>
                <p:nvPr/>
              </p:nvSpPr>
              <p:spPr>
                <a:xfrm>
                  <a:off x="2250961" y="2206806"/>
                  <a:ext cx="33054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GB" sz="2000" b="1" dirty="0">
                      <a:solidFill>
                        <a:srgbClr val="87BD31"/>
                      </a:solidFill>
                    </a:rPr>
                    <a:t>1</a:t>
                  </a: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7E2EAC7-475A-4179-B790-DCA39C69620E}"/>
                  </a:ext>
                </a:extLst>
              </p:cNvPr>
              <p:cNvSpPr/>
              <p:nvPr/>
            </p:nvSpPr>
            <p:spPr>
              <a:xfrm>
                <a:off x="3356514" y="3939795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=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A2A6412-EDEB-4B0B-8A16-03FAE0C7E0FF}"/>
                </a:ext>
              </a:extLst>
            </p:cNvPr>
            <p:cNvGrpSpPr/>
            <p:nvPr/>
          </p:nvGrpSpPr>
          <p:grpSpPr>
            <a:xfrm>
              <a:off x="2311298" y="2613114"/>
              <a:ext cx="738798" cy="673978"/>
              <a:chOff x="2250961" y="2093845"/>
              <a:chExt cx="738798" cy="67397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44EA9B5-4B00-4FE5-9B07-C0E8FA4E8804}"/>
                  </a:ext>
                </a:extLst>
              </p:cNvPr>
              <p:cNvSpPr/>
              <p:nvPr/>
            </p:nvSpPr>
            <p:spPr>
              <a:xfrm>
                <a:off x="2519870" y="2093845"/>
                <a:ext cx="43700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1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44041C9-19BB-4F4B-B09C-89E303A07986}"/>
                  </a:ext>
                </a:extLst>
              </p:cNvPr>
              <p:cNvSpPr/>
              <p:nvPr/>
            </p:nvSpPr>
            <p:spPr>
              <a:xfrm>
                <a:off x="2486827" y="2367713"/>
                <a:ext cx="5029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4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20AEB4C-98AF-40CD-9821-596A2491E9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2469" y="2436770"/>
                <a:ext cx="266001" cy="0"/>
              </a:xfrm>
              <a:prstGeom prst="line">
                <a:avLst/>
              </a:prstGeom>
              <a:ln w="12700">
                <a:solidFill>
                  <a:srgbClr val="87B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04E4F48-6C3D-49C9-B8D3-E9409D4B469C}"/>
                  </a:ext>
                </a:extLst>
              </p:cNvPr>
              <p:cNvSpPr/>
              <p:nvPr/>
            </p:nvSpPr>
            <p:spPr>
              <a:xfrm>
                <a:off x="2250961" y="2206806"/>
                <a:ext cx="33054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rgbClr val="87BD3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D3F0CA-92BE-4CBC-BA61-32CBAA550108}"/>
              </a:ext>
            </a:extLst>
          </p:cNvPr>
          <p:cNvGrpSpPr/>
          <p:nvPr/>
        </p:nvGrpSpPr>
        <p:grpSpPr>
          <a:xfrm>
            <a:off x="650147" y="4380318"/>
            <a:ext cx="8040848" cy="962397"/>
            <a:chOff x="650147" y="3525276"/>
            <a:chExt cx="8040848" cy="962397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396A82-1BFB-49A5-BBC3-D3D1DEEA993C}"/>
                </a:ext>
              </a:extLst>
            </p:cNvPr>
            <p:cNvSpPr/>
            <p:nvPr/>
          </p:nvSpPr>
          <p:spPr>
            <a:xfrm>
              <a:off x="650147" y="3530299"/>
              <a:ext cx="8040848" cy="880844"/>
            </a:xfrm>
            <a:prstGeom prst="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bIns="144000" rtlCol="0" anchor="ctr"/>
            <a:lstStyle/>
            <a:p>
              <a:pPr>
                <a:lnSpc>
                  <a:spcPct val="150000"/>
                </a:lnSpc>
              </a:pPr>
              <a:r>
                <a:rPr lang="en-GB" b="1" dirty="0">
                  <a:solidFill>
                    <a:schemeClr val="bg1"/>
                  </a:solidFill>
                </a:rPr>
                <a:t>There are lots of different possible answers that add up to 4   . For example: Jayden ate 2 pizzas and Harry ate 2   pizzas.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14CBA43-80CD-4C27-B596-FF477D24054F}"/>
                </a:ext>
              </a:extLst>
            </p:cNvPr>
            <p:cNvSpPr/>
            <p:nvPr/>
          </p:nvSpPr>
          <p:spPr>
            <a:xfrm>
              <a:off x="5439889" y="3929279"/>
              <a:ext cx="4370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589BFD8-A104-41C9-8805-1E1C5057BFB1}"/>
                </a:ext>
              </a:extLst>
            </p:cNvPr>
            <p:cNvSpPr/>
            <p:nvPr/>
          </p:nvSpPr>
          <p:spPr>
            <a:xfrm>
              <a:off x="5432013" y="4149119"/>
              <a:ext cx="5029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115B970-4649-4F86-BB3E-90051C065360}"/>
                </a:ext>
              </a:extLst>
            </p:cNvPr>
            <p:cNvCxnSpPr>
              <a:cxnSpLocks/>
            </p:cNvCxnSpPr>
            <p:nvPr/>
          </p:nvCxnSpPr>
          <p:spPr>
            <a:xfrm>
              <a:off x="5502914" y="4202647"/>
              <a:ext cx="14733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F0052CF-92BD-44F0-8230-8EBE7357D064}"/>
                </a:ext>
              </a:extLst>
            </p:cNvPr>
            <p:cNvSpPr/>
            <p:nvPr/>
          </p:nvSpPr>
          <p:spPr>
            <a:xfrm>
              <a:off x="6975443" y="3525276"/>
              <a:ext cx="43700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612567B-CBDF-4E29-BBCC-1F77FF4DA98A}"/>
                </a:ext>
              </a:extLst>
            </p:cNvPr>
            <p:cNvSpPr/>
            <p:nvPr/>
          </p:nvSpPr>
          <p:spPr>
            <a:xfrm>
              <a:off x="6953919" y="3751940"/>
              <a:ext cx="5029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8B84AF1-47BE-4911-94AE-2709DBC458B5}"/>
                </a:ext>
              </a:extLst>
            </p:cNvPr>
            <p:cNvCxnSpPr>
              <a:cxnSpLocks/>
            </p:cNvCxnSpPr>
            <p:nvPr/>
          </p:nvCxnSpPr>
          <p:spPr>
            <a:xfrm>
              <a:off x="7031644" y="3815738"/>
              <a:ext cx="15689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81D9408C-7DF8-4B36-B2C2-43ECAB79F3D1}"/>
              </a:ext>
            </a:extLst>
          </p:cNvPr>
          <p:cNvSpPr/>
          <p:nvPr/>
        </p:nvSpPr>
        <p:spPr>
          <a:xfrm>
            <a:off x="650147" y="5426605"/>
            <a:ext cx="36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87BD31"/>
                </a:solidFill>
              </a:rPr>
              <a:t>Did you find a different answer?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BFFCA5D-3C41-4F53-B71B-733FE9FFD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7" y="1958453"/>
            <a:ext cx="6112019" cy="37238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2841758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Subtract 2 Mixed Numbers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198081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0E114B-41FB-4B1E-9BE9-E0BDA21E2B8A}"/>
              </a:ext>
            </a:extLst>
          </p:cNvPr>
          <p:cNvSpPr/>
          <p:nvPr/>
        </p:nvSpPr>
        <p:spPr>
          <a:xfrm>
            <a:off x="650147" y="1234799"/>
            <a:ext cx="6555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Use each digit card once to make this calculation have the smallest possible answer.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758443-809C-430A-8FDE-A2F69B18B0F3}"/>
              </a:ext>
            </a:extLst>
          </p:cNvPr>
          <p:cNvSpPr/>
          <p:nvPr/>
        </p:nvSpPr>
        <p:spPr>
          <a:xfrm>
            <a:off x="994263" y="2279479"/>
            <a:ext cx="812042" cy="812042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680791-4B11-482D-ACCE-78EF0E9C1E20}"/>
              </a:ext>
            </a:extLst>
          </p:cNvPr>
          <p:cNvSpPr/>
          <p:nvPr/>
        </p:nvSpPr>
        <p:spPr>
          <a:xfrm>
            <a:off x="1942293" y="2279479"/>
            <a:ext cx="812042" cy="812042"/>
          </a:xfrm>
          <a:prstGeom prst="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8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69133FC-56DE-4C61-B341-FA7482F01627}"/>
              </a:ext>
            </a:extLst>
          </p:cNvPr>
          <p:cNvSpPr/>
          <p:nvPr/>
        </p:nvSpPr>
        <p:spPr>
          <a:xfrm>
            <a:off x="1235593" y="328934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70817CB-6C13-411F-9AF7-58FA21836797}"/>
              </a:ext>
            </a:extLst>
          </p:cNvPr>
          <p:cNvCxnSpPr>
            <a:cxnSpLocks/>
          </p:cNvCxnSpPr>
          <p:nvPr/>
        </p:nvCxnSpPr>
        <p:spPr>
          <a:xfrm>
            <a:off x="1258370" y="3632274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923654A5-D6C2-4141-AED8-079BF814BB1F}"/>
              </a:ext>
            </a:extLst>
          </p:cNvPr>
          <p:cNvSpPr/>
          <p:nvPr/>
        </p:nvSpPr>
        <p:spPr>
          <a:xfrm>
            <a:off x="1498109" y="342459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–</a:t>
            </a:r>
            <a:endParaRPr lang="en-GB" sz="20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AB9E2C8-19D6-4FD3-A7E3-0010DD95FA4C}"/>
              </a:ext>
            </a:extLst>
          </p:cNvPr>
          <p:cNvSpPr/>
          <p:nvPr/>
        </p:nvSpPr>
        <p:spPr>
          <a:xfrm>
            <a:off x="994263" y="338183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7D2681-6D49-42FC-A08D-9F9ADD75A966}"/>
              </a:ext>
            </a:extLst>
          </p:cNvPr>
          <p:cNvSpPr/>
          <p:nvPr/>
        </p:nvSpPr>
        <p:spPr>
          <a:xfrm>
            <a:off x="1914965" y="3289349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1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FF23B0-6C28-4F83-8E86-BFA2278BE4B5}"/>
              </a:ext>
            </a:extLst>
          </p:cNvPr>
          <p:cNvCxnSpPr>
            <a:cxnSpLocks/>
          </p:cNvCxnSpPr>
          <p:nvPr/>
        </p:nvCxnSpPr>
        <p:spPr>
          <a:xfrm>
            <a:off x="1958214" y="3632274"/>
            <a:ext cx="2660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357C846E-9D90-4442-B404-F5BB8E8C10E7}"/>
              </a:ext>
            </a:extLst>
          </p:cNvPr>
          <p:cNvSpPr/>
          <p:nvPr/>
        </p:nvSpPr>
        <p:spPr>
          <a:xfrm>
            <a:off x="1711735" y="3381838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0B1382C-AC57-4907-B3E7-FE66C6101B8C}"/>
              </a:ext>
            </a:extLst>
          </p:cNvPr>
          <p:cNvSpPr/>
          <p:nvPr/>
        </p:nvSpPr>
        <p:spPr>
          <a:xfrm>
            <a:off x="2207063" y="3402310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=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CBD018-76F4-49F5-8827-0B7ABFCE90F6}"/>
              </a:ext>
            </a:extLst>
          </p:cNvPr>
          <p:cNvSpPr/>
          <p:nvPr/>
        </p:nvSpPr>
        <p:spPr>
          <a:xfrm>
            <a:off x="1220465" y="3669278"/>
            <a:ext cx="352186" cy="365214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D7B72D0-3DB9-4C7F-93B9-AF7A8A18F8AA}"/>
              </a:ext>
            </a:extLst>
          </p:cNvPr>
          <p:cNvSpPr/>
          <p:nvPr/>
        </p:nvSpPr>
        <p:spPr>
          <a:xfrm>
            <a:off x="1915121" y="3669278"/>
            <a:ext cx="352186" cy="365214"/>
          </a:xfrm>
          <a:prstGeom prst="rect">
            <a:avLst/>
          </a:prstGeom>
          <a:solidFill>
            <a:schemeClr val="bg1"/>
          </a:solidFill>
          <a:ln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C1A127-F7EF-4B06-9EFD-FD3B1B0877B5}"/>
              </a:ext>
            </a:extLst>
          </p:cNvPr>
          <p:cNvGrpSpPr/>
          <p:nvPr/>
        </p:nvGrpSpPr>
        <p:grpSpPr>
          <a:xfrm>
            <a:off x="2435357" y="3289349"/>
            <a:ext cx="571870" cy="672182"/>
            <a:chOff x="2435357" y="3289349"/>
            <a:chExt cx="571870" cy="67218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E5AB4D0-4865-4082-ACEF-29D31A893E4D}"/>
                </a:ext>
              </a:extLst>
            </p:cNvPr>
            <p:cNvSpPr/>
            <p:nvPr/>
          </p:nvSpPr>
          <p:spPr>
            <a:xfrm>
              <a:off x="2676687" y="3289349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BB1CC9F-85F3-4929-A044-E9751987E8F5}"/>
                </a:ext>
              </a:extLst>
            </p:cNvPr>
            <p:cNvCxnSpPr>
              <a:cxnSpLocks/>
            </p:cNvCxnSpPr>
            <p:nvPr/>
          </p:nvCxnSpPr>
          <p:spPr>
            <a:xfrm>
              <a:off x="2699464" y="3632274"/>
              <a:ext cx="266001" cy="0"/>
            </a:xfrm>
            <a:prstGeom prst="line">
              <a:avLst/>
            </a:prstGeom>
            <a:ln w="12700">
              <a:solidFill>
                <a:srgbClr val="87B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4935C37-52F8-4D65-888F-AE1D8DE2F6C6}"/>
                </a:ext>
              </a:extLst>
            </p:cNvPr>
            <p:cNvSpPr/>
            <p:nvPr/>
          </p:nvSpPr>
          <p:spPr>
            <a:xfrm>
              <a:off x="2435357" y="3402310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76FCDE7-301A-4D65-9967-5AE5AB24F186}"/>
                </a:ext>
              </a:extLst>
            </p:cNvPr>
            <p:cNvSpPr/>
            <p:nvPr/>
          </p:nvSpPr>
          <p:spPr>
            <a:xfrm>
              <a:off x="2676687" y="3561421"/>
              <a:ext cx="33054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rgbClr val="87BD31"/>
                  </a:solidFill>
                </a:rPr>
                <a:t>8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580AEA23-2C00-4BFE-8868-601222825CC6}"/>
              </a:ext>
            </a:extLst>
          </p:cNvPr>
          <p:cNvSpPr/>
          <p:nvPr/>
        </p:nvSpPr>
        <p:spPr>
          <a:xfrm>
            <a:off x="1218813" y="365921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0CDB224-A463-4E5B-836E-E45F0CC65299}"/>
              </a:ext>
            </a:extLst>
          </p:cNvPr>
          <p:cNvSpPr/>
          <p:nvPr/>
        </p:nvSpPr>
        <p:spPr>
          <a:xfrm>
            <a:off x="1928645" y="3659216"/>
            <a:ext cx="330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87BD31"/>
                </a:solidFill>
              </a:rPr>
              <a:t>4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9313671-CE26-4B1D-80B9-13FA6DECBA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3"/>
          <a:stretch/>
        </p:blipFill>
        <p:spPr>
          <a:xfrm>
            <a:off x="5357702" y="2743199"/>
            <a:ext cx="280892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340</TotalTime>
  <Words>597</Words>
  <Application>Microsoft Office PowerPoint</Application>
  <PresentationFormat>On-screen Show (4:3)</PresentationFormat>
  <Paragraphs>274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Cambria Math</vt:lpstr>
      <vt:lpstr>Arial</vt:lpstr>
      <vt:lpstr>Century Gothic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Aamina Rammah</dc:creator>
  <cp:lastModifiedBy>G. Rust (BPS)</cp:lastModifiedBy>
  <cp:revision>27</cp:revision>
  <cp:lastPrinted>2021-02-24T16:39:40Z</cp:lastPrinted>
  <dcterms:created xsi:type="dcterms:W3CDTF">2020-02-05T12:39:15Z</dcterms:created>
  <dcterms:modified xsi:type="dcterms:W3CDTF">2021-02-24T16:39:51Z</dcterms:modified>
</cp:coreProperties>
</file>