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95" r:id="rId2"/>
    <p:sldId id="296" r:id="rId3"/>
    <p:sldId id="278" r:id="rId4"/>
    <p:sldId id="279" r:id="rId5"/>
    <p:sldId id="289" r:id="rId6"/>
    <p:sldId id="290" r:id="rId7"/>
    <p:sldId id="282" r:id="rId8"/>
    <p:sldId id="291" r:id="rId9"/>
    <p:sldId id="284" r:id="rId10"/>
    <p:sldId id="292" r:id="rId11"/>
    <p:sldId id="293" r:id="rId12"/>
    <p:sldId id="294" r:id="rId13"/>
  </p:sldIdLst>
  <p:sldSz cx="9144000" cy="6858000" type="screen4x3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0178C5"/>
    <a:srgbClr val="AFDEF8"/>
    <a:srgbClr val="B9D170"/>
    <a:srgbClr val="FEECA7"/>
    <a:srgbClr val="B9D0BC"/>
    <a:srgbClr val="0079C3"/>
    <a:srgbClr val="FFE76D"/>
    <a:srgbClr val="072F54"/>
    <a:srgbClr val="00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39" y="408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9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6209506" y="5625819"/>
            <a:ext cx="3460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04864" y="4099158"/>
            <a:ext cx="4641212" cy="177332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74206" y="4555478"/>
            <a:ext cx="1177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187" y="1180135"/>
            <a:ext cx="3499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Use &lt; &gt; or = to compare the fractions.</a:t>
            </a: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703" y="2537003"/>
            <a:ext cx="37496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Use the bar model to identify the largest fraction.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626" y="2636808"/>
            <a:ext cx="196664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Alfie believes…</a:t>
            </a:r>
          </a:p>
        </p:txBody>
      </p:sp>
      <p:pic>
        <p:nvPicPr>
          <p:cNvPr id="2051" name="Picture 3" descr="27145461_468214916908565_128156848_o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5460" r="40590" b="73281"/>
          <a:stretch/>
        </p:blipFill>
        <p:spPr bwMode="auto">
          <a:xfrm>
            <a:off x="6347756" y="3403945"/>
            <a:ext cx="1001485" cy="12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6076" y="1147683"/>
            <a:ext cx="3487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Can you identify the largest fraction?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7475" y="4642814"/>
            <a:ext cx="247061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Is </a:t>
            </a:r>
            <a:r>
              <a:rPr lang="en-GB" sz="1650" dirty="0">
                <a:latin typeface="Century Gothic" panose="020B0502020202020204" pitchFamily="34" charset="0"/>
              </a:rPr>
              <a:t>Alfie </a:t>
            </a:r>
            <a:r>
              <a:rPr lang="en-GB" sz="1650" dirty="0">
                <a:latin typeface="Century Gothic" panose="020B0502020202020204" pitchFamily="34" charset="0"/>
              </a:rPr>
              <a:t>correct?</a:t>
            </a:r>
          </a:p>
          <a:p>
            <a:pPr algn="ctr"/>
            <a:r>
              <a:rPr lang="en-GB" sz="1650" dirty="0">
                <a:latin typeface="Century Gothic" panose="020B0502020202020204" pitchFamily="34" charset="0"/>
              </a:rPr>
              <a:t>Explain your reasoning!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2372" y="2989503"/>
            <a:ext cx="37322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“The larger the denominator, the larger the fraction.”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874" y="4099207"/>
            <a:ext cx="38622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Draw a bar model to represent</a:t>
            </a:r>
          </a:p>
          <a:p>
            <a:pPr algn="ctr"/>
            <a:endParaRPr lang="en-GB" sz="1650" dirty="0">
              <a:latin typeface="Century Gothic" panose="020B0502020202020204" pitchFamily="34" charset="0"/>
            </a:endParaRPr>
          </a:p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&lt;</a:t>
            </a:r>
            <a:r>
              <a:rPr lang="en-GB" sz="1650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1528769" y="1650505"/>
          <a:ext cx="378072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64342"/>
              </p:ext>
            </p:extLst>
          </p:nvPr>
        </p:nvGraphicFramePr>
        <p:xfrm>
          <a:off x="1364974" y="4474559"/>
          <a:ext cx="581718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718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14" y="1631209"/>
            <a:ext cx="684374" cy="682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36" y="1673520"/>
            <a:ext cx="645185" cy="643499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270961" y="1836073"/>
            <a:ext cx="378000" cy="378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50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2966447" y="1659862"/>
          <a:ext cx="378072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933368" y="3121269"/>
          <a:ext cx="1404990" cy="20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6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0868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2634023" y="3114085"/>
          <a:ext cx="1404990" cy="213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6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933368" y="3460018"/>
          <a:ext cx="1404990" cy="213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330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68330">
                  <a:extLst>
                    <a:ext uri="{9D8B030D-6E8A-4147-A177-3AD203B41FA5}">
                      <a16:colId xmlns:a16="http://schemas.microsoft.com/office/drawing/2014/main" val="511130547"/>
                    </a:ext>
                  </a:extLst>
                </a:gridCol>
                <a:gridCol w="468330">
                  <a:extLst>
                    <a:ext uri="{9D8B030D-6E8A-4147-A177-3AD203B41FA5}">
                      <a16:colId xmlns:a16="http://schemas.microsoft.com/office/drawing/2014/main" val="1159431782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2634023" y="3455813"/>
          <a:ext cx="1404990" cy="213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330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68330">
                  <a:extLst>
                    <a:ext uri="{9D8B030D-6E8A-4147-A177-3AD203B41FA5}">
                      <a16:colId xmlns:a16="http://schemas.microsoft.com/office/drawing/2014/main" val="511130547"/>
                    </a:ext>
                  </a:extLst>
                </a:gridCol>
                <a:gridCol w="468330">
                  <a:extLst>
                    <a:ext uri="{9D8B030D-6E8A-4147-A177-3AD203B41FA5}">
                      <a16:colId xmlns:a16="http://schemas.microsoft.com/office/drawing/2014/main" val="1159431782"/>
                    </a:ext>
                  </a:extLst>
                </a:gridCol>
              </a:tblGrid>
              <a:tr h="21313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41577"/>
              </p:ext>
            </p:extLst>
          </p:nvPr>
        </p:nvGraphicFramePr>
        <p:xfrm>
          <a:off x="2969285" y="4480382"/>
          <a:ext cx="876256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25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15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7429" y="670981"/>
            <a:ext cx="2107583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Fractions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55012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1365075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Clara is thinking of two fractions.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6700" y="1990459"/>
            <a:ext cx="4311650" cy="2011680"/>
          </a:xfrm>
          <a:prstGeom prst="rect">
            <a:avLst/>
          </a:prstGeom>
          <a:solidFill>
            <a:schemeClr val="bg1"/>
          </a:solidFill>
          <a:ln w="28575">
            <a:solidFill>
              <a:srgbClr val="017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They have a difference of   .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Each fraction is less than one whole.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One of the fractions has a numerator of 1.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fractions are in their simplest form.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650" y="4132415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Which two fractions could she be thinking of?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2138" y="5016526"/>
            <a:ext cx="2383602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Did you find a different answer?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0"/>
          <a:stretch/>
        </p:blipFill>
        <p:spPr>
          <a:xfrm>
            <a:off x="1359195" y="1470632"/>
            <a:ext cx="2150180" cy="266178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49780" y="4716780"/>
            <a:ext cx="1371600" cy="1371600"/>
            <a:chOff x="2049780" y="4716780"/>
            <a:chExt cx="1371600" cy="1371600"/>
          </a:xfrm>
        </p:grpSpPr>
        <p:sp>
          <p:nvSpPr>
            <p:cNvPr id="3" name="Oval 2"/>
            <p:cNvSpPr/>
            <p:nvPr/>
          </p:nvSpPr>
          <p:spPr>
            <a:xfrm>
              <a:off x="2049780" y="4716780"/>
              <a:ext cx="1371600" cy="1371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and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37440" y="5062246"/>
              <a:ext cx="314510" cy="646331"/>
              <a:chOff x="2975540" y="5016526"/>
              <a:chExt cx="314510" cy="64633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975540" y="5016526"/>
                <a:ext cx="31451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/>
                  <a:t>3</a:t>
                </a:r>
                <a:br>
                  <a:rPr lang="en-GB" dirty="0"/>
                </a:br>
                <a:r>
                  <a:rPr lang="en-GB" dirty="0"/>
                  <a:t>4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070278" y="5339691"/>
                <a:ext cx="1148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240502" y="5079413"/>
              <a:ext cx="314510" cy="646331"/>
              <a:chOff x="2975540" y="5016526"/>
              <a:chExt cx="314510" cy="64633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75540" y="5016526"/>
                <a:ext cx="31451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/>
                  <a:t>1</a:t>
                </a:r>
                <a:br>
                  <a:rPr lang="en-GB" dirty="0"/>
                </a:br>
                <a:r>
                  <a:rPr lang="en-GB" dirty="0"/>
                  <a:t>4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070278" y="5339691"/>
                <a:ext cx="1148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3696429" y="4716780"/>
            <a:ext cx="1371600" cy="1371600"/>
            <a:chOff x="3696429" y="4716780"/>
            <a:chExt cx="1371600" cy="1371600"/>
          </a:xfrm>
        </p:grpSpPr>
        <p:sp>
          <p:nvSpPr>
            <p:cNvPr id="11" name="Oval 10"/>
            <p:cNvSpPr/>
            <p:nvPr/>
          </p:nvSpPr>
          <p:spPr>
            <a:xfrm>
              <a:off x="3696429" y="4716780"/>
              <a:ext cx="1371600" cy="1371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and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02997" y="5094653"/>
              <a:ext cx="301686" cy="646331"/>
              <a:chOff x="2981952" y="5016526"/>
              <a:chExt cx="301686" cy="64633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981952" y="5016526"/>
                <a:ext cx="3016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/>
                  <a:t>1</a:t>
                </a:r>
                <a:br>
                  <a:rPr lang="en-GB" dirty="0"/>
                </a:br>
                <a:r>
                  <a:rPr lang="en-GB" dirty="0"/>
                  <a:t>3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070278" y="5339691"/>
                <a:ext cx="1148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580349" y="5079412"/>
              <a:ext cx="314510" cy="646331"/>
              <a:chOff x="2975540" y="5016526"/>
              <a:chExt cx="314510" cy="64633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975540" y="5016526"/>
                <a:ext cx="31451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/>
                  <a:t>5</a:t>
                </a:r>
                <a:br>
                  <a:rPr lang="en-GB" dirty="0"/>
                </a:br>
                <a:r>
                  <a:rPr lang="en-GB" dirty="0"/>
                  <a:t>6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070278" y="5339691"/>
                <a:ext cx="1148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6990324" y="2007237"/>
            <a:ext cx="279244" cy="523220"/>
            <a:chOff x="7661418" y="2262157"/>
            <a:chExt cx="279244" cy="523220"/>
          </a:xfrm>
        </p:grpSpPr>
        <p:sp>
          <p:nvSpPr>
            <p:cNvPr id="29" name="Rectangle 28"/>
            <p:cNvSpPr/>
            <p:nvPr/>
          </p:nvSpPr>
          <p:spPr>
            <a:xfrm>
              <a:off x="7661418" y="2262157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2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730904" y="2524362"/>
              <a:ext cx="1234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8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88" y="1408387"/>
            <a:ext cx="2869299" cy="363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60" y="1408387"/>
            <a:ext cx="2869299" cy="36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3" y="520262"/>
            <a:ext cx="3260465" cy="3061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90" y="478895"/>
            <a:ext cx="3260465" cy="30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6209506" y="5625819"/>
            <a:ext cx="3460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5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GB" sz="165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– Alfie is incorrect.</a:t>
            </a:r>
          </a:p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– The larger the denominator is, the smaller the fraction can be.</a:t>
            </a:r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 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–          is smaller than   </a:t>
            </a:r>
          </a:p>
          <a:p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</a:p>
          <a:p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</a:p>
          <a:p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40997" y="4488687"/>
            <a:ext cx="13111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8219" y="2968359"/>
            <a:ext cx="305439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Century Gothic" panose="020B0502020202020204" pitchFamily="34" charset="0"/>
              </a:rPr>
              <a:t>Both fractions are equal.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496515" y="4026013"/>
          <a:ext cx="378072" cy="502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7486254" y="4040853"/>
          <a:ext cx="378072" cy="502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08" y="1400840"/>
            <a:ext cx="645185" cy="643499"/>
          </a:xfrm>
          <a:prstGeom prst="rect">
            <a:avLst/>
          </a:prstGeom>
        </p:spPr>
      </p:pic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802890" y="4334865"/>
          <a:ext cx="1404990" cy="20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6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0868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802890" y="4746114"/>
          <a:ext cx="1404990" cy="20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6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234165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0868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2738869" y="4157738"/>
          <a:ext cx="1404991" cy="20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713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1985848976"/>
                    </a:ext>
                  </a:extLst>
                </a:gridCol>
              </a:tblGrid>
              <a:tr h="20868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2738869" y="4536957"/>
          <a:ext cx="1404991" cy="20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713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1841186982"/>
                    </a:ext>
                  </a:extLst>
                </a:gridCol>
              </a:tblGrid>
              <a:tr h="20868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2738869" y="4916175"/>
          <a:ext cx="1404991" cy="208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713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2999522792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200713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0868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2270961" y="4492439"/>
            <a:ext cx="378000" cy="378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b="1" dirty="0">
                <a:solidFill>
                  <a:schemeClr val="tx1"/>
                </a:solidFill>
              </a:rPr>
              <a:t>&lt;</a:t>
            </a:r>
            <a:endParaRPr lang="en-GB" sz="1650" b="1" dirty="0">
              <a:solidFill>
                <a:schemeClr val="tx1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538036" y="1376990"/>
          <a:ext cx="378072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2280228" y="1562558"/>
            <a:ext cx="378000" cy="378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50" b="1" dirty="0">
              <a:solidFill>
                <a:schemeClr val="tx1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975714" y="1386347"/>
          <a:ext cx="378072" cy="70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7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51320" y="1610328"/>
            <a:ext cx="5488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Century Gothic" panose="020B0502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649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Add and subtract fractions with the same denominator and denominators that are multiples of the same number.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447429" y="670981"/>
            <a:ext cx="2107583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Fractions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5501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65075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Kemi is subtracting fractions. She has drawn a bar model to help.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650" y="3181446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Use the bar model to complete Kemi’s calculation.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16464"/>
              </p:ext>
            </p:extLst>
          </p:nvPr>
        </p:nvGraphicFramePr>
        <p:xfrm>
          <a:off x="6520622" y="2177641"/>
          <a:ext cx="17335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">
                  <a:extLst>
                    <a:ext uri="{9D8B030D-6E8A-4147-A177-3AD203B41FA5}">
                      <a16:colId xmlns:a16="http://schemas.microsoft.com/office/drawing/2014/main" val="3844028946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19944606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378306865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83018006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110327200"/>
                    </a:ext>
                  </a:extLst>
                </a:gridCol>
              </a:tblGrid>
              <a:tr h="3108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19964"/>
                  </a:ext>
                </a:extLst>
              </a:tr>
              <a:tr h="31086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74243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562405" y="2535768"/>
            <a:ext cx="350078" cy="381782"/>
            <a:chOff x="5658178" y="2518019"/>
            <a:chExt cx="866775" cy="46617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658178" y="2518019"/>
              <a:ext cx="866775" cy="466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658178" y="2520814"/>
              <a:ext cx="866775" cy="463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1"/>
          <a:stretch/>
        </p:blipFill>
        <p:spPr>
          <a:xfrm>
            <a:off x="1523182" y="1838277"/>
            <a:ext cx="1890135" cy="1343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650" y="4330621"/>
            <a:ext cx="7632700" cy="772107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Now, use Kemi’s bar model method to solve this calculation. Give your answer in its simplest form.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84637"/>
              </p:ext>
            </p:extLst>
          </p:nvPr>
        </p:nvGraphicFramePr>
        <p:xfrm>
          <a:off x="4056835" y="5160481"/>
          <a:ext cx="4331515" cy="93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303">
                  <a:extLst>
                    <a:ext uri="{9D8B030D-6E8A-4147-A177-3AD203B41FA5}">
                      <a16:colId xmlns:a16="http://schemas.microsoft.com/office/drawing/2014/main" val="3844028946"/>
                    </a:ext>
                  </a:extLst>
                </a:gridCol>
                <a:gridCol w="866303">
                  <a:extLst>
                    <a:ext uri="{9D8B030D-6E8A-4147-A177-3AD203B41FA5}">
                      <a16:colId xmlns:a16="http://schemas.microsoft.com/office/drawing/2014/main" val="2199446069"/>
                    </a:ext>
                  </a:extLst>
                </a:gridCol>
                <a:gridCol w="866303">
                  <a:extLst>
                    <a:ext uri="{9D8B030D-6E8A-4147-A177-3AD203B41FA5}">
                      <a16:colId xmlns:a16="http://schemas.microsoft.com/office/drawing/2014/main" val="3783068659"/>
                    </a:ext>
                  </a:extLst>
                </a:gridCol>
                <a:gridCol w="866303">
                  <a:extLst>
                    <a:ext uri="{9D8B030D-6E8A-4147-A177-3AD203B41FA5}">
                      <a16:colId xmlns:a16="http://schemas.microsoft.com/office/drawing/2014/main" val="830180069"/>
                    </a:ext>
                  </a:extLst>
                </a:gridCol>
                <a:gridCol w="866303">
                  <a:extLst>
                    <a:ext uri="{9D8B030D-6E8A-4147-A177-3AD203B41FA5}">
                      <a16:colId xmlns:a16="http://schemas.microsoft.com/office/drawing/2014/main" val="2110327200"/>
                    </a:ext>
                  </a:extLst>
                </a:gridCol>
              </a:tblGrid>
              <a:tr h="466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19964"/>
                  </a:ext>
                </a:extLst>
              </a:tr>
              <a:tr h="4661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B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742437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5789204" y="5157221"/>
            <a:ext cx="866775" cy="466172"/>
            <a:chOff x="5658178" y="2518019"/>
            <a:chExt cx="866775" cy="466172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5658178" y="2518019"/>
              <a:ext cx="866775" cy="466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58178" y="2520814"/>
              <a:ext cx="866775" cy="463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789203" y="5626653"/>
            <a:ext cx="866775" cy="466172"/>
            <a:chOff x="5658178" y="2518019"/>
            <a:chExt cx="866775" cy="46617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5658178" y="2518019"/>
              <a:ext cx="866775" cy="466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658178" y="2520814"/>
              <a:ext cx="866775" cy="463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655978" y="5157221"/>
            <a:ext cx="866775" cy="466172"/>
            <a:chOff x="5658178" y="2518019"/>
            <a:chExt cx="866775" cy="46617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5658178" y="2518019"/>
              <a:ext cx="866775" cy="466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658178" y="2520814"/>
              <a:ext cx="866775" cy="463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655977" y="5626653"/>
            <a:ext cx="866775" cy="466172"/>
            <a:chOff x="5658178" y="2518019"/>
            <a:chExt cx="866775" cy="46617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658178" y="2518019"/>
              <a:ext cx="866775" cy="466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58178" y="2520814"/>
              <a:ext cx="866775" cy="463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3933" y="3709447"/>
            <a:ext cx="319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11476" y="3709446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1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06108" y="3847945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−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983267" y="4032611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7029" y="4032611"/>
            <a:ext cx="181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608195" y="3847945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=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789361" y="3709446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7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10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904914" y="4035468"/>
            <a:ext cx="181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15417" y="3753346"/>
            <a:ext cx="263887" cy="2572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389312" y="3741396"/>
            <a:ext cx="263887" cy="2572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875655" y="3748554"/>
            <a:ext cx="263887" cy="2572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2296781" y="5216072"/>
            <a:ext cx="841457" cy="646332"/>
            <a:chOff x="2296781" y="5216072"/>
            <a:chExt cx="841457" cy="646332"/>
          </a:xfrm>
        </p:grpSpPr>
        <p:sp>
          <p:nvSpPr>
            <p:cNvPr id="52" name="Rectangle 51"/>
            <p:cNvSpPr/>
            <p:nvPr/>
          </p:nvSpPr>
          <p:spPr>
            <a:xfrm>
              <a:off x="2831744" y="5216073"/>
              <a:ext cx="3064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1</a:t>
              </a:r>
              <a:br>
                <a:rPr lang="en-GB" b="1" dirty="0">
                  <a:solidFill>
                    <a:srgbClr val="87BD31"/>
                  </a:solidFill>
                </a:rPr>
              </a:br>
              <a:r>
                <a:rPr lang="en-GB" b="1" dirty="0">
                  <a:solidFill>
                    <a:srgbClr val="87BD31"/>
                  </a:solidFill>
                </a:rPr>
                <a:t>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96781" y="5216072"/>
              <a:ext cx="4267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5</a:t>
              </a:r>
              <a:br>
                <a:rPr lang="en-GB" b="1" dirty="0">
                  <a:solidFill>
                    <a:srgbClr val="87BD31"/>
                  </a:solidFill>
                </a:rPr>
              </a:br>
              <a:r>
                <a:rPr lang="en-GB" b="1" dirty="0">
                  <a:solidFill>
                    <a:srgbClr val="87BD31"/>
                  </a:solidFill>
                </a:rPr>
                <a:t>10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99724" y="5354571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=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924665" y="5539237"/>
              <a:ext cx="120650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17143" y="5539237"/>
              <a:ext cx="181166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20910" y="5216072"/>
            <a:ext cx="1050584" cy="646332"/>
            <a:chOff x="1320910" y="5216072"/>
            <a:chExt cx="1050584" cy="646332"/>
          </a:xfrm>
        </p:grpSpPr>
        <p:sp>
          <p:nvSpPr>
            <p:cNvPr id="47" name="Rectangle 46"/>
            <p:cNvSpPr/>
            <p:nvPr/>
          </p:nvSpPr>
          <p:spPr>
            <a:xfrm>
              <a:off x="1834810" y="5216073"/>
              <a:ext cx="3064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2</a:t>
              </a:r>
              <a:br>
                <a:rPr lang="en-GB" dirty="0"/>
              </a:br>
              <a:r>
                <a:rPr lang="en-GB" dirty="0"/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320910" y="5216072"/>
              <a:ext cx="4267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9</a:t>
              </a:r>
              <a:br>
                <a:rPr lang="en-GB" dirty="0"/>
              </a:br>
              <a:r>
                <a:rPr lang="en-GB" dirty="0"/>
                <a:t>10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50573" y="5354571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=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927732" y="5539237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441272" y="5539237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1623764" y="535150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−</a:t>
              </a: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88744"/>
              </p:ext>
            </p:extLst>
          </p:nvPr>
        </p:nvGraphicFramePr>
        <p:xfrm>
          <a:off x="4728578" y="2177641"/>
          <a:ext cx="17335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">
                  <a:extLst>
                    <a:ext uri="{9D8B030D-6E8A-4147-A177-3AD203B41FA5}">
                      <a16:colId xmlns:a16="http://schemas.microsoft.com/office/drawing/2014/main" val="3844028946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19944606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378306865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83018006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110327200"/>
                    </a:ext>
                  </a:extLst>
                </a:gridCol>
              </a:tblGrid>
              <a:tr h="3108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19964"/>
                  </a:ext>
                </a:extLst>
              </a:tr>
              <a:tr h="31086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742437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02168"/>
              </p:ext>
            </p:extLst>
          </p:nvPr>
        </p:nvGraphicFramePr>
        <p:xfrm>
          <a:off x="2936534" y="2177641"/>
          <a:ext cx="17335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">
                  <a:extLst>
                    <a:ext uri="{9D8B030D-6E8A-4147-A177-3AD203B41FA5}">
                      <a16:colId xmlns:a16="http://schemas.microsoft.com/office/drawing/2014/main" val="3844028946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19944606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378306865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830180069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1103272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19964"/>
                  </a:ext>
                </a:extLst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3838929" y="615648"/>
            <a:ext cx="319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266472" y="615647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1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1104" y="75414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−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3938263" y="938812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82025" y="938812"/>
            <a:ext cx="181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563191" y="75414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=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60542" y="61564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859910" y="941669"/>
            <a:ext cx="181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7" grpId="0"/>
      <p:bldP spid="35" grpId="0"/>
      <p:bldP spid="36" grpId="0"/>
      <p:bldP spid="41" grpId="0"/>
      <p:bldP spid="42" grpId="0"/>
      <p:bldP spid="37" grpId="0" animBg="1"/>
      <p:bldP spid="37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447429" y="670981"/>
            <a:ext cx="2107583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Fractions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5501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65075"/>
            <a:ext cx="7632700" cy="772107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Jude is subtracting fractions by finding the difference. He has drawn a number line to help. Use the number line to complete Jude’s calculation.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50037" y="4879961"/>
            <a:ext cx="309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2</a:t>
            </a:r>
            <a:br>
              <a:rPr lang="en-GB" dirty="0"/>
            </a:br>
            <a:r>
              <a:rPr lang="en-GB" dirty="0"/>
              <a:t>9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67403" y="5018459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=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1544562" y="5203125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240594" y="5015396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−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53953" y="2710100"/>
            <a:ext cx="306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5</a:t>
            </a:r>
            <a:br>
              <a:rPr lang="en-GB" dirty="0"/>
            </a:br>
            <a:r>
              <a:rPr lang="en-GB" dirty="0"/>
              <a:t>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1146875" y="3033264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299858" y="284560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−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540485" y="2710100"/>
            <a:ext cx="309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5</a:t>
            </a:r>
            <a:br>
              <a:rPr lang="en-GB" dirty="0"/>
            </a:br>
            <a:r>
              <a:rPr lang="en-GB" dirty="0"/>
              <a:t>6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1635010" y="3033264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771494" y="2830754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=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999297" y="2710100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5</a:t>
            </a:r>
            <a:br>
              <a:rPr lang="en-GB" b="1" dirty="0">
                <a:solidFill>
                  <a:srgbClr val="87BD31"/>
                </a:solidFill>
              </a:rPr>
            </a:br>
            <a:r>
              <a:rPr lang="en-GB" b="1" dirty="0">
                <a:solidFill>
                  <a:srgbClr val="87BD31"/>
                </a:solidFill>
              </a:rPr>
              <a:t>6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2095425" y="3033264"/>
            <a:ext cx="120650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999829" y="2193865"/>
            <a:ext cx="4953559" cy="1714281"/>
            <a:chOff x="2999829" y="2193865"/>
            <a:chExt cx="4953559" cy="171428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54680" y="3261816"/>
              <a:ext cx="4274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154680" y="2842260"/>
              <a:ext cx="1417320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5"/>
            <p:cNvSpPr/>
            <p:nvPr/>
          </p:nvSpPr>
          <p:spPr>
            <a:xfrm>
              <a:off x="4572000" y="2842259"/>
              <a:ext cx="2857500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49988" y="2193865"/>
              <a:ext cx="309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744513" y="2517029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455040" y="2330167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99829" y="3261815"/>
              <a:ext cx="309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5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094354" y="3584979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435584" y="3312039"/>
              <a:ext cx="272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19799" y="3253280"/>
              <a:ext cx="309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5</a:t>
              </a:r>
              <a:br>
                <a:rPr lang="en-GB" dirty="0"/>
              </a:br>
              <a:r>
                <a:rPr lang="en-GB" dirty="0"/>
                <a:t>3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7214324" y="3576444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316303" y="339177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=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536287" y="3253278"/>
              <a:ext cx="4171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10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651840" y="3576443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832065" y="2204466"/>
              <a:ext cx="3145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4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5928994" y="2527630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639521" y="234076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755650" y="3973408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Use Jude’s number line method to solve these calculations.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3031379" y="5503119"/>
            <a:ext cx="3018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5"/>
          <p:cNvSpPr/>
          <p:nvPr/>
        </p:nvSpPr>
        <p:spPr>
          <a:xfrm>
            <a:off x="3031379" y="5083562"/>
            <a:ext cx="3018265" cy="419556"/>
          </a:xfrm>
          <a:custGeom>
            <a:avLst/>
            <a:gdLst>
              <a:gd name="connsiteX0" fmla="*/ 0 w 3101340"/>
              <a:gd name="connsiteY0" fmla="*/ 891540 h 1783080"/>
              <a:gd name="connsiteX1" fmla="*/ 1550670 w 3101340"/>
              <a:gd name="connsiteY1" fmla="*/ 0 h 1783080"/>
              <a:gd name="connsiteX2" fmla="*/ 3101340 w 3101340"/>
              <a:gd name="connsiteY2" fmla="*/ 891540 h 1783080"/>
              <a:gd name="connsiteX3" fmla="*/ 1550670 w 3101340"/>
              <a:gd name="connsiteY3" fmla="*/ 1783080 h 1783080"/>
              <a:gd name="connsiteX4" fmla="*/ 0 w 3101340"/>
              <a:gd name="connsiteY4" fmla="*/ 891540 h 1783080"/>
              <a:gd name="connsiteX0" fmla="*/ 0 w 3101340"/>
              <a:gd name="connsiteY0" fmla="*/ 891540 h 1002982"/>
              <a:gd name="connsiteX1" fmla="*/ 1550670 w 3101340"/>
              <a:gd name="connsiteY1" fmla="*/ 0 h 1002982"/>
              <a:gd name="connsiteX2" fmla="*/ 3101340 w 3101340"/>
              <a:gd name="connsiteY2" fmla="*/ 891540 h 1002982"/>
              <a:gd name="connsiteX3" fmla="*/ 0 w 3101340"/>
              <a:gd name="connsiteY3" fmla="*/ 891540 h 1002982"/>
              <a:gd name="connsiteX0" fmla="*/ 3101340 w 3192780"/>
              <a:gd name="connsiteY0" fmla="*/ 891540 h 1002982"/>
              <a:gd name="connsiteX1" fmla="*/ 0 w 3192780"/>
              <a:gd name="connsiteY1" fmla="*/ 891540 h 1002982"/>
              <a:gd name="connsiteX2" fmla="*/ 1550670 w 3192780"/>
              <a:gd name="connsiteY2" fmla="*/ 0 h 1002982"/>
              <a:gd name="connsiteX3" fmla="*/ 3192780 w 3192780"/>
              <a:gd name="connsiteY3" fmla="*/ 982980 h 1002982"/>
              <a:gd name="connsiteX0" fmla="*/ 0 w 3192780"/>
              <a:gd name="connsiteY0" fmla="*/ 891540 h 982980"/>
              <a:gd name="connsiteX1" fmla="*/ 1550670 w 3192780"/>
              <a:gd name="connsiteY1" fmla="*/ 0 h 982980"/>
              <a:gd name="connsiteX2" fmla="*/ 3192780 w 3192780"/>
              <a:gd name="connsiteY2" fmla="*/ 982980 h 982980"/>
              <a:gd name="connsiteX0" fmla="*/ 0 w 3177540"/>
              <a:gd name="connsiteY0" fmla="*/ 891543 h 899163"/>
              <a:gd name="connsiteX1" fmla="*/ 1550670 w 3177540"/>
              <a:gd name="connsiteY1" fmla="*/ 3 h 899163"/>
              <a:gd name="connsiteX2" fmla="*/ 3177540 w 3177540"/>
              <a:gd name="connsiteY2" fmla="*/ 899163 h 8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7540" h="899163">
                <a:moveTo>
                  <a:pt x="0" y="891543"/>
                </a:moveTo>
                <a:cubicBezTo>
                  <a:pt x="0" y="399159"/>
                  <a:pt x="1021080" y="-1267"/>
                  <a:pt x="1550670" y="3"/>
                </a:cubicBezTo>
                <a:cubicBezTo>
                  <a:pt x="2080260" y="1273"/>
                  <a:pt x="3086100" y="315339"/>
                  <a:pt x="3177540" y="899163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2907902" y="5503118"/>
            <a:ext cx="309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2</a:t>
            </a:r>
            <a:br>
              <a:rPr lang="en-GB" dirty="0"/>
            </a:br>
            <a:r>
              <a:rPr lang="en-GB" dirty="0"/>
              <a:t>9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3002427" y="5826282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4433180" y="4437233"/>
            <a:ext cx="314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4</a:t>
            </a:r>
            <a:br>
              <a:rPr lang="en-GB" dirty="0"/>
            </a:br>
            <a:r>
              <a:rPr lang="en-GB" dirty="0"/>
              <a:t>9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4530109" y="4760397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4240636" y="4573535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+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665717" y="5447930"/>
            <a:ext cx="314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2</a:t>
            </a:r>
            <a:br>
              <a:rPr lang="en-GB" dirty="0"/>
            </a:br>
            <a:r>
              <a:rPr lang="en-GB" dirty="0"/>
              <a:t>3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5762646" y="5771094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5851941" y="5586428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=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049644" y="5444752"/>
            <a:ext cx="309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6</a:t>
            </a:r>
            <a:br>
              <a:rPr lang="en-GB" dirty="0"/>
            </a:br>
            <a:r>
              <a:rPr lang="en-GB" dirty="0"/>
              <a:t>9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6144168" y="5767916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1039955" y="4879960"/>
            <a:ext cx="306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2</a:t>
            </a:r>
            <a:br>
              <a:rPr lang="en-GB" dirty="0"/>
            </a:br>
            <a:r>
              <a:rPr lang="en-GB" dirty="0"/>
              <a:t>3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1132877" y="5203124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881958" y="4871966"/>
            <a:ext cx="319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</a:t>
            </a:r>
            <a:br>
              <a:rPr lang="en-GB" b="1" dirty="0">
                <a:solidFill>
                  <a:srgbClr val="87BD31"/>
                </a:solidFill>
              </a:rPr>
            </a:br>
            <a:r>
              <a:rPr lang="en-GB" b="1" dirty="0">
                <a:solidFill>
                  <a:srgbClr val="87BD31"/>
                </a:solidFill>
              </a:rPr>
              <a:t>9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981292" y="5195130"/>
            <a:ext cx="120650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2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70" grpId="0"/>
      <p:bldP spid="77" grpId="0"/>
      <p:bldP spid="94" grpId="0" animBg="1"/>
      <p:bldP spid="98" grpId="0" animBg="1"/>
      <p:bldP spid="99" grpId="0"/>
      <p:bldP spid="101" grpId="0"/>
      <p:bldP spid="104" grpId="0"/>
      <p:bldP spid="105" grpId="0"/>
      <p:bldP spid="107" grpId="0"/>
      <p:bldP spid="108" grpId="0"/>
      <p:bldP spid="110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447429" y="670981"/>
            <a:ext cx="2107583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Fractions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5501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65075"/>
            <a:ext cx="7632700" cy="772107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Jude is subtracting fractions by finding the difference. He has drawn a number line to help. Use the number line to complete Jude’s calculation.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82643" y="4769224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=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240594" y="4766161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−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53953" y="2710100"/>
            <a:ext cx="306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5</a:t>
            </a:r>
            <a:br>
              <a:rPr lang="en-GB" dirty="0"/>
            </a:br>
            <a:r>
              <a:rPr lang="en-GB" dirty="0"/>
              <a:t>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1146875" y="3033264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299858" y="284560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−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540485" y="2710100"/>
            <a:ext cx="309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5</a:t>
            </a:r>
            <a:br>
              <a:rPr lang="en-GB" dirty="0"/>
            </a:br>
            <a:r>
              <a:rPr lang="en-GB" dirty="0"/>
              <a:t>6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1635010" y="3033264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771494" y="2830754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=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999297" y="2710100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5</a:t>
            </a:r>
            <a:br>
              <a:rPr lang="en-GB" b="1" dirty="0">
                <a:solidFill>
                  <a:srgbClr val="87BD31"/>
                </a:solidFill>
              </a:rPr>
            </a:br>
            <a:r>
              <a:rPr lang="en-GB" b="1" dirty="0">
                <a:solidFill>
                  <a:srgbClr val="87BD31"/>
                </a:solidFill>
              </a:rPr>
              <a:t>6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2095425" y="3033264"/>
            <a:ext cx="120650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999829" y="2193865"/>
            <a:ext cx="4953559" cy="1714281"/>
            <a:chOff x="2999829" y="2193865"/>
            <a:chExt cx="4953559" cy="171428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54680" y="3261816"/>
              <a:ext cx="4274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154680" y="2842260"/>
              <a:ext cx="1417320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5"/>
            <p:cNvSpPr/>
            <p:nvPr/>
          </p:nvSpPr>
          <p:spPr>
            <a:xfrm>
              <a:off x="4572000" y="2842259"/>
              <a:ext cx="2857500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49988" y="2193865"/>
              <a:ext cx="309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744513" y="2517029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455040" y="2330167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99829" y="3261815"/>
              <a:ext cx="309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5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3094354" y="3584979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435584" y="3312039"/>
              <a:ext cx="272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19799" y="3253280"/>
              <a:ext cx="309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5</a:t>
              </a:r>
              <a:br>
                <a:rPr lang="en-GB" dirty="0"/>
              </a:br>
              <a:r>
                <a:rPr lang="en-GB" dirty="0"/>
                <a:t>3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7214324" y="3576444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316303" y="339177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=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536287" y="3253278"/>
              <a:ext cx="4171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10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651840" y="3576443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832065" y="2204466"/>
              <a:ext cx="3145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4</a:t>
              </a:r>
              <a:br>
                <a:rPr lang="en-GB" dirty="0"/>
              </a:br>
              <a:r>
                <a:rPr lang="en-GB" dirty="0"/>
                <a:t>6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5928994" y="2527630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639521" y="234076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755650" y="3973408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Use Jude’s number line method to solve these calculations.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038352" y="4630725"/>
            <a:ext cx="309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6</a:t>
            </a:r>
            <a:br>
              <a:rPr lang="en-GB" dirty="0"/>
            </a:br>
            <a:r>
              <a:rPr lang="en-GB" dirty="0"/>
              <a:t>5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1132877" y="4953889"/>
            <a:ext cx="120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888370" y="4622731"/>
            <a:ext cx="306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2</a:t>
            </a:r>
            <a:br>
              <a:rPr lang="en-GB" b="1" dirty="0">
                <a:solidFill>
                  <a:srgbClr val="87BD31"/>
                </a:solidFill>
              </a:rPr>
            </a:br>
            <a:r>
              <a:rPr lang="en-GB" b="1" dirty="0">
                <a:solidFill>
                  <a:srgbClr val="87BD31"/>
                </a:solidFill>
              </a:rPr>
              <a:t>5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981292" y="4945895"/>
            <a:ext cx="120650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419481" y="4627876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8</a:t>
            </a:r>
          </a:p>
          <a:p>
            <a:pPr algn="ctr"/>
            <a:r>
              <a:rPr lang="en-GB" dirty="0"/>
              <a:t>10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535035" y="4951041"/>
            <a:ext cx="181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917674" y="4466919"/>
            <a:ext cx="4986420" cy="1678672"/>
            <a:chOff x="2917674" y="4466919"/>
            <a:chExt cx="4986420" cy="167867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105386" y="5507796"/>
              <a:ext cx="4274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"/>
            <p:cNvSpPr/>
            <p:nvPr/>
          </p:nvSpPr>
          <p:spPr>
            <a:xfrm>
              <a:off x="3105385" y="5088240"/>
              <a:ext cx="2085179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"/>
            <p:cNvSpPr/>
            <p:nvPr/>
          </p:nvSpPr>
          <p:spPr>
            <a:xfrm>
              <a:off x="5190565" y="5088239"/>
              <a:ext cx="2189640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05746" y="4576147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58605" y="5558019"/>
              <a:ext cx="272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070505" y="5499260"/>
              <a:ext cx="309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6</a:t>
              </a:r>
              <a:br>
                <a:rPr lang="en-GB" dirty="0"/>
              </a:br>
              <a:r>
                <a:rPr lang="en-GB" dirty="0"/>
                <a:t>5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7165030" y="5822424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7267009" y="563775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=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486992" y="5499258"/>
              <a:ext cx="4171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12</a:t>
              </a:r>
              <a:br>
                <a:rPr lang="en-GB" dirty="0"/>
              </a:br>
              <a:r>
                <a:rPr lang="en-GB" dirty="0"/>
                <a:t>10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7602546" y="5822423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5877421" y="458674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597863" y="4466919"/>
              <a:ext cx="4171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2</a:t>
              </a:r>
              <a:br>
                <a:rPr lang="en-GB" dirty="0"/>
              </a:br>
              <a:r>
                <a:rPr lang="en-GB" dirty="0"/>
                <a:t>10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3713417" y="4790084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2917674" y="5464682"/>
              <a:ext cx="4171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8</a:t>
              </a:r>
              <a:br>
                <a:rPr lang="en-GB" dirty="0"/>
              </a:br>
              <a:r>
                <a:rPr lang="en-GB" dirty="0"/>
                <a:t>10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033228" y="5787847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6042301" y="4466919"/>
              <a:ext cx="4171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2</a:t>
              </a:r>
              <a:br>
                <a:rPr lang="en-GB" dirty="0"/>
              </a:br>
              <a:r>
                <a:rPr lang="en-GB" dirty="0"/>
                <a:t>10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157855" y="4790084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126"/>
          <p:cNvSpPr/>
          <p:nvPr/>
        </p:nvSpPr>
        <p:spPr>
          <a:xfrm>
            <a:off x="729145" y="5360759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2</a:t>
            </a:r>
          </a:p>
          <a:p>
            <a:pPr algn="ctr"/>
            <a:r>
              <a:rPr lang="en-GB" b="1" dirty="0">
                <a:solidFill>
                  <a:srgbClr val="87BD31"/>
                </a:solidFill>
              </a:rPr>
              <a:t>10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849508" y="5683924"/>
            <a:ext cx="181166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004903" y="5480508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87BD31"/>
                </a:solidFill>
              </a:rPr>
              <a:t>+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179034" y="5360759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2</a:t>
            </a:r>
          </a:p>
          <a:p>
            <a:pPr algn="ctr"/>
            <a:r>
              <a:rPr lang="en-GB" b="1" dirty="0">
                <a:solidFill>
                  <a:srgbClr val="87BD31"/>
                </a:solidFill>
              </a:rPr>
              <a:t>10</a:t>
            </a:r>
          </a:p>
        </p:txBody>
      </p:sp>
      <p:cxnSp>
        <p:nvCxnSpPr>
          <p:cNvPr id="131" name="Straight Connector 130"/>
          <p:cNvCxnSpPr/>
          <p:nvPr/>
        </p:nvCxnSpPr>
        <p:spPr>
          <a:xfrm>
            <a:off x="1299397" y="5683924"/>
            <a:ext cx="181166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1628923" y="5360759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4</a:t>
            </a:r>
          </a:p>
          <a:p>
            <a:pPr algn="ctr"/>
            <a:r>
              <a:rPr lang="en-GB" b="1" dirty="0">
                <a:solidFill>
                  <a:srgbClr val="87BD31"/>
                </a:solidFill>
              </a:rPr>
              <a:t>10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1749286" y="5683924"/>
            <a:ext cx="181166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469071" y="5502705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87BD31"/>
                </a:solidFill>
              </a:rPr>
              <a:t>=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933239" y="5524902"/>
            <a:ext cx="32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87BD31"/>
                </a:solidFill>
              </a:rPr>
              <a:t>=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2108221" y="5360759"/>
            <a:ext cx="306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2</a:t>
            </a:r>
            <a:br>
              <a:rPr lang="en-GB" b="1" dirty="0">
                <a:solidFill>
                  <a:srgbClr val="87BD31"/>
                </a:solidFill>
              </a:rPr>
            </a:br>
            <a:r>
              <a:rPr lang="en-GB" b="1" dirty="0">
                <a:solidFill>
                  <a:srgbClr val="87BD31"/>
                </a:solidFill>
              </a:rPr>
              <a:t>5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2201143" y="5683923"/>
            <a:ext cx="120650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27" grpId="0"/>
      <p:bldP spid="129" grpId="0"/>
      <p:bldP spid="130" grpId="0"/>
      <p:bldP spid="132" grpId="0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7429" y="670659"/>
            <a:ext cx="2107583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Fractions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5501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650" y="1365075"/>
            <a:ext cx="7632700" cy="772107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Is Sophia’s statement always, sometimes or never true?</a:t>
            </a:r>
          </a:p>
          <a:p>
            <a:pPr algn="ctr"/>
            <a:r>
              <a:rPr lang="en-GB" dirty="0"/>
              <a:t>Explain how you know.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2291866"/>
            <a:ext cx="2862663" cy="3800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650" y="5320718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This is always true. You cannot subtract any positive number from another and end up with a larger answer.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3733800" y="2493932"/>
            <a:ext cx="3048000" cy="2110740"/>
          </a:xfrm>
          <a:prstGeom prst="wedgeRectCallout">
            <a:avLst>
              <a:gd name="adj1" fmla="val -73348"/>
              <a:gd name="adj2" fmla="val 16291"/>
            </a:avLst>
          </a:prstGeom>
          <a:solidFill>
            <a:schemeClr val="bg1"/>
          </a:solidFill>
          <a:ln w="28575">
            <a:solidFill>
              <a:srgbClr val="017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When you subtract one fraction from another, the answer will be smaller.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62802" y="3931770"/>
            <a:ext cx="2116852" cy="751596"/>
          </a:xfrm>
          <a:prstGeom prst="rect">
            <a:avLst/>
          </a:prstGeom>
          <a:solidFill>
            <a:schemeClr val="bg1"/>
          </a:solidFill>
          <a:ln>
            <a:solidFill>
              <a:srgbClr val="017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7429" y="670659"/>
            <a:ext cx="2107583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Fractions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5501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650" y="1365075"/>
            <a:ext cx="7632700" cy="772107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Afzol used a number line to find the difference between    and    . </a:t>
            </a:r>
          </a:p>
          <a:p>
            <a:r>
              <a:rPr lang="en-GB" dirty="0"/>
              <a:t>Here is his working out: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5320718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Afzol has added the fractions incorrectly. The denominators should stay the same, so the difference between   and    is    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31298" y="2272052"/>
            <a:ext cx="5037912" cy="1678672"/>
            <a:chOff x="2555434" y="4466919"/>
            <a:chExt cx="5037912" cy="167867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105386" y="5507796"/>
              <a:ext cx="42748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5"/>
            <p:cNvSpPr/>
            <p:nvPr/>
          </p:nvSpPr>
          <p:spPr>
            <a:xfrm>
              <a:off x="3105385" y="5088240"/>
              <a:ext cx="2525816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5"/>
            <p:cNvSpPr/>
            <p:nvPr/>
          </p:nvSpPr>
          <p:spPr>
            <a:xfrm>
              <a:off x="5631203" y="5088239"/>
              <a:ext cx="1749001" cy="419556"/>
            </a:xfrm>
            <a:custGeom>
              <a:avLst/>
              <a:gdLst>
                <a:gd name="connsiteX0" fmla="*/ 0 w 3101340"/>
                <a:gd name="connsiteY0" fmla="*/ 891540 h 1783080"/>
                <a:gd name="connsiteX1" fmla="*/ 1550670 w 3101340"/>
                <a:gd name="connsiteY1" fmla="*/ 0 h 1783080"/>
                <a:gd name="connsiteX2" fmla="*/ 3101340 w 3101340"/>
                <a:gd name="connsiteY2" fmla="*/ 891540 h 1783080"/>
                <a:gd name="connsiteX3" fmla="*/ 1550670 w 3101340"/>
                <a:gd name="connsiteY3" fmla="*/ 1783080 h 1783080"/>
                <a:gd name="connsiteX4" fmla="*/ 0 w 3101340"/>
                <a:gd name="connsiteY4" fmla="*/ 891540 h 1783080"/>
                <a:gd name="connsiteX0" fmla="*/ 0 w 3101340"/>
                <a:gd name="connsiteY0" fmla="*/ 891540 h 1002982"/>
                <a:gd name="connsiteX1" fmla="*/ 1550670 w 3101340"/>
                <a:gd name="connsiteY1" fmla="*/ 0 h 1002982"/>
                <a:gd name="connsiteX2" fmla="*/ 3101340 w 3101340"/>
                <a:gd name="connsiteY2" fmla="*/ 891540 h 1002982"/>
                <a:gd name="connsiteX3" fmla="*/ 0 w 3101340"/>
                <a:gd name="connsiteY3" fmla="*/ 891540 h 1002982"/>
                <a:gd name="connsiteX0" fmla="*/ 3101340 w 3192780"/>
                <a:gd name="connsiteY0" fmla="*/ 891540 h 1002982"/>
                <a:gd name="connsiteX1" fmla="*/ 0 w 3192780"/>
                <a:gd name="connsiteY1" fmla="*/ 891540 h 1002982"/>
                <a:gd name="connsiteX2" fmla="*/ 1550670 w 3192780"/>
                <a:gd name="connsiteY2" fmla="*/ 0 h 1002982"/>
                <a:gd name="connsiteX3" fmla="*/ 3192780 w 3192780"/>
                <a:gd name="connsiteY3" fmla="*/ 982980 h 1002982"/>
                <a:gd name="connsiteX0" fmla="*/ 0 w 3192780"/>
                <a:gd name="connsiteY0" fmla="*/ 891540 h 982980"/>
                <a:gd name="connsiteX1" fmla="*/ 1550670 w 3192780"/>
                <a:gd name="connsiteY1" fmla="*/ 0 h 982980"/>
                <a:gd name="connsiteX2" fmla="*/ 3192780 w 3192780"/>
                <a:gd name="connsiteY2" fmla="*/ 982980 h 982980"/>
                <a:gd name="connsiteX0" fmla="*/ 0 w 3177540"/>
                <a:gd name="connsiteY0" fmla="*/ 891543 h 899163"/>
                <a:gd name="connsiteX1" fmla="*/ 1550670 w 3177540"/>
                <a:gd name="connsiteY1" fmla="*/ 3 h 899163"/>
                <a:gd name="connsiteX2" fmla="*/ 3177540 w 3177540"/>
                <a:gd name="connsiteY2" fmla="*/ 899163 h 89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7540" h="899163">
                  <a:moveTo>
                    <a:pt x="0" y="891543"/>
                  </a:moveTo>
                  <a:cubicBezTo>
                    <a:pt x="0" y="399159"/>
                    <a:pt x="1021080" y="-1267"/>
                    <a:pt x="1550670" y="3"/>
                  </a:cubicBezTo>
                  <a:cubicBezTo>
                    <a:pt x="2080260" y="1273"/>
                    <a:pt x="3086100" y="315339"/>
                    <a:pt x="3177540" y="8991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05746" y="4576147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4402" y="5558019"/>
              <a:ext cx="253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55434" y="5499260"/>
              <a:ext cx="3161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1</a:t>
              </a:r>
              <a:b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5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53165" y="5822424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751137" y="5637758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=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21129" y="5499258"/>
              <a:ext cx="3722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13</a:t>
              </a:r>
              <a:b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10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314241" y="5822423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877421" y="4586748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27519" y="4466919"/>
              <a:ext cx="3577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8</a:t>
              </a:r>
              <a:b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10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713417" y="4790084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947330" y="5464682"/>
              <a:ext cx="3577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2</a:t>
              </a:r>
              <a:b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10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033228" y="5787847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071957" y="4466919"/>
              <a:ext cx="3577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3</a:t>
              </a:r>
              <a:b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</a:br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10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157855" y="4790084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112982" y="1365074"/>
            <a:ext cx="365805" cy="523220"/>
            <a:chOff x="7640998" y="2262157"/>
            <a:chExt cx="365805" cy="523220"/>
          </a:xfrm>
        </p:grpSpPr>
        <p:sp>
          <p:nvSpPr>
            <p:cNvPr id="31" name="Rectangle 30"/>
            <p:cNvSpPr/>
            <p:nvPr/>
          </p:nvSpPr>
          <p:spPr>
            <a:xfrm>
              <a:off x="7640998" y="2262157"/>
              <a:ext cx="3658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730904" y="2524362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450466" y="1380108"/>
            <a:ext cx="279244" cy="523220"/>
            <a:chOff x="7661418" y="2262157"/>
            <a:chExt cx="279244" cy="523220"/>
          </a:xfrm>
        </p:grpSpPr>
        <p:sp>
          <p:nvSpPr>
            <p:cNvPr id="34" name="Rectangle 33"/>
            <p:cNvSpPr/>
            <p:nvPr/>
          </p:nvSpPr>
          <p:spPr>
            <a:xfrm>
              <a:off x="7661418" y="2262157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730904" y="2524362"/>
              <a:ext cx="1234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938165" y="4096365"/>
            <a:ext cx="38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The difference between    and     is    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57556" y="4000992"/>
            <a:ext cx="357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8</a:t>
            </a:r>
            <a:b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29623" y="4000992"/>
            <a:ext cx="357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3</a:t>
            </a:r>
            <a:b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90962" y="4000992"/>
            <a:ext cx="423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11</a:t>
            </a:r>
            <a:b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20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3454" y="4110220"/>
            <a:ext cx="1147433" cy="394464"/>
            <a:chOff x="1154040" y="2393275"/>
            <a:chExt cx="1147433" cy="394464"/>
          </a:xfrm>
        </p:grpSpPr>
        <p:sp>
          <p:nvSpPr>
            <p:cNvPr id="36" name="Rectangle 35"/>
            <p:cNvSpPr/>
            <p:nvPr/>
          </p:nvSpPr>
          <p:spPr>
            <a:xfrm>
              <a:off x="1314225" y="2393275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Kalam" panose="02000000000000000000" pitchFamily="2" charset="0"/>
                  <a:cs typeface="Kalam" panose="02000000000000000000" pitchFamily="2" charset="0"/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54040" y="2607212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26107" y="2607212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120307" y="2607212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787605" y="2418407"/>
              <a:ext cx="320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=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62802" y="4745871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What mistake did he make?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41311" y="3999075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  <a:t>1</a:t>
            </a:r>
            <a:b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  <a:t>5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14003" y="4261280"/>
            <a:ext cx="1234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8328" y="4002115"/>
            <a:ext cx="33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  <a:t>13</a:t>
            </a:r>
            <a:b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  <a:t>10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941403" y="4264320"/>
            <a:ext cx="181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25646" y="4020862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  <a:t>11</a:t>
            </a:r>
            <a:b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sz="1400" dirty="0">
                <a:latin typeface="Kalam" panose="02000000000000000000" pitchFamily="2" charset="0"/>
                <a:cs typeface="Kalam" panose="02000000000000000000" pitchFamily="2" charset="0"/>
              </a:rPr>
              <a:t>20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6417156" y="4283067"/>
            <a:ext cx="181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997362" y="5585764"/>
            <a:ext cx="365805" cy="523220"/>
            <a:chOff x="7640998" y="2262157"/>
            <a:chExt cx="365805" cy="523220"/>
          </a:xfrm>
        </p:grpSpPr>
        <p:sp>
          <p:nvSpPr>
            <p:cNvPr id="54" name="Rectangle 53"/>
            <p:cNvSpPr/>
            <p:nvPr/>
          </p:nvSpPr>
          <p:spPr>
            <a:xfrm>
              <a:off x="7640998" y="2262157"/>
              <a:ext cx="3658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13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730904" y="2524362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98126" y="5600798"/>
            <a:ext cx="279244" cy="523220"/>
            <a:chOff x="7661418" y="2262157"/>
            <a:chExt cx="279244" cy="523220"/>
          </a:xfrm>
        </p:grpSpPr>
        <p:sp>
          <p:nvSpPr>
            <p:cNvPr id="57" name="Rectangle 56"/>
            <p:cNvSpPr/>
            <p:nvPr/>
          </p:nvSpPr>
          <p:spPr>
            <a:xfrm>
              <a:off x="7661418" y="2262157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7730904" y="2524362"/>
              <a:ext cx="1234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453072" y="5593748"/>
            <a:ext cx="365806" cy="523220"/>
            <a:chOff x="7640997" y="2262157"/>
            <a:chExt cx="365806" cy="523220"/>
          </a:xfrm>
        </p:grpSpPr>
        <p:sp>
          <p:nvSpPr>
            <p:cNvPr id="60" name="Rectangle 59"/>
            <p:cNvSpPr/>
            <p:nvPr/>
          </p:nvSpPr>
          <p:spPr>
            <a:xfrm>
              <a:off x="7640997" y="2262157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11</a:t>
              </a:r>
              <a:br>
                <a:rPr lang="en-GB" sz="1400" dirty="0"/>
              </a:br>
              <a:r>
                <a:rPr lang="en-GB" sz="1400" dirty="0"/>
                <a:t>10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730904" y="2524362"/>
              <a:ext cx="181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5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7429" y="670981"/>
            <a:ext cx="2107583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Fractions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55012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1365075"/>
            <a:ext cx="7632700" cy="495108"/>
          </a:xfrm>
          <a:prstGeom prst="rect">
            <a:avLst/>
          </a:prstGeom>
          <a:solidFill>
            <a:srgbClr val="B9D170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Fill in the missing numbers.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7518" y="2385060"/>
            <a:ext cx="982980" cy="982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47518" y="3642360"/>
            <a:ext cx="982980" cy="982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80510" y="2385060"/>
            <a:ext cx="982980" cy="982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80510" y="3642360"/>
            <a:ext cx="982980" cy="982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713502" y="2385060"/>
            <a:ext cx="982980" cy="982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13502" y="3642360"/>
            <a:ext cx="982980" cy="982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11687" y="315125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−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23718" y="3512820"/>
            <a:ext cx="792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3227" y="3512820"/>
            <a:ext cx="792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17016" y="3512820"/>
            <a:ext cx="792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91370" y="2515762"/>
            <a:ext cx="457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87BD3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10420" y="3779907"/>
            <a:ext cx="457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74504" y="2522607"/>
            <a:ext cx="42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63897" y="3772740"/>
            <a:ext cx="651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12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05406" y="2529774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94799" y="3779907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87BD31"/>
                </a:solidFill>
              </a:rPr>
              <a:t>12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48085" y="315125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511</TotalTime>
  <Words>681</Words>
  <Application>Microsoft Office PowerPoint</Application>
  <PresentationFormat>On-screen Show (4:3)</PresentationFormat>
  <Paragraphs>201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Kalam</vt:lpstr>
      <vt:lpstr>Century Gothic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G. Rust (BPS)</cp:lastModifiedBy>
  <cp:revision>14</cp:revision>
  <dcterms:created xsi:type="dcterms:W3CDTF">2020-01-28T09:01:50Z</dcterms:created>
  <dcterms:modified xsi:type="dcterms:W3CDTF">2021-02-21T17:41:12Z</dcterms:modified>
</cp:coreProperties>
</file>