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16"/>
  </p:notesMasterIdLst>
  <p:handoutMasterIdLst>
    <p:handoutMasterId r:id="rId17"/>
  </p:handoutMasterIdLst>
  <p:sldIdLst>
    <p:sldId id="275" r:id="rId2"/>
    <p:sldId id="276" r:id="rId3"/>
    <p:sldId id="278" r:id="rId4"/>
    <p:sldId id="279" r:id="rId5"/>
    <p:sldId id="289" r:id="rId6"/>
    <p:sldId id="290" r:id="rId7"/>
    <p:sldId id="282" r:id="rId8"/>
    <p:sldId id="291" r:id="rId9"/>
    <p:sldId id="292" r:id="rId10"/>
    <p:sldId id="284" r:id="rId11"/>
    <p:sldId id="293" r:id="rId12"/>
    <p:sldId id="288" r:id="rId13"/>
    <p:sldId id="277" r:id="rId14"/>
    <p:sldId id="286" r:id="rId15"/>
  </p:sldIdLst>
  <p:sldSz cx="9144000" cy="6858000" type="screen4x3"/>
  <p:notesSz cx="6858000" cy="9144000"/>
  <p:embeddedFontLst>
    <p:embeddedFont>
      <p:font typeface="Calibri" panose="020F0502020204030204" pitchFamily="34" charset="0"/>
      <p:regular r:id="rId18"/>
      <p:bold r:id="rId19"/>
      <p:italic r:id="rId20"/>
      <p:boldItalic r:id="rId21"/>
    </p:embeddedFont>
    <p:embeddedFont>
      <p:font typeface="Kalam" panose="02000000000000000000" pitchFamily="2" charset="77"/>
      <p:regular r:id="rId22"/>
    </p:embeddedFont>
    <p:embeddedFont>
      <p:font typeface="Tuffy" panose="020B0603060100000000" pitchFamily="34" charset="0"/>
      <p:regular r:id="rId23"/>
      <p:bold r:id="rId24"/>
      <p:italic r:id="rId25"/>
      <p:boldItalic r:id="rId26"/>
    </p:embeddedFont>
    <p:embeddedFont>
      <p:font typeface="Tuffy-TTF" panose="020B0603060100000000" pitchFamily="34" charset="0"/>
      <p:regular r:id="rId27"/>
      <p:bold r:id="rId28"/>
      <p:italic r:id="rId29"/>
      <p:boldItalic r:id="rId30"/>
    </p:embeddedFont>
    <p:embeddedFont>
      <p:font typeface="Twinkl" pitchFamily="2" charset="77"/>
      <p:regular r:id="rId31"/>
      <p:bold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52"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504"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864A"/>
    <a:srgbClr val="E9506C"/>
    <a:srgbClr val="00A7E6"/>
    <a:srgbClr val="87BD31"/>
    <a:srgbClr val="0079C2"/>
    <a:srgbClr val="FDCF81"/>
    <a:srgbClr val="FFECA7"/>
    <a:srgbClr val="F8CACA"/>
    <a:srgbClr val="AFDEF8"/>
    <a:srgbClr val="88CC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3" autoAdjust="0"/>
    <p:restoredTop sz="94660"/>
  </p:normalViewPr>
  <p:slideViewPr>
    <p:cSldViewPr snapToGrid="0" showGuides="1">
      <p:cViewPr>
        <p:scale>
          <a:sx n="66" d="100"/>
          <a:sy n="66" d="100"/>
        </p:scale>
        <p:origin x="2936" y="1504"/>
      </p:cViewPr>
      <p:guideLst>
        <p:guide orient="horz" pos="2160"/>
        <p:guide pos="2880"/>
        <p:guide pos="340"/>
        <p:guide orient="horz" pos="3952"/>
        <p:guide pos="5420"/>
        <p:guide orient="horz" pos="346"/>
        <p:guide pos="476"/>
        <p:guide orient="horz" pos="504"/>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5" Type="http://schemas.openxmlformats.org/officeDocument/2006/relationships/font" Target="fonts/font8.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18/06/2020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18/06/2020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70333" y="5834189"/>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s://www.twinkl.co.uk/resources/white-rose-maths-resources/year-4-white-rose-maths-resources-key-stage-1-year-1-year-2/spring-block-3-fractions-year-4-white-rose-maths-supporting-resources-key-stage-1"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twinkl.co.uk/resources/planit-maths-primary-teaching-resources-year-4/planit-maths-primary-teaching-resources-year-4-number-fractions/planit-maths-primary-teaching-resources-year-4-number---fractions-recognise-and-show-using-diagrams-families-of-common-equivalent-fractions" TargetMode="External"/><Relationship Id="rId1" Type="http://schemas.openxmlformats.org/officeDocument/2006/relationships/slideLayout" Target="../slideLayouts/slideLayout4.xml"/><Relationship Id="rId5" Type="http://schemas.openxmlformats.org/officeDocument/2006/relationships/image" Target="../media/image36.jpeg"/><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2" Type="http://schemas.openxmlformats.org/officeDocument/2006/relationships/hyperlink" Target="https://www.twinkl.co.uk/resources/white-rose-maths-resources/year-4-white-rose-maths-resources-key-stage-1-year-1-year-2/spring-block-3-fractions-year-4-white-rose-maths-supporting-resources-key-stage-1"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id="{484F94B8-8A6A-4F0F-8CE9-5A7E2F1F2610}"/>
              </a:ext>
            </a:extLst>
          </p:cNvPr>
          <p:cNvSpPr/>
          <p:nvPr/>
        </p:nvSpPr>
        <p:spPr>
          <a:xfrm>
            <a:off x="121920" y="5573486"/>
            <a:ext cx="1619794" cy="1045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9622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13050705-1652-469F-943B-3CC5A8C2753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5650" y="1836546"/>
            <a:ext cx="7632700" cy="3111552"/>
          </a:xfrm>
          <a:prstGeom prst="rect">
            <a:avLst/>
          </a:prstGeom>
        </p:spPr>
      </p:pic>
      <p:pic>
        <p:nvPicPr>
          <p:cNvPr id="4" name="Picture 3">
            <a:extLst>
              <a:ext uri="{FF2B5EF4-FFF2-40B4-BE49-F238E27FC236}">
                <a16:creationId xmlns:a16="http://schemas.microsoft.com/office/drawing/2014/main" id="{78FE9946-3267-45FA-AEEF-3454BFFF6A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1735" y="2566240"/>
            <a:ext cx="1731029" cy="2380269"/>
          </a:xfrm>
          <a:prstGeom prst="rect">
            <a:avLst/>
          </a:prstGeom>
        </p:spPr>
      </p:pic>
      <p:pic>
        <p:nvPicPr>
          <p:cNvPr id="13" name="Picture 12">
            <a:extLst>
              <a:ext uri="{FF2B5EF4-FFF2-40B4-BE49-F238E27FC236}">
                <a16:creationId xmlns:a16="http://schemas.microsoft.com/office/drawing/2014/main" id="{7BBB3526-08B8-425C-AEC0-FE5E6DAE7E0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59518" y="2881606"/>
            <a:ext cx="1804342" cy="2064903"/>
          </a:xfrm>
          <a:prstGeom prst="rect">
            <a:avLst/>
          </a:prstGeom>
        </p:spPr>
      </p:pic>
      <p:pic>
        <p:nvPicPr>
          <p:cNvPr id="15" name="Picture 14">
            <a:extLst>
              <a:ext uri="{FF2B5EF4-FFF2-40B4-BE49-F238E27FC236}">
                <a16:creationId xmlns:a16="http://schemas.microsoft.com/office/drawing/2014/main" id="{1086A52D-3D3F-48E4-B69D-2B6F468B82E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631415" y="2881605"/>
            <a:ext cx="1795958" cy="2064904"/>
          </a:xfrm>
          <a:prstGeom prst="rect">
            <a:avLst/>
          </a:prstGeom>
        </p:spPr>
      </p:pic>
      <p:pic>
        <p:nvPicPr>
          <p:cNvPr id="17" name="Picture 16">
            <a:extLst>
              <a:ext uri="{FF2B5EF4-FFF2-40B4-BE49-F238E27FC236}">
                <a16:creationId xmlns:a16="http://schemas.microsoft.com/office/drawing/2014/main" id="{BC712774-F776-4FB8-B278-C79EFFFEB33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594928" y="2636059"/>
            <a:ext cx="1717337" cy="2310450"/>
          </a:xfrm>
          <a:prstGeom prst="rect">
            <a:avLst/>
          </a:prstGeom>
        </p:spPr>
      </p:pic>
      <p:pic>
        <p:nvPicPr>
          <p:cNvPr id="74" name="Picture 7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6" name="Rectangle 5">
            <a:extLst>
              <a:ext uri="{FF2B5EF4-FFF2-40B4-BE49-F238E27FC236}">
                <a16:creationId xmlns:a16="http://schemas.microsoft.com/office/drawing/2014/main" id="{2F79F1C1-0EFC-490C-B370-F53C7CC757F6}"/>
              </a:ext>
            </a:extLst>
          </p:cNvPr>
          <p:cNvSpPr/>
          <p:nvPr/>
        </p:nvSpPr>
        <p:spPr>
          <a:xfrm>
            <a:off x="447429" y="670981"/>
            <a:ext cx="2691076" cy="337100"/>
          </a:xfrm>
          <a:prstGeom prst="rect">
            <a:avLst/>
          </a:prstGeom>
          <a:solidFill>
            <a:srgbClr val="072F54"/>
          </a:solidFill>
        </p:spPr>
        <p:txBody>
          <a:bodyPr wrap="none" lIns="180000" tIns="36000" rIns="180000" bIns="54000" anchor="ctr">
            <a:spAutoFit/>
          </a:bodyPr>
          <a:lstStyle/>
          <a:p>
            <a:r>
              <a:rPr lang="en-GB" sz="1600" b="1" dirty="0">
                <a:solidFill>
                  <a:schemeClr val="bg1"/>
                </a:solidFill>
              </a:rPr>
              <a:t>Fractions Greater Than 1</a:t>
            </a:r>
          </a:p>
        </p:txBody>
      </p:sp>
      <p:sp>
        <p:nvSpPr>
          <p:cNvPr id="75" name="Rectangle 74"/>
          <p:cNvSpPr/>
          <p:nvPr/>
        </p:nvSpPr>
        <p:spPr>
          <a:xfrm>
            <a:off x="3138505" y="670981"/>
            <a:ext cx="1141417" cy="337100"/>
          </a:xfrm>
          <a:prstGeom prst="rect">
            <a:avLst/>
          </a:prstGeom>
          <a:solidFill>
            <a:srgbClr val="00529C"/>
          </a:solidFill>
        </p:spPr>
        <p:txBody>
          <a:bodyPr wrap="square" lIns="180000" tIns="36000" rIns="180000" bIns="54000" anchor="ctr">
            <a:spAutoFit/>
          </a:bodyPr>
          <a:lstStyle/>
          <a:p>
            <a:pPr algn="ctr"/>
            <a:r>
              <a:rPr lang="en-GB" altLang="en-US" sz="1600" b="1" dirty="0">
                <a:solidFill>
                  <a:schemeClr val="bg1"/>
                </a:solidFill>
              </a:rPr>
              <a:t>Deepest</a:t>
            </a:r>
            <a:endParaRPr lang="en-GB" sz="1600" b="1" dirty="0">
              <a:solidFill>
                <a:schemeClr val="bg1"/>
              </a:solidFill>
            </a:endParaRPr>
          </a:p>
        </p:txBody>
      </p:sp>
      <p:cxnSp>
        <p:nvCxnSpPr>
          <p:cNvPr id="8" name="Straight Connector 7"/>
          <p:cNvCxnSpPr/>
          <p:nvPr/>
        </p:nvCxnSpPr>
        <p:spPr>
          <a:xfrm>
            <a:off x="3138505" y="666081"/>
            <a:ext cx="0" cy="34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4DEF47C-1E0F-4FB7-8175-D8259CB5F2E9}"/>
              </a:ext>
            </a:extLst>
          </p:cNvPr>
          <p:cNvSpPr txBox="1"/>
          <p:nvPr/>
        </p:nvSpPr>
        <p:spPr>
          <a:xfrm>
            <a:off x="755650" y="1341438"/>
            <a:ext cx="7632700" cy="495108"/>
          </a:xfrm>
          <a:prstGeom prst="rect">
            <a:avLst/>
          </a:prstGeom>
          <a:solidFill>
            <a:schemeClr val="bg1"/>
          </a:solidFill>
          <a:ln w="28575">
            <a:solidFill>
              <a:srgbClr val="0079C2"/>
            </a:solidFill>
          </a:ln>
        </p:spPr>
        <p:txBody>
          <a:bodyPr wrap="square" lIns="108000" tIns="108000" rIns="108000" bIns="108000" rtlCol="0">
            <a:spAutoFit/>
          </a:bodyPr>
          <a:lstStyle/>
          <a:p>
            <a:r>
              <a:rPr lang="en-GB" dirty="0">
                <a:latin typeface="Twinkl" pitchFamily="2" charset="0"/>
              </a:rPr>
              <a:t>The children ate some cake. Each cake was cut into 5 slices.</a:t>
            </a:r>
          </a:p>
        </p:txBody>
      </p:sp>
      <p:sp>
        <p:nvSpPr>
          <p:cNvPr id="10" name="TextBox 9">
            <a:extLst>
              <a:ext uri="{FF2B5EF4-FFF2-40B4-BE49-F238E27FC236}">
                <a16:creationId xmlns:a16="http://schemas.microsoft.com/office/drawing/2014/main" id="{ADF090AA-8182-48A6-B045-FA9B0D3D5E86}"/>
              </a:ext>
            </a:extLst>
          </p:cNvPr>
          <p:cNvSpPr txBox="1"/>
          <p:nvPr/>
        </p:nvSpPr>
        <p:spPr>
          <a:xfrm>
            <a:off x="755650" y="4458943"/>
            <a:ext cx="7632700" cy="1633882"/>
          </a:xfrm>
          <a:prstGeom prst="rect">
            <a:avLst/>
          </a:prstGeom>
          <a:solidFill>
            <a:schemeClr val="bg1"/>
          </a:solidFill>
          <a:ln w="28575">
            <a:solidFill>
              <a:srgbClr val="0079C2"/>
            </a:solidFill>
          </a:ln>
        </p:spPr>
        <p:txBody>
          <a:bodyPr wrap="square" lIns="108000" tIns="108000" rIns="108000" bIns="108000" rtlCol="0" anchor="ctr">
            <a:spAutoFit/>
          </a:bodyPr>
          <a:lstStyle/>
          <a:p>
            <a:pPr marL="342900" indent="-342900">
              <a:spcAft>
                <a:spcPts val="1200"/>
              </a:spcAft>
              <a:buFont typeface="+mj-lt"/>
              <a:buAutoNum type="alphaLcParenR"/>
            </a:pPr>
            <a:r>
              <a:rPr lang="en-GB" dirty="0"/>
              <a:t>Who ate less than a whole cake?</a:t>
            </a:r>
          </a:p>
          <a:p>
            <a:pPr marL="342900" indent="-342900">
              <a:spcAft>
                <a:spcPts val="1200"/>
              </a:spcAft>
              <a:buFont typeface="+mj-lt"/>
              <a:buAutoNum type="alphaLcParenR"/>
            </a:pPr>
            <a:r>
              <a:rPr lang="en-GB" dirty="0"/>
              <a:t>Who ate 3 whole cakes?</a:t>
            </a:r>
          </a:p>
          <a:p>
            <a:pPr marL="342900" indent="-342900">
              <a:spcAft>
                <a:spcPts val="1200"/>
              </a:spcAft>
              <a:buFont typeface="+mj-lt"/>
              <a:buAutoNum type="alphaLcParenR"/>
            </a:pPr>
            <a:r>
              <a:rPr lang="en-GB" dirty="0"/>
              <a:t>How many more slices of cake would Penny need to eat in order to eat 2 whole cakes?</a:t>
            </a:r>
          </a:p>
        </p:txBody>
      </p:sp>
      <p:sp>
        <p:nvSpPr>
          <p:cNvPr id="2" name="Rectangle 1">
            <a:extLst>
              <a:ext uri="{FF2B5EF4-FFF2-40B4-BE49-F238E27FC236}">
                <a16:creationId xmlns:a16="http://schemas.microsoft.com/office/drawing/2014/main" id="{73D0DE61-5AC6-4260-8A72-E0DFAA2A5BC7}"/>
              </a:ext>
            </a:extLst>
          </p:cNvPr>
          <p:cNvSpPr/>
          <p:nvPr/>
        </p:nvSpPr>
        <p:spPr>
          <a:xfrm>
            <a:off x="4514850" y="4527507"/>
            <a:ext cx="681597" cy="369332"/>
          </a:xfrm>
          <a:prstGeom prst="rect">
            <a:avLst/>
          </a:prstGeom>
        </p:spPr>
        <p:txBody>
          <a:bodyPr wrap="none">
            <a:spAutoFit/>
          </a:bodyPr>
          <a:lstStyle/>
          <a:p>
            <a:r>
              <a:rPr lang="en-GB" b="1" dirty="0">
                <a:solidFill>
                  <a:srgbClr val="009541"/>
                </a:solidFill>
              </a:rPr>
              <a:t>Cora</a:t>
            </a:r>
          </a:p>
        </p:txBody>
      </p:sp>
      <p:sp>
        <p:nvSpPr>
          <p:cNvPr id="11" name="Rectangle 10">
            <a:extLst>
              <a:ext uri="{FF2B5EF4-FFF2-40B4-BE49-F238E27FC236}">
                <a16:creationId xmlns:a16="http://schemas.microsoft.com/office/drawing/2014/main" id="{1B23A1A3-932A-4926-B690-3F76C1CBF46E}"/>
              </a:ext>
            </a:extLst>
          </p:cNvPr>
          <p:cNvSpPr/>
          <p:nvPr/>
        </p:nvSpPr>
        <p:spPr>
          <a:xfrm>
            <a:off x="3634244" y="4949087"/>
            <a:ext cx="755335" cy="369332"/>
          </a:xfrm>
          <a:prstGeom prst="rect">
            <a:avLst/>
          </a:prstGeom>
        </p:spPr>
        <p:txBody>
          <a:bodyPr wrap="none">
            <a:spAutoFit/>
          </a:bodyPr>
          <a:lstStyle/>
          <a:p>
            <a:r>
              <a:rPr lang="en-GB" b="1" dirty="0">
                <a:solidFill>
                  <a:srgbClr val="009541"/>
                </a:solidFill>
              </a:rPr>
              <a:t>Amos</a:t>
            </a:r>
          </a:p>
        </p:txBody>
      </p:sp>
      <p:sp>
        <p:nvSpPr>
          <p:cNvPr id="12" name="Rectangle 11">
            <a:extLst>
              <a:ext uri="{FF2B5EF4-FFF2-40B4-BE49-F238E27FC236}">
                <a16:creationId xmlns:a16="http://schemas.microsoft.com/office/drawing/2014/main" id="{789F8FA5-FFD8-4C72-B165-A6052D586BFC}"/>
              </a:ext>
            </a:extLst>
          </p:cNvPr>
          <p:cNvSpPr/>
          <p:nvPr/>
        </p:nvSpPr>
        <p:spPr>
          <a:xfrm>
            <a:off x="3132116" y="5652607"/>
            <a:ext cx="3348994" cy="369332"/>
          </a:xfrm>
          <a:prstGeom prst="rect">
            <a:avLst/>
          </a:prstGeom>
        </p:spPr>
        <p:txBody>
          <a:bodyPr wrap="none">
            <a:spAutoFit/>
          </a:bodyPr>
          <a:lstStyle/>
          <a:p>
            <a:r>
              <a:rPr lang="en-GB" b="1" dirty="0">
                <a:solidFill>
                  <a:srgbClr val="009541"/>
                </a:solidFill>
              </a:rPr>
              <a:t>She would need to eat 2 more.</a:t>
            </a:r>
          </a:p>
        </p:txBody>
      </p:sp>
      <p:sp>
        <p:nvSpPr>
          <p:cNvPr id="21" name="Speech Bubble: Rectangle 20">
            <a:extLst>
              <a:ext uri="{FF2B5EF4-FFF2-40B4-BE49-F238E27FC236}">
                <a16:creationId xmlns:a16="http://schemas.microsoft.com/office/drawing/2014/main" id="{B4D1AEC6-DF71-4CED-9BD7-0AB18F988394}"/>
              </a:ext>
            </a:extLst>
          </p:cNvPr>
          <p:cNvSpPr/>
          <p:nvPr/>
        </p:nvSpPr>
        <p:spPr>
          <a:xfrm>
            <a:off x="1223210" y="1979553"/>
            <a:ext cx="1436308" cy="495108"/>
          </a:xfrm>
          <a:prstGeom prst="wedgeRectCallout">
            <a:avLst>
              <a:gd name="adj1" fmla="val 5452"/>
              <a:gd name="adj2" fmla="val 76662"/>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sz="1600" dirty="0">
                <a:solidFill>
                  <a:schemeClr val="tx1"/>
                </a:solidFill>
              </a:rPr>
              <a:t>I ate 6 slices. </a:t>
            </a:r>
          </a:p>
        </p:txBody>
      </p:sp>
      <p:sp>
        <p:nvSpPr>
          <p:cNvPr id="22" name="Speech Bubble: Rectangle 21">
            <a:extLst>
              <a:ext uri="{FF2B5EF4-FFF2-40B4-BE49-F238E27FC236}">
                <a16:creationId xmlns:a16="http://schemas.microsoft.com/office/drawing/2014/main" id="{C7FC2C12-0109-4293-963D-548D7E362702}"/>
              </a:ext>
            </a:extLst>
          </p:cNvPr>
          <p:cNvSpPr/>
          <p:nvPr/>
        </p:nvSpPr>
        <p:spPr>
          <a:xfrm>
            <a:off x="2843535" y="2108790"/>
            <a:ext cx="1436308" cy="495108"/>
          </a:xfrm>
          <a:prstGeom prst="wedgeRectCallout">
            <a:avLst>
              <a:gd name="adj1" fmla="val -12057"/>
              <a:gd name="adj2" fmla="val 87435"/>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sz="1600" dirty="0">
                <a:solidFill>
                  <a:schemeClr val="tx1"/>
                </a:solidFill>
              </a:rPr>
              <a:t>I ate 8 slices. </a:t>
            </a:r>
          </a:p>
        </p:txBody>
      </p:sp>
      <p:sp>
        <p:nvSpPr>
          <p:cNvPr id="23" name="Speech Bubble: Rectangle 22">
            <a:extLst>
              <a:ext uri="{FF2B5EF4-FFF2-40B4-BE49-F238E27FC236}">
                <a16:creationId xmlns:a16="http://schemas.microsoft.com/office/drawing/2014/main" id="{2112B35D-9953-496A-A638-5F54910A13A7}"/>
              </a:ext>
            </a:extLst>
          </p:cNvPr>
          <p:cNvSpPr/>
          <p:nvPr/>
        </p:nvSpPr>
        <p:spPr>
          <a:xfrm>
            <a:off x="4631415" y="2108790"/>
            <a:ext cx="1479135" cy="495108"/>
          </a:xfrm>
          <a:prstGeom prst="wedgeRectCallout">
            <a:avLst>
              <a:gd name="adj1" fmla="val -4543"/>
              <a:gd name="adj2" fmla="val 8589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sz="1600" dirty="0">
                <a:solidFill>
                  <a:schemeClr val="tx1"/>
                </a:solidFill>
              </a:rPr>
              <a:t>I ate 15 slices. </a:t>
            </a:r>
          </a:p>
        </p:txBody>
      </p:sp>
      <p:sp>
        <p:nvSpPr>
          <p:cNvPr id="24" name="Speech Bubble: Rectangle 23">
            <a:extLst>
              <a:ext uri="{FF2B5EF4-FFF2-40B4-BE49-F238E27FC236}">
                <a16:creationId xmlns:a16="http://schemas.microsoft.com/office/drawing/2014/main" id="{912D2BA0-FC59-4C90-A306-D717F3D3D7A8}"/>
              </a:ext>
            </a:extLst>
          </p:cNvPr>
          <p:cNvSpPr/>
          <p:nvPr/>
        </p:nvSpPr>
        <p:spPr>
          <a:xfrm>
            <a:off x="6427373" y="1989543"/>
            <a:ext cx="1436308" cy="495108"/>
          </a:xfrm>
          <a:prstGeom prst="wedgeRectCallout">
            <a:avLst>
              <a:gd name="adj1" fmla="val -4098"/>
              <a:gd name="adj2" fmla="val 81279"/>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sz="1600" dirty="0">
                <a:solidFill>
                  <a:schemeClr val="tx1"/>
                </a:solidFill>
              </a:rPr>
              <a:t>I ate 2 slices. </a:t>
            </a:r>
          </a:p>
        </p:txBody>
      </p:sp>
      <p:sp>
        <p:nvSpPr>
          <p:cNvPr id="20" name="TextBox 19">
            <a:extLst>
              <a:ext uri="{FF2B5EF4-FFF2-40B4-BE49-F238E27FC236}">
                <a16:creationId xmlns:a16="http://schemas.microsoft.com/office/drawing/2014/main" id="{15282EBE-4D92-4EF5-9C32-01A553B9225E}"/>
              </a:ext>
            </a:extLst>
          </p:cNvPr>
          <p:cNvSpPr txBox="1"/>
          <p:nvPr/>
        </p:nvSpPr>
        <p:spPr>
          <a:xfrm>
            <a:off x="755650" y="1836545"/>
            <a:ext cx="7632700" cy="2620075"/>
          </a:xfrm>
          <a:prstGeom prst="rect">
            <a:avLst/>
          </a:prstGeom>
          <a:noFill/>
          <a:ln w="28575">
            <a:solidFill>
              <a:srgbClr val="0079C2"/>
            </a:solidFill>
          </a:ln>
        </p:spPr>
        <p:txBody>
          <a:bodyPr wrap="square" lIns="108000" tIns="108000" rIns="108000" bIns="108000" rtlCol="0">
            <a:noAutofit/>
          </a:bodyPr>
          <a:lstStyle/>
          <a:p>
            <a:endParaRPr lang="en-GB" dirty="0"/>
          </a:p>
        </p:txBody>
      </p:sp>
      <p:sp>
        <p:nvSpPr>
          <p:cNvPr id="3" name="Rectangle 2">
            <a:extLst>
              <a:ext uri="{FF2B5EF4-FFF2-40B4-BE49-F238E27FC236}">
                <a16:creationId xmlns:a16="http://schemas.microsoft.com/office/drawing/2014/main" id="{B3B6DB5C-1ECC-4208-9941-AA5C10D3BE5A}"/>
              </a:ext>
            </a:extLst>
          </p:cNvPr>
          <p:cNvSpPr/>
          <p:nvPr/>
        </p:nvSpPr>
        <p:spPr>
          <a:xfrm>
            <a:off x="974712" y="3943960"/>
            <a:ext cx="854088" cy="372300"/>
          </a:xfrm>
          <a:prstGeom prst="rect">
            <a:avLst/>
          </a:prstGeom>
          <a:solidFill>
            <a:schemeClr val="bg1"/>
          </a:solidFill>
          <a:ln w="19050">
            <a:solidFill>
              <a:srgbClr val="E950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ysClr val="windowText" lastClr="000000"/>
                </a:solidFill>
              </a:rPr>
              <a:t>Ben</a:t>
            </a:r>
          </a:p>
        </p:txBody>
      </p:sp>
      <p:sp>
        <p:nvSpPr>
          <p:cNvPr id="25" name="Rectangle 24">
            <a:extLst>
              <a:ext uri="{FF2B5EF4-FFF2-40B4-BE49-F238E27FC236}">
                <a16:creationId xmlns:a16="http://schemas.microsoft.com/office/drawing/2014/main" id="{1090D1A8-984A-47FB-83B1-89F02A0BCE28}"/>
              </a:ext>
            </a:extLst>
          </p:cNvPr>
          <p:cNvSpPr/>
          <p:nvPr/>
        </p:nvSpPr>
        <p:spPr>
          <a:xfrm>
            <a:off x="3468937" y="4015757"/>
            <a:ext cx="981861" cy="372300"/>
          </a:xfrm>
          <a:prstGeom prst="rect">
            <a:avLst/>
          </a:prstGeom>
          <a:solidFill>
            <a:schemeClr val="bg1"/>
          </a:solidFill>
          <a:ln w="19050">
            <a:solidFill>
              <a:srgbClr val="87B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ysClr val="windowText" lastClr="000000"/>
                </a:solidFill>
              </a:rPr>
              <a:t>Penny</a:t>
            </a:r>
          </a:p>
        </p:txBody>
      </p:sp>
      <p:sp>
        <p:nvSpPr>
          <p:cNvPr id="27" name="Rectangle 26">
            <a:extLst>
              <a:ext uri="{FF2B5EF4-FFF2-40B4-BE49-F238E27FC236}">
                <a16:creationId xmlns:a16="http://schemas.microsoft.com/office/drawing/2014/main" id="{C8815395-9450-46F4-A6E9-7AD60269A55B}"/>
              </a:ext>
            </a:extLst>
          </p:cNvPr>
          <p:cNvSpPr/>
          <p:nvPr/>
        </p:nvSpPr>
        <p:spPr>
          <a:xfrm>
            <a:off x="5399555" y="4015757"/>
            <a:ext cx="854088" cy="372300"/>
          </a:xfrm>
          <a:prstGeom prst="rect">
            <a:avLst/>
          </a:prstGeom>
          <a:solidFill>
            <a:schemeClr val="bg1"/>
          </a:solidFill>
          <a:ln w="19050">
            <a:solidFill>
              <a:srgbClr val="00A7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ysClr val="windowText" lastClr="000000"/>
                </a:solidFill>
              </a:rPr>
              <a:t>Amos</a:t>
            </a:r>
          </a:p>
        </p:txBody>
      </p:sp>
      <p:sp>
        <p:nvSpPr>
          <p:cNvPr id="28" name="Rectangle 27">
            <a:extLst>
              <a:ext uri="{FF2B5EF4-FFF2-40B4-BE49-F238E27FC236}">
                <a16:creationId xmlns:a16="http://schemas.microsoft.com/office/drawing/2014/main" id="{CF711F9C-4690-4A17-B810-C0BE1671CD6F}"/>
              </a:ext>
            </a:extLst>
          </p:cNvPr>
          <p:cNvSpPr/>
          <p:nvPr/>
        </p:nvSpPr>
        <p:spPr>
          <a:xfrm>
            <a:off x="7315200" y="3973874"/>
            <a:ext cx="854088" cy="372300"/>
          </a:xfrm>
          <a:prstGeom prst="rect">
            <a:avLst/>
          </a:prstGeom>
          <a:solidFill>
            <a:schemeClr val="bg1"/>
          </a:solidFill>
          <a:ln w="19050">
            <a:solidFill>
              <a:srgbClr val="F086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ysClr val="windowText" lastClr="000000"/>
                </a:solidFill>
              </a:rPr>
              <a:t>Cora</a:t>
            </a:r>
          </a:p>
        </p:txBody>
      </p:sp>
    </p:spTree>
    <p:extLst>
      <p:ext uri="{BB962C8B-B14F-4D97-AF65-F5344CB8AC3E}">
        <p14:creationId xmlns:p14="http://schemas.microsoft.com/office/powerpoint/2010/main" val="419513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TextBox 88">
            <a:extLst>
              <a:ext uri="{FF2B5EF4-FFF2-40B4-BE49-F238E27FC236}">
                <a16:creationId xmlns:a16="http://schemas.microsoft.com/office/drawing/2014/main" id="{A4A053C3-7015-4397-A054-2DECDE61A190}"/>
              </a:ext>
            </a:extLst>
          </p:cNvPr>
          <p:cNvSpPr txBox="1"/>
          <p:nvPr/>
        </p:nvSpPr>
        <p:spPr>
          <a:xfrm>
            <a:off x="755650" y="4928674"/>
            <a:ext cx="7632700" cy="1164151"/>
          </a:xfrm>
          <a:prstGeom prst="rect">
            <a:avLst/>
          </a:prstGeom>
          <a:solidFill>
            <a:schemeClr val="bg1"/>
          </a:solidFill>
          <a:ln w="28575">
            <a:solidFill>
              <a:srgbClr val="009541"/>
            </a:solidFill>
          </a:ln>
        </p:spPr>
        <p:txBody>
          <a:bodyPr wrap="square" lIns="108000" tIns="108000" rIns="108000" bIns="108000" rtlCol="0">
            <a:noAutofit/>
          </a:bodyPr>
          <a:lstStyle/>
          <a:p>
            <a:pPr>
              <a:spcAft>
                <a:spcPts val="600"/>
              </a:spcAft>
            </a:pPr>
            <a:endParaRPr lang="en-GB" sz="1600" dirty="0">
              <a:latin typeface="Twinkl" pitchFamily="2" charset="0"/>
            </a:endParaRPr>
          </a:p>
        </p:txBody>
      </p:sp>
      <p:pic>
        <p:nvPicPr>
          <p:cNvPr id="74" name="Picture 7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7" name="TextBox 6">
            <a:extLst>
              <a:ext uri="{FF2B5EF4-FFF2-40B4-BE49-F238E27FC236}">
                <a16:creationId xmlns:a16="http://schemas.microsoft.com/office/drawing/2014/main" id="{E4DEF47C-1E0F-4FB7-8175-D8259CB5F2E9}"/>
              </a:ext>
            </a:extLst>
          </p:cNvPr>
          <p:cNvSpPr txBox="1"/>
          <p:nvPr/>
        </p:nvSpPr>
        <p:spPr>
          <a:xfrm>
            <a:off x="755650" y="1341438"/>
            <a:ext cx="7632700" cy="1356883"/>
          </a:xfrm>
          <a:prstGeom prst="rect">
            <a:avLst/>
          </a:prstGeom>
          <a:solidFill>
            <a:schemeClr val="bg1"/>
          </a:solidFill>
          <a:ln w="28575">
            <a:solidFill>
              <a:srgbClr val="0079C2"/>
            </a:solidFill>
          </a:ln>
        </p:spPr>
        <p:txBody>
          <a:bodyPr wrap="square" lIns="108000" tIns="108000" rIns="108000" bIns="108000" rtlCol="0">
            <a:spAutoFit/>
          </a:bodyPr>
          <a:lstStyle/>
          <a:p>
            <a:pPr>
              <a:spcAft>
                <a:spcPts val="600"/>
              </a:spcAft>
            </a:pPr>
            <a:r>
              <a:rPr lang="en-GB" sz="1600" dirty="0">
                <a:latin typeface="Twinkl" pitchFamily="2" charset="0"/>
              </a:rPr>
              <a:t>Use the digit cards to make improper fractions (where the numerator is larger than the denominator) that equal 2 whole ones.  </a:t>
            </a:r>
          </a:p>
          <a:p>
            <a:pPr>
              <a:spcAft>
                <a:spcPts val="600"/>
              </a:spcAft>
            </a:pPr>
            <a:r>
              <a:rPr lang="en-GB" sz="1600" dirty="0">
                <a:latin typeface="Twinkl" pitchFamily="2" charset="0"/>
              </a:rPr>
              <a:t>Your denominator can only be a single-digit number. </a:t>
            </a:r>
          </a:p>
          <a:p>
            <a:pPr>
              <a:spcAft>
                <a:spcPts val="600"/>
              </a:spcAft>
            </a:pPr>
            <a:r>
              <a:rPr lang="en-GB" sz="1600" dirty="0">
                <a:latin typeface="Twinkl" pitchFamily="2" charset="0"/>
              </a:rPr>
              <a:t>Each digit card may only be used once per solution. </a:t>
            </a:r>
          </a:p>
        </p:txBody>
      </p:sp>
      <p:sp>
        <p:nvSpPr>
          <p:cNvPr id="19" name="TextBox 18">
            <a:extLst>
              <a:ext uri="{FF2B5EF4-FFF2-40B4-BE49-F238E27FC236}">
                <a16:creationId xmlns:a16="http://schemas.microsoft.com/office/drawing/2014/main" id="{6F00D087-22CD-4A44-895C-205912E55AFB}"/>
              </a:ext>
            </a:extLst>
          </p:cNvPr>
          <p:cNvSpPr txBox="1"/>
          <p:nvPr/>
        </p:nvSpPr>
        <p:spPr>
          <a:xfrm>
            <a:off x="755650" y="2698321"/>
            <a:ext cx="7632700" cy="464331"/>
          </a:xfrm>
          <a:prstGeom prst="rect">
            <a:avLst/>
          </a:prstGeom>
          <a:solidFill>
            <a:srgbClr val="0079C2"/>
          </a:solidFill>
          <a:ln w="28575">
            <a:solidFill>
              <a:srgbClr val="0079C2"/>
            </a:solidFill>
          </a:ln>
        </p:spPr>
        <p:txBody>
          <a:bodyPr wrap="square" lIns="108000" tIns="108000" rIns="108000" bIns="108000" rtlCol="0">
            <a:spAutoFit/>
          </a:bodyPr>
          <a:lstStyle/>
          <a:p>
            <a:r>
              <a:rPr lang="en-GB" sz="1600" b="1" dirty="0">
                <a:solidFill>
                  <a:schemeClr val="bg1"/>
                </a:solidFill>
                <a:latin typeface="Twinkl" pitchFamily="2" charset="0"/>
              </a:rPr>
              <a:t>Find all 9 possibilities.</a:t>
            </a:r>
          </a:p>
        </p:txBody>
      </p:sp>
      <p:sp>
        <p:nvSpPr>
          <p:cNvPr id="20" name="Rectangle 19">
            <a:extLst>
              <a:ext uri="{FF2B5EF4-FFF2-40B4-BE49-F238E27FC236}">
                <a16:creationId xmlns:a16="http://schemas.microsoft.com/office/drawing/2014/main" id="{B673440A-FD2D-4B43-9777-5024A4B8C362}"/>
              </a:ext>
            </a:extLst>
          </p:cNvPr>
          <p:cNvSpPr/>
          <p:nvPr/>
        </p:nvSpPr>
        <p:spPr>
          <a:xfrm>
            <a:off x="918845" y="3614200"/>
            <a:ext cx="568411" cy="805720"/>
          </a:xfrm>
          <a:prstGeom prst="rect">
            <a:avLst/>
          </a:prstGeom>
          <a:solidFill>
            <a:srgbClr val="FDCF81"/>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en-GB" sz="3200" b="1" dirty="0"/>
              <a:t>0</a:t>
            </a:r>
          </a:p>
        </p:txBody>
      </p:sp>
      <p:sp>
        <p:nvSpPr>
          <p:cNvPr id="25" name="Rectangle 24">
            <a:extLst>
              <a:ext uri="{FF2B5EF4-FFF2-40B4-BE49-F238E27FC236}">
                <a16:creationId xmlns:a16="http://schemas.microsoft.com/office/drawing/2014/main" id="{37393C95-85C7-4EB2-A9D7-462F517BF0A5}"/>
              </a:ext>
            </a:extLst>
          </p:cNvPr>
          <p:cNvSpPr/>
          <p:nvPr/>
        </p:nvSpPr>
        <p:spPr>
          <a:xfrm>
            <a:off x="1667501" y="3614200"/>
            <a:ext cx="568411" cy="805720"/>
          </a:xfrm>
          <a:prstGeom prst="rect">
            <a:avLst/>
          </a:prstGeom>
          <a:solidFill>
            <a:srgbClr val="FDCF81"/>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en-GB" sz="3200" b="1" dirty="0"/>
              <a:t>1</a:t>
            </a:r>
          </a:p>
        </p:txBody>
      </p:sp>
      <p:sp>
        <p:nvSpPr>
          <p:cNvPr id="26" name="Rectangle 25">
            <a:extLst>
              <a:ext uri="{FF2B5EF4-FFF2-40B4-BE49-F238E27FC236}">
                <a16:creationId xmlns:a16="http://schemas.microsoft.com/office/drawing/2014/main" id="{E1E3D42D-B389-42F0-8F84-7B1389C93D00}"/>
              </a:ext>
            </a:extLst>
          </p:cNvPr>
          <p:cNvSpPr/>
          <p:nvPr/>
        </p:nvSpPr>
        <p:spPr>
          <a:xfrm>
            <a:off x="2416156" y="3605351"/>
            <a:ext cx="568411" cy="805720"/>
          </a:xfrm>
          <a:prstGeom prst="rect">
            <a:avLst/>
          </a:prstGeom>
          <a:solidFill>
            <a:srgbClr val="FDCF81"/>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en-GB" sz="3200" b="1" dirty="0"/>
              <a:t>2</a:t>
            </a:r>
          </a:p>
        </p:txBody>
      </p:sp>
      <p:sp>
        <p:nvSpPr>
          <p:cNvPr id="27" name="Rectangle 26">
            <a:extLst>
              <a:ext uri="{FF2B5EF4-FFF2-40B4-BE49-F238E27FC236}">
                <a16:creationId xmlns:a16="http://schemas.microsoft.com/office/drawing/2014/main" id="{A35272E7-17DB-4575-BC71-91627249CBE6}"/>
              </a:ext>
            </a:extLst>
          </p:cNvPr>
          <p:cNvSpPr/>
          <p:nvPr/>
        </p:nvSpPr>
        <p:spPr>
          <a:xfrm>
            <a:off x="3164812" y="3598630"/>
            <a:ext cx="568411" cy="805720"/>
          </a:xfrm>
          <a:prstGeom prst="rect">
            <a:avLst/>
          </a:prstGeom>
          <a:solidFill>
            <a:srgbClr val="FDCF81"/>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en-GB" sz="3200" b="1" dirty="0"/>
              <a:t>3</a:t>
            </a:r>
          </a:p>
        </p:txBody>
      </p:sp>
      <p:sp>
        <p:nvSpPr>
          <p:cNvPr id="28" name="Rectangle 27">
            <a:extLst>
              <a:ext uri="{FF2B5EF4-FFF2-40B4-BE49-F238E27FC236}">
                <a16:creationId xmlns:a16="http://schemas.microsoft.com/office/drawing/2014/main" id="{F50F3F99-4F0A-4240-95F1-18CA75AF0E3C}"/>
              </a:ext>
            </a:extLst>
          </p:cNvPr>
          <p:cNvSpPr/>
          <p:nvPr/>
        </p:nvSpPr>
        <p:spPr>
          <a:xfrm>
            <a:off x="3913468" y="3615261"/>
            <a:ext cx="568411" cy="805720"/>
          </a:xfrm>
          <a:prstGeom prst="rect">
            <a:avLst/>
          </a:prstGeom>
          <a:solidFill>
            <a:srgbClr val="FDCF81"/>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en-GB" sz="3200" b="1" dirty="0"/>
              <a:t>4</a:t>
            </a:r>
          </a:p>
        </p:txBody>
      </p:sp>
      <p:sp>
        <p:nvSpPr>
          <p:cNvPr id="29" name="Rectangle 28">
            <a:extLst>
              <a:ext uri="{FF2B5EF4-FFF2-40B4-BE49-F238E27FC236}">
                <a16:creationId xmlns:a16="http://schemas.microsoft.com/office/drawing/2014/main" id="{359E4405-7330-4CD6-8DAA-F4E3AD90F74F}"/>
              </a:ext>
            </a:extLst>
          </p:cNvPr>
          <p:cNvSpPr/>
          <p:nvPr/>
        </p:nvSpPr>
        <p:spPr>
          <a:xfrm>
            <a:off x="4662124" y="3598630"/>
            <a:ext cx="568411" cy="805720"/>
          </a:xfrm>
          <a:prstGeom prst="rect">
            <a:avLst/>
          </a:prstGeom>
          <a:solidFill>
            <a:srgbClr val="FDCF81"/>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en-GB" sz="3200" b="1" dirty="0"/>
              <a:t>5</a:t>
            </a:r>
          </a:p>
        </p:txBody>
      </p:sp>
      <p:sp>
        <p:nvSpPr>
          <p:cNvPr id="30" name="Rectangle 29">
            <a:extLst>
              <a:ext uri="{FF2B5EF4-FFF2-40B4-BE49-F238E27FC236}">
                <a16:creationId xmlns:a16="http://schemas.microsoft.com/office/drawing/2014/main" id="{5C62C614-F95D-4349-8E2C-1D3ADFBE7E2D}"/>
              </a:ext>
            </a:extLst>
          </p:cNvPr>
          <p:cNvSpPr/>
          <p:nvPr/>
        </p:nvSpPr>
        <p:spPr>
          <a:xfrm>
            <a:off x="5410779" y="3598630"/>
            <a:ext cx="568411" cy="805720"/>
          </a:xfrm>
          <a:prstGeom prst="rect">
            <a:avLst/>
          </a:prstGeom>
          <a:solidFill>
            <a:srgbClr val="FDCF81"/>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en-GB" sz="3200" b="1" dirty="0"/>
              <a:t>6</a:t>
            </a:r>
          </a:p>
        </p:txBody>
      </p:sp>
      <p:sp>
        <p:nvSpPr>
          <p:cNvPr id="31" name="Rectangle 30">
            <a:extLst>
              <a:ext uri="{FF2B5EF4-FFF2-40B4-BE49-F238E27FC236}">
                <a16:creationId xmlns:a16="http://schemas.microsoft.com/office/drawing/2014/main" id="{FE686B5C-F840-42C7-9D3C-C69EDCB51EC9}"/>
              </a:ext>
            </a:extLst>
          </p:cNvPr>
          <p:cNvSpPr/>
          <p:nvPr/>
        </p:nvSpPr>
        <p:spPr>
          <a:xfrm>
            <a:off x="6159435" y="3605351"/>
            <a:ext cx="568411" cy="805720"/>
          </a:xfrm>
          <a:prstGeom prst="rect">
            <a:avLst/>
          </a:prstGeom>
          <a:solidFill>
            <a:srgbClr val="FDCF81"/>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en-GB" sz="3200" b="1" dirty="0"/>
              <a:t>7</a:t>
            </a:r>
          </a:p>
        </p:txBody>
      </p:sp>
      <p:sp>
        <p:nvSpPr>
          <p:cNvPr id="32" name="Rectangle 31">
            <a:extLst>
              <a:ext uri="{FF2B5EF4-FFF2-40B4-BE49-F238E27FC236}">
                <a16:creationId xmlns:a16="http://schemas.microsoft.com/office/drawing/2014/main" id="{C49ADE1C-B813-41B6-9E64-97932164E734}"/>
              </a:ext>
            </a:extLst>
          </p:cNvPr>
          <p:cNvSpPr/>
          <p:nvPr/>
        </p:nvSpPr>
        <p:spPr>
          <a:xfrm>
            <a:off x="6908091" y="3605351"/>
            <a:ext cx="568411" cy="805720"/>
          </a:xfrm>
          <a:prstGeom prst="rect">
            <a:avLst/>
          </a:prstGeom>
          <a:solidFill>
            <a:srgbClr val="FDCF81"/>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en-GB" sz="3200" b="1" dirty="0"/>
              <a:t>8</a:t>
            </a:r>
          </a:p>
        </p:txBody>
      </p:sp>
      <p:sp>
        <p:nvSpPr>
          <p:cNvPr id="33" name="Rectangle 32">
            <a:extLst>
              <a:ext uri="{FF2B5EF4-FFF2-40B4-BE49-F238E27FC236}">
                <a16:creationId xmlns:a16="http://schemas.microsoft.com/office/drawing/2014/main" id="{37DF22FF-308B-41EC-904C-48B528EF6779}"/>
              </a:ext>
            </a:extLst>
          </p:cNvPr>
          <p:cNvSpPr/>
          <p:nvPr/>
        </p:nvSpPr>
        <p:spPr>
          <a:xfrm>
            <a:off x="7656744" y="3605351"/>
            <a:ext cx="568411" cy="805720"/>
          </a:xfrm>
          <a:prstGeom prst="rect">
            <a:avLst/>
          </a:prstGeom>
          <a:solidFill>
            <a:srgbClr val="FDCF81"/>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en-GB" sz="3200" b="1" dirty="0"/>
              <a:t>9</a:t>
            </a:r>
          </a:p>
        </p:txBody>
      </p:sp>
      <p:grpSp>
        <p:nvGrpSpPr>
          <p:cNvPr id="12" name="Group 11">
            <a:extLst>
              <a:ext uri="{FF2B5EF4-FFF2-40B4-BE49-F238E27FC236}">
                <a16:creationId xmlns:a16="http://schemas.microsoft.com/office/drawing/2014/main" id="{685C73AA-82F0-4E7F-A3A3-EB749F5F5FE5}"/>
              </a:ext>
            </a:extLst>
          </p:cNvPr>
          <p:cNvGrpSpPr/>
          <p:nvPr/>
        </p:nvGrpSpPr>
        <p:grpSpPr>
          <a:xfrm>
            <a:off x="1918781" y="5033696"/>
            <a:ext cx="463920" cy="954106"/>
            <a:chOff x="1918781" y="5033696"/>
            <a:chExt cx="463920" cy="954106"/>
          </a:xfrm>
        </p:grpSpPr>
        <p:grpSp>
          <p:nvGrpSpPr>
            <p:cNvPr id="3" name="Group 2">
              <a:extLst>
                <a:ext uri="{FF2B5EF4-FFF2-40B4-BE49-F238E27FC236}">
                  <a16:creationId xmlns:a16="http://schemas.microsoft.com/office/drawing/2014/main" id="{356204A1-E667-465F-9E60-203A129FE2D9}"/>
                </a:ext>
              </a:extLst>
            </p:cNvPr>
            <p:cNvGrpSpPr/>
            <p:nvPr/>
          </p:nvGrpSpPr>
          <p:grpSpPr>
            <a:xfrm>
              <a:off x="1918781" y="5033696"/>
              <a:ext cx="375423" cy="954106"/>
              <a:chOff x="1918781" y="4928674"/>
              <a:chExt cx="375423" cy="954106"/>
            </a:xfrm>
          </p:grpSpPr>
          <p:sp>
            <p:nvSpPr>
              <p:cNvPr id="48" name="TextBox 47">
                <a:extLst>
                  <a:ext uri="{FF2B5EF4-FFF2-40B4-BE49-F238E27FC236}">
                    <a16:creationId xmlns:a16="http://schemas.microsoft.com/office/drawing/2014/main" id="{401D27B5-8477-472A-ABC1-30663192C695}"/>
                  </a:ext>
                </a:extLst>
              </p:cNvPr>
              <p:cNvSpPr txBox="1"/>
              <p:nvPr/>
            </p:nvSpPr>
            <p:spPr>
              <a:xfrm>
                <a:off x="1918781" y="4928674"/>
                <a:ext cx="375423" cy="954106"/>
              </a:xfrm>
              <a:prstGeom prst="rect">
                <a:avLst/>
              </a:prstGeom>
              <a:noFill/>
            </p:spPr>
            <p:txBody>
              <a:bodyPr wrap="none" rtlCol="0">
                <a:spAutoFit/>
              </a:bodyPr>
              <a:lstStyle/>
              <a:p>
                <a:pPr algn="ctr"/>
                <a:r>
                  <a:rPr lang="en-GB" sz="2800" b="1" dirty="0">
                    <a:cs typeface="Kalam" panose="02000000000000000000" pitchFamily="2" charset="0"/>
                  </a:rPr>
                  <a:t>2</a:t>
                </a:r>
                <a:br>
                  <a:rPr lang="en-GB" sz="2800" b="1" dirty="0">
                    <a:cs typeface="Kalam" panose="02000000000000000000" pitchFamily="2" charset="0"/>
                  </a:rPr>
                </a:br>
                <a:r>
                  <a:rPr lang="en-GB" sz="2800" b="1" dirty="0">
                    <a:cs typeface="Kalam" panose="02000000000000000000" pitchFamily="2" charset="0"/>
                  </a:rPr>
                  <a:t>1</a:t>
                </a:r>
              </a:p>
            </p:txBody>
          </p:sp>
          <p:cxnSp>
            <p:nvCxnSpPr>
              <p:cNvPr id="49" name="Straight Connector 48">
                <a:extLst>
                  <a:ext uri="{FF2B5EF4-FFF2-40B4-BE49-F238E27FC236}">
                    <a16:creationId xmlns:a16="http://schemas.microsoft.com/office/drawing/2014/main" id="{C74BD051-F765-4713-82CD-0CAF3F6EC74A}"/>
                  </a:ext>
                </a:extLst>
              </p:cNvPr>
              <p:cNvCxnSpPr>
                <a:cxnSpLocks/>
              </p:cNvCxnSpPr>
              <p:nvPr/>
            </p:nvCxnSpPr>
            <p:spPr>
              <a:xfrm>
                <a:off x="2007278" y="5421530"/>
                <a:ext cx="198429" cy="0"/>
              </a:xfrm>
              <a:prstGeom prst="line">
                <a:avLst/>
              </a:prstGeom>
              <a:ln w="19050"/>
            </p:spPr>
            <p:style>
              <a:lnRef idx="1">
                <a:schemeClr val="dk1"/>
              </a:lnRef>
              <a:fillRef idx="0">
                <a:schemeClr val="dk1"/>
              </a:fillRef>
              <a:effectRef idx="0">
                <a:schemeClr val="dk1"/>
              </a:effectRef>
              <a:fontRef idx="minor">
                <a:schemeClr val="tx1"/>
              </a:fontRef>
            </p:style>
          </p:cxnSp>
        </p:grpSp>
        <p:sp>
          <p:nvSpPr>
            <p:cNvPr id="45" name="TextBox 44">
              <a:extLst>
                <a:ext uri="{FF2B5EF4-FFF2-40B4-BE49-F238E27FC236}">
                  <a16:creationId xmlns:a16="http://schemas.microsoft.com/office/drawing/2014/main" id="{9BC3127E-8088-484D-9019-C4539BDBC43D}"/>
                </a:ext>
              </a:extLst>
            </p:cNvPr>
            <p:cNvSpPr txBox="1"/>
            <p:nvPr/>
          </p:nvSpPr>
          <p:spPr>
            <a:xfrm>
              <a:off x="2195902" y="5249139"/>
              <a:ext cx="186799" cy="523220"/>
            </a:xfrm>
            <a:prstGeom prst="rect">
              <a:avLst/>
            </a:prstGeom>
            <a:noFill/>
          </p:spPr>
          <p:txBody>
            <a:bodyPr wrap="square" rtlCol="0">
              <a:spAutoFit/>
            </a:bodyPr>
            <a:lstStyle/>
            <a:p>
              <a:pPr algn="ctr"/>
              <a:r>
                <a:rPr lang="en-GB" sz="2800" b="1" dirty="0">
                  <a:cs typeface="Kalam" panose="02000000000000000000" pitchFamily="2" charset="0"/>
                </a:rPr>
                <a:t>,</a:t>
              </a:r>
            </a:p>
          </p:txBody>
        </p:sp>
      </p:grpSp>
      <p:grpSp>
        <p:nvGrpSpPr>
          <p:cNvPr id="13" name="Group 12">
            <a:extLst>
              <a:ext uri="{FF2B5EF4-FFF2-40B4-BE49-F238E27FC236}">
                <a16:creationId xmlns:a16="http://schemas.microsoft.com/office/drawing/2014/main" id="{90295749-4A65-4F90-88EE-E70EC7FB1BA5}"/>
              </a:ext>
            </a:extLst>
          </p:cNvPr>
          <p:cNvGrpSpPr/>
          <p:nvPr/>
        </p:nvGrpSpPr>
        <p:grpSpPr>
          <a:xfrm>
            <a:off x="2509119" y="5033696"/>
            <a:ext cx="474073" cy="954107"/>
            <a:chOff x="2509119" y="5033696"/>
            <a:chExt cx="474073" cy="954107"/>
          </a:xfrm>
        </p:grpSpPr>
        <p:grpSp>
          <p:nvGrpSpPr>
            <p:cNvPr id="55" name="Group 54">
              <a:extLst>
                <a:ext uri="{FF2B5EF4-FFF2-40B4-BE49-F238E27FC236}">
                  <a16:creationId xmlns:a16="http://schemas.microsoft.com/office/drawing/2014/main" id="{B77DEFDB-8B72-4306-9D25-2BD506246454}"/>
                </a:ext>
              </a:extLst>
            </p:cNvPr>
            <p:cNvGrpSpPr/>
            <p:nvPr/>
          </p:nvGrpSpPr>
          <p:grpSpPr>
            <a:xfrm>
              <a:off x="2509119" y="5033696"/>
              <a:ext cx="394660" cy="954107"/>
              <a:chOff x="1909163" y="4928674"/>
              <a:chExt cx="394660" cy="954107"/>
            </a:xfrm>
          </p:grpSpPr>
          <p:sp>
            <p:nvSpPr>
              <p:cNvPr id="56" name="TextBox 55">
                <a:extLst>
                  <a:ext uri="{FF2B5EF4-FFF2-40B4-BE49-F238E27FC236}">
                    <a16:creationId xmlns:a16="http://schemas.microsoft.com/office/drawing/2014/main" id="{78CB2436-55A0-4BC6-9B50-CC1BA23F009F}"/>
                  </a:ext>
                </a:extLst>
              </p:cNvPr>
              <p:cNvSpPr txBox="1"/>
              <p:nvPr/>
            </p:nvSpPr>
            <p:spPr>
              <a:xfrm>
                <a:off x="1909163" y="4928674"/>
                <a:ext cx="394660" cy="954107"/>
              </a:xfrm>
              <a:prstGeom prst="rect">
                <a:avLst/>
              </a:prstGeom>
              <a:noFill/>
            </p:spPr>
            <p:txBody>
              <a:bodyPr wrap="none" rtlCol="0">
                <a:spAutoFit/>
              </a:bodyPr>
              <a:lstStyle/>
              <a:p>
                <a:pPr algn="ctr"/>
                <a:r>
                  <a:rPr lang="en-GB" sz="2800" b="1" dirty="0">
                    <a:cs typeface="Kalam" panose="02000000000000000000" pitchFamily="2" charset="0"/>
                  </a:rPr>
                  <a:t>4</a:t>
                </a:r>
                <a:br>
                  <a:rPr lang="en-GB" sz="2800" b="1" dirty="0">
                    <a:cs typeface="Kalam" panose="02000000000000000000" pitchFamily="2" charset="0"/>
                  </a:rPr>
                </a:br>
                <a:r>
                  <a:rPr lang="en-GB" sz="2800" b="1" dirty="0">
                    <a:cs typeface="Kalam" panose="02000000000000000000" pitchFamily="2" charset="0"/>
                  </a:rPr>
                  <a:t>2</a:t>
                </a:r>
              </a:p>
            </p:txBody>
          </p:sp>
          <p:cxnSp>
            <p:nvCxnSpPr>
              <p:cNvPr id="57" name="Straight Connector 56">
                <a:extLst>
                  <a:ext uri="{FF2B5EF4-FFF2-40B4-BE49-F238E27FC236}">
                    <a16:creationId xmlns:a16="http://schemas.microsoft.com/office/drawing/2014/main" id="{FC603FCD-E73C-4C29-95C6-0D60053A024E}"/>
                  </a:ext>
                </a:extLst>
              </p:cNvPr>
              <p:cNvCxnSpPr>
                <a:cxnSpLocks/>
              </p:cNvCxnSpPr>
              <p:nvPr/>
            </p:nvCxnSpPr>
            <p:spPr>
              <a:xfrm>
                <a:off x="2007278" y="5421530"/>
                <a:ext cx="198429" cy="0"/>
              </a:xfrm>
              <a:prstGeom prst="line">
                <a:avLst/>
              </a:prstGeom>
              <a:ln w="19050"/>
            </p:spPr>
            <p:style>
              <a:lnRef idx="1">
                <a:schemeClr val="dk1"/>
              </a:lnRef>
              <a:fillRef idx="0">
                <a:schemeClr val="dk1"/>
              </a:fillRef>
              <a:effectRef idx="0">
                <a:schemeClr val="dk1"/>
              </a:effectRef>
              <a:fontRef idx="minor">
                <a:schemeClr val="tx1"/>
              </a:fontRef>
            </p:style>
          </p:cxnSp>
        </p:grpSp>
        <p:sp>
          <p:nvSpPr>
            <p:cNvPr id="58" name="TextBox 57">
              <a:extLst>
                <a:ext uri="{FF2B5EF4-FFF2-40B4-BE49-F238E27FC236}">
                  <a16:creationId xmlns:a16="http://schemas.microsoft.com/office/drawing/2014/main" id="{819F3E9B-6E1F-454A-A567-937512E3F732}"/>
                </a:ext>
              </a:extLst>
            </p:cNvPr>
            <p:cNvSpPr txBox="1"/>
            <p:nvPr/>
          </p:nvSpPr>
          <p:spPr>
            <a:xfrm>
              <a:off x="2796393" y="5249139"/>
              <a:ext cx="186799" cy="523220"/>
            </a:xfrm>
            <a:prstGeom prst="rect">
              <a:avLst/>
            </a:prstGeom>
            <a:noFill/>
          </p:spPr>
          <p:txBody>
            <a:bodyPr wrap="square" rtlCol="0">
              <a:spAutoFit/>
            </a:bodyPr>
            <a:lstStyle/>
            <a:p>
              <a:pPr algn="ctr"/>
              <a:r>
                <a:rPr lang="en-GB" sz="2800" b="1" dirty="0">
                  <a:cs typeface="Kalam" panose="02000000000000000000" pitchFamily="2" charset="0"/>
                </a:rPr>
                <a:t>,</a:t>
              </a:r>
            </a:p>
          </p:txBody>
        </p:sp>
      </p:grpSp>
      <p:grpSp>
        <p:nvGrpSpPr>
          <p:cNvPr id="14" name="Group 13">
            <a:extLst>
              <a:ext uri="{FF2B5EF4-FFF2-40B4-BE49-F238E27FC236}">
                <a16:creationId xmlns:a16="http://schemas.microsoft.com/office/drawing/2014/main" id="{D673936B-DCBD-4D49-A2F2-A08D6156D7D3}"/>
              </a:ext>
            </a:extLst>
          </p:cNvPr>
          <p:cNvGrpSpPr/>
          <p:nvPr/>
        </p:nvGrpSpPr>
        <p:grpSpPr>
          <a:xfrm>
            <a:off x="3094305" y="5033696"/>
            <a:ext cx="495716" cy="954107"/>
            <a:chOff x="3094305" y="5033696"/>
            <a:chExt cx="495716" cy="954107"/>
          </a:xfrm>
        </p:grpSpPr>
        <p:grpSp>
          <p:nvGrpSpPr>
            <p:cNvPr id="59" name="Group 58">
              <a:extLst>
                <a:ext uri="{FF2B5EF4-FFF2-40B4-BE49-F238E27FC236}">
                  <a16:creationId xmlns:a16="http://schemas.microsoft.com/office/drawing/2014/main" id="{73F33C2E-BC7D-456A-80CA-322F5D8FDEBA}"/>
                </a:ext>
              </a:extLst>
            </p:cNvPr>
            <p:cNvGrpSpPr/>
            <p:nvPr/>
          </p:nvGrpSpPr>
          <p:grpSpPr>
            <a:xfrm>
              <a:off x="3094305" y="5033696"/>
              <a:ext cx="394660" cy="954107"/>
              <a:chOff x="1909163" y="4928674"/>
              <a:chExt cx="394660" cy="954107"/>
            </a:xfrm>
          </p:grpSpPr>
          <p:sp>
            <p:nvSpPr>
              <p:cNvPr id="60" name="TextBox 59">
                <a:extLst>
                  <a:ext uri="{FF2B5EF4-FFF2-40B4-BE49-F238E27FC236}">
                    <a16:creationId xmlns:a16="http://schemas.microsoft.com/office/drawing/2014/main" id="{A06F0567-E489-439F-B50D-4A070EE147C8}"/>
                  </a:ext>
                </a:extLst>
              </p:cNvPr>
              <p:cNvSpPr txBox="1"/>
              <p:nvPr/>
            </p:nvSpPr>
            <p:spPr>
              <a:xfrm>
                <a:off x="1909163" y="4928674"/>
                <a:ext cx="394660" cy="954107"/>
              </a:xfrm>
              <a:prstGeom prst="rect">
                <a:avLst/>
              </a:prstGeom>
              <a:noFill/>
            </p:spPr>
            <p:txBody>
              <a:bodyPr wrap="none" rtlCol="0">
                <a:spAutoFit/>
              </a:bodyPr>
              <a:lstStyle/>
              <a:p>
                <a:pPr algn="ctr"/>
                <a:r>
                  <a:rPr lang="en-GB" sz="2800" b="1" dirty="0">
                    <a:cs typeface="Kalam" panose="02000000000000000000" pitchFamily="2" charset="0"/>
                  </a:rPr>
                  <a:t>6</a:t>
                </a:r>
                <a:br>
                  <a:rPr lang="en-GB" sz="2800" b="1" dirty="0">
                    <a:cs typeface="Kalam" panose="02000000000000000000" pitchFamily="2" charset="0"/>
                  </a:rPr>
                </a:br>
                <a:r>
                  <a:rPr lang="en-GB" sz="2800" b="1" dirty="0">
                    <a:cs typeface="Kalam" panose="02000000000000000000" pitchFamily="2" charset="0"/>
                  </a:rPr>
                  <a:t>3</a:t>
                </a:r>
              </a:p>
            </p:txBody>
          </p:sp>
          <p:cxnSp>
            <p:nvCxnSpPr>
              <p:cNvPr id="61" name="Straight Connector 60">
                <a:extLst>
                  <a:ext uri="{FF2B5EF4-FFF2-40B4-BE49-F238E27FC236}">
                    <a16:creationId xmlns:a16="http://schemas.microsoft.com/office/drawing/2014/main" id="{E32CB684-20F4-4C03-85EE-7FBE47E35525}"/>
                  </a:ext>
                </a:extLst>
              </p:cNvPr>
              <p:cNvCxnSpPr>
                <a:cxnSpLocks/>
              </p:cNvCxnSpPr>
              <p:nvPr/>
            </p:nvCxnSpPr>
            <p:spPr>
              <a:xfrm>
                <a:off x="2007278" y="5421530"/>
                <a:ext cx="198429" cy="0"/>
              </a:xfrm>
              <a:prstGeom prst="line">
                <a:avLst/>
              </a:prstGeom>
              <a:ln w="19050"/>
            </p:spPr>
            <p:style>
              <a:lnRef idx="1">
                <a:schemeClr val="dk1"/>
              </a:lnRef>
              <a:fillRef idx="0">
                <a:schemeClr val="dk1"/>
              </a:fillRef>
              <a:effectRef idx="0">
                <a:schemeClr val="dk1"/>
              </a:effectRef>
              <a:fontRef idx="minor">
                <a:schemeClr val="tx1"/>
              </a:fontRef>
            </p:style>
          </p:cxnSp>
        </p:grpSp>
        <p:sp>
          <p:nvSpPr>
            <p:cNvPr id="62" name="TextBox 61">
              <a:extLst>
                <a:ext uri="{FF2B5EF4-FFF2-40B4-BE49-F238E27FC236}">
                  <a16:creationId xmlns:a16="http://schemas.microsoft.com/office/drawing/2014/main" id="{B1DB4C1A-AF83-49ED-B1FB-6A72A9B91080}"/>
                </a:ext>
              </a:extLst>
            </p:cNvPr>
            <p:cNvSpPr txBox="1"/>
            <p:nvPr/>
          </p:nvSpPr>
          <p:spPr>
            <a:xfrm>
              <a:off x="3403222" y="5249139"/>
              <a:ext cx="186799" cy="523220"/>
            </a:xfrm>
            <a:prstGeom prst="rect">
              <a:avLst/>
            </a:prstGeom>
            <a:noFill/>
          </p:spPr>
          <p:txBody>
            <a:bodyPr wrap="square" rtlCol="0">
              <a:spAutoFit/>
            </a:bodyPr>
            <a:lstStyle/>
            <a:p>
              <a:pPr algn="ctr"/>
              <a:r>
                <a:rPr lang="en-GB" sz="2800" b="1" dirty="0">
                  <a:cs typeface="Kalam" panose="02000000000000000000" pitchFamily="2" charset="0"/>
                </a:rPr>
                <a:t>,</a:t>
              </a:r>
            </a:p>
          </p:txBody>
        </p:sp>
      </p:grpSp>
      <p:grpSp>
        <p:nvGrpSpPr>
          <p:cNvPr id="15" name="Group 14">
            <a:extLst>
              <a:ext uri="{FF2B5EF4-FFF2-40B4-BE49-F238E27FC236}">
                <a16:creationId xmlns:a16="http://schemas.microsoft.com/office/drawing/2014/main" id="{8E240B33-5F67-4719-B8B5-AE2E510BA6C7}"/>
              </a:ext>
            </a:extLst>
          </p:cNvPr>
          <p:cNvGrpSpPr/>
          <p:nvPr/>
        </p:nvGrpSpPr>
        <p:grpSpPr>
          <a:xfrm>
            <a:off x="3705998" y="5033696"/>
            <a:ext cx="510827" cy="954107"/>
            <a:chOff x="3705998" y="5033696"/>
            <a:chExt cx="510827" cy="954107"/>
          </a:xfrm>
        </p:grpSpPr>
        <p:grpSp>
          <p:nvGrpSpPr>
            <p:cNvPr id="63" name="Group 62">
              <a:extLst>
                <a:ext uri="{FF2B5EF4-FFF2-40B4-BE49-F238E27FC236}">
                  <a16:creationId xmlns:a16="http://schemas.microsoft.com/office/drawing/2014/main" id="{29B8E511-1477-4B1C-9195-E5A817E9BAFA}"/>
                </a:ext>
              </a:extLst>
            </p:cNvPr>
            <p:cNvGrpSpPr/>
            <p:nvPr/>
          </p:nvGrpSpPr>
          <p:grpSpPr>
            <a:xfrm>
              <a:off x="3705998" y="5033696"/>
              <a:ext cx="394660" cy="954107"/>
              <a:chOff x="1909163" y="4928674"/>
              <a:chExt cx="394660" cy="954107"/>
            </a:xfrm>
          </p:grpSpPr>
          <p:sp>
            <p:nvSpPr>
              <p:cNvPr id="64" name="TextBox 63">
                <a:extLst>
                  <a:ext uri="{FF2B5EF4-FFF2-40B4-BE49-F238E27FC236}">
                    <a16:creationId xmlns:a16="http://schemas.microsoft.com/office/drawing/2014/main" id="{CDB7483C-BE6F-47AC-A126-FEBB249EC9CB}"/>
                  </a:ext>
                </a:extLst>
              </p:cNvPr>
              <p:cNvSpPr txBox="1"/>
              <p:nvPr/>
            </p:nvSpPr>
            <p:spPr>
              <a:xfrm>
                <a:off x="1909163" y="4928674"/>
                <a:ext cx="394660" cy="954107"/>
              </a:xfrm>
              <a:prstGeom prst="rect">
                <a:avLst/>
              </a:prstGeom>
              <a:noFill/>
            </p:spPr>
            <p:txBody>
              <a:bodyPr wrap="none" rtlCol="0">
                <a:spAutoFit/>
              </a:bodyPr>
              <a:lstStyle/>
              <a:p>
                <a:pPr algn="ctr"/>
                <a:r>
                  <a:rPr lang="en-GB" sz="2800" b="1" dirty="0">
                    <a:cs typeface="Kalam" panose="02000000000000000000" pitchFamily="2" charset="0"/>
                  </a:rPr>
                  <a:t>8</a:t>
                </a:r>
                <a:br>
                  <a:rPr lang="en-GB" sz="2800" b="1" dirty="0">
                    <a:cs typeface="Kalam" panose="02000000000000000000" pitchFamily="2" charset="0"/>
                  </a:rPr>
                </a:br>
                <a:r>
                  <a:rPr lang="en-GB" sz="2800" b="1" dirty="0">
                    <a:cs typeface="Kalam" panose="02000000000000000000" pitchFamily="2" charset="0"/>
                  </a:rPr>
                  <a:t>4</a:t>
                </a:r>
              </a:p>
            </p:txBody>
          </p:sp>
          <p:cxnSp>
            <p:nvCxnSpPr>
              <p:cNvPr id="65" name="Straight Connector 64">
                <a:extLst>
                  <a:ext uri="{FF2B5EF4-FFF2-40B4-BE49-F238E27FC236}">
                    <a16:creationId xmlns:a16="http://schemas.microsoft.com/office/drawing/2014/main" id="{91247661-9F37-4B94-B1C5-7653DFB5840E}"/>
                  </a:ext>
                </a:extLst>
              </p:cNvPr>
              <p:cNvCxnSpPr>
                <a:cxnSpLocks/>
              </p:cNvCxnSpPr>
              <p:nvPr/>
            </p:nvCxnSpPr>
            <p:spPr>
              <a:xfrm>
                <a:off x="2007278" y="5421530"/>
                <a:ext cx="198429" cy="0"/>
              </a:xfrm>
              <a:prstGeom prst="line">
                <a:avLst/>
              </a:prstGeom>
              <a:ln w="19050"/>
            </p:spPr>
            <p:style>
              <a:lnRef idx="1">
                <a:schemeClr val="dk1"/>
              </a:lnRef>
              <a:fillRef idx="0">
                <a:schemeClr val="dk1"/>
              </a:fillRef>
              <a:effectRef idx="0">
                <a:schemeClr val="dk1"/>
              </a:effectRef>
              <a:fontRef idx="minor">
                <a:schemeClr val="tx1"/>
              </a:fontRef>
            </p:style>
          </p:cxnSp>
        </p:grpSp>
        <p:sp>
          <p:nvSpPr>
            <p:cNvPr id="66" name="TextBox 65">
              <a:extLst>
                <a:ext uri="{FF2B5EF4-FFF2-40B4-BE49-F238E27FC236}">
                  <a16:creationId xmlns:a16="http://schemas.microsoft.com/office/drawing/2014/main" id="{4094B09E-9602-4616-826E-B2C66DF5D86D}"/>
                </a:ext>
              </a:extLst>
            </p:cNvPr>
            <p:cNvSpPr txBox="1"/>
            <p:nvPr/>
          </p:nvSpPr>
          <p:spPr>
            <a:xfrm>
              <a:off x="4030026" y="5249139"/>
              <a:ext cx="186799" cy="523220"/>
            </a:xfrm>
            <a:prstGeom prst="rect">
              <a:avLst/>
            </a:prstGeom>
            <a:noFill/>
          </p:spPr>
          <p:txBody>
            <a:bodyPr wrap="square" rtlCol="0">
              <a:spAutoFit/>
            </a:bodyPr>
            <a:lstStyle/>
            <a:p>
              <a:pPr algn="ctr"/>
              <a:r>
                <a:rPr lang="en-GB" sz="2800" b="1" dirty="0">
                  <a:cs typeface="Kalam" panose="02000000000000000000" pitchFamily="2" charset="0"/>
                </a:rPr>
                <a:t>,</a:t>
              </a:r>
            </a:p>
          </p:txBody>
        </p:sp>
      </p:grpSp>
      <p:grpSp>
        <p:nvGrpSpPr>
          <p:cNvPr id="17" name="Group 16">
            <a:extLst>
              <a:ext uri="{FF2B5EF4-FFF2-40B4-BE49-F238E27FC236}">
                <a16:creationId xmlns:a16="http://schemas.microsoft.com/office/drawing/2014/main" id="{CA12D29E-1D96-4786-9F05-61D9DE66AB6E}"/>
              </a:ext>
            </a:extLst>
          </p:cNvPr>
          <p:cNvGrpSpPr/>
          <p:nvPr/>
        </p:nvGrpSpPr>
        <p:grpSpPr>
          <a:xfrm>
            <a:off x="4217791" y="5033696"/>
            <a:ext cx="658731" cy="954107"/>
            <a:chOff x="4217791" y="5033696"/>
            <a:chExt cx="658731" cy="954107"/>
          </a:xfrm>
        </p:grpSpPr>
        <p:grpSp>
          <p:nvGrpSpPr>
            <p:cNvPr id="11" name="Group 10">
              <a:extLst>
                <a:ext uri="{FF2B5EF4-FFF2-40B4-BE49-F238E27FC236}">
                  <a16:creationId xmlns:a16="http://schemas.microsoft.com/office/drawing/2014/main" id="{C7E83D21-09D2-46C0-8FA1-DC551C4B67C8}"/>
                </a:ext>
              </a:extLst>
            </p:cNvPr>
            <p:cNvGrpSpPr/>
            <p:nvPr/>
          </p:nvGrpSpPr>
          <p:grpSpPr>
            <a:xfrm>
              <a:off x="4217791" y="5033696"/>
              <a:ext cx="561372" cy="954107"/>
              <a:chOff x="4217791" y="4928674"/>
              <a:chExt cx="561372" cy="954107"/>
            </a:xfrm>
          </p:grpSpPr>
          <p:sp>
            <p:nvSpPr>
              <p:cNvPr id="68" name="TextBox 67">
                <a:extLst>
                  <a:ext uri="{FF2B5EF4-FFF2-40B4-BE49-F238E27FC236}">
                    <a16:creationId xmlns:a16="http://schemas.microsoft.com/office/drawing/2014/main" id="{3934DEE1-D3F2-4480-8E54-799C53AA8290}"/>
                  </a:ext>
                </a:extLst>
              </p:cNvPr>
              <p:cNvSpPr txBox="1"/>
              <p:nvPr/>
            </p:nvSpPr>
            <p:spPr>
              <a:xfrm>
                <a:off x="4217791" y="4928674"/>
                <a:ext cx="561372" cy="954107"/>
              </a:xfrm>
              <a:prstGeom prst="rect">
                <a:avLst/>
              </a:prstGeom>
              <a:noFill/>
            </p:spPr>
            <p:txBody>
              <a:bodyPr wrap="none" rtlCol="0">
                <a:spAutoFit/>
              </a:bodyPr>
              <a:lstStyle/>
              <a:p>
                <a:pPr algn="ctr"/>
                <a:r>
                  <a:rPr lang="en-GB" sz="2800" b="1" dirty="0">
                    <a:cs typeface="Kalam" panose="02000000000000000000" pitchFamily="2" charset="0"/>
                  </a:rPr>
                  <a:t>10</a:t>
                </a:r>
                <a:br>
                  <a:rPr lang="en-GB" sz="2800" b="1" dirty="0">
                    <a:cs typeface="Kalam" panose="02000000000000000000" pitchFamily="2" charset="0"/>
                  </a:rPr>
                </a:br>
                <a:r>
                  <a:rPr lang="en-GB" sz="2800" b="1" dirty="0">
                    <a:cs typeface="Kalam" panose="02000000000000000000" pitchFamily="2" charset="0"/>
                  </a:rPr>
                  <a:t>5</a:t>
                </a:r>
              </a:p>
            </p:txBody>
          </p:sp>
          <p:cxnSp>
            <p:nvCxnSpPr>
              <p:cNvPr id="69" name="Straight Connector 68">
                <a:extLst>
                  <a:ext uri="{FF2B5EF4-FFF2-40B4-BE49-F238E27FC236}">
                    <a16:creationId xmlns:a16="http://schemas.microsoft.com/office/drawing/2014/main" id="{394DA4C8-E5DE-4081-9C68-59AC3666F832}"/>
                  </a:ext>
                </a:extLst>
              </p:cNvPr>
              <p:cNvCxnSpPr>
                <a:cxnSpLocks/>
              </p:cNvCxnSpPr>
              <p:nvPr/>
            </p:nvCxnSpPr>
            <p:spPr>
              <a:xfrm>
                <a:off x="4319604" y="5416191"/>
                <a:ext cx="357746" cy="0"/>
              </a:xfrm>
              <a:prstGeom prst="line">
                <a:avLst/>
              </a:prstGeom>
              <a:ln w="19050"/>
            </p:spPr>
            <p:style>
              <a:lnRef idx="1">
                <a:schemeClr val="dk1"/>
              </a:lnRef>
              <a:fillRef idx="0">
                <a:schemeClr val="dk1"/>
              </a:fillRef>
              <a:effectRef idx="0">
                <a:schemeClr val="dk1"/>
              </a:effectRef>
              <a:fontRef idx="minor">
                <a:schemeClr val="tx1"/>
              </a:fontRef>
            </p:style>
          </p:cxnSp>
        </p:grpSp>
        <p:sp>
          <p:nvSpPr>
            <p:cNvPr id="70" name="TextBox 69">
              <a:extLst>
                <a:ext uri="{FF2B5EF4-FFF2-40B4-BE49-F238E27FC236}">
                  <a16:creationId xmlns:a16="http://schemas.microsoft.com/office/drawing/2014/main" id="{FFD1316C-0D5B-4402-BCB4-57FFE373BCA1}"/>
                </a:ext>
              </a:extLst>
            </p:cNvPr>
            <p:cNvSpPr txBox="1"/>
            <p:nvPr/>
          </p:nvSpPr>
          <p:spPr>
            <a:xfrm>
              <a:off x="4689723" y="5249139"/>
              <a:ext cx="186799" cy="523220"/>
            </a:xfrm>
            <a:prstGeom prst="rect">
              <a:avLst/>
            </a:prstGeom>
            <a:noFill/>
          </p:spPr>
          <p:txBody>
            <a:bodyPr wrap="square" rtlCol="0">
              <a:spAutoFit/>
            </a:bodyPr>
            <a:lstStyle/>
            <a:p>
              <a:pPr algn="ctr"/>
              <a:r>
                <a:rPr lang="en-GB" sz="2800" b="1" dirty="0">
                  <a:cs typeface="Kalam" panose="02000000000000000000" pitchFamily="2" charset="0"/>
                </a:rPr>
                <a:t>,</a:t>
              </a:r>
            </a:p>
          </p:txBody>
        </p:sp>
      </p:grpSp>
      <p:grpSp>
        <p:nvGrpSpPr>
          <p:cNvPr id="21" name="Group 20">
            <a:extLst>
              <a:ext uri="{FF2B5EF4-FFF2-40B4-BE49-F238E27FC236}">
                <a16:creationId xmlns:a16="http://schemas.microsoft.com/office/drawing/2014/main" id="{F04DCF00-2EF7-4342-A622-20C91B5104F5}"/>
              </a:ext>
            </a:extLst>
          </p:cNvPr>
          <p:cNvGrpSpPr/>
          <p:nvPr/>
        </p:nvGrpSpPr>
        <p:grpSpPr>
          <a:xfrm>
            <a:off x="4899116" y="5033696"/>
            <a:ext cx="643949" cy="954107"/>
            <a:chOff x="4899116" y="5033696"/>
            <a:chExt cx="643949" cy="954107"/>
          </a:xfrm>
        </p:grpSpPr>
        <p:grpSp>
          <p:nvGrpSpPr>
            <p:cNvPr id="71" name="Group 70">
              <a:extLst>
                <a:ext uri="{FF2B5EF4-FFF2-40B4-BE49-F238E27FC236}">
                  <a16:creationId xmlns:a16="http://schemas.microsoft.com/office/drawing/2014/main" id="{E91FCFB1-442E-4247-A4BE-4EE3C1FEEF72}"/>
                </a:ext>
              </a:extLst>
            </p:cNvPr>
            <p:cNvGrpSpPr/>
            <p:nvPr/>
          </p:nvGrpSpPr>
          <p:grpSpPr>
            <a:xfrm>
              <a:off x="4899116" y="5033696"/>
              <a:ext cx="522900" cy="954107"/>
              <a:chOff x="4237027" y="4928674"/>
              <a:chExt cx="522900" cy="954107"/>
            </a:xfrm>
          </p:grpSpPr>
          <p:sp>
            <p:nvSpPr>
              <p:cNvPr id="72" name="TextBox 71">
                <a:extLst>
                  <a:ext uri="{FF2B5EF4-FFF2-40B4-BE49-F238E27FC236}">
                    <a16:creationId xmlns:a16="http://schemas.microsoft.com/office/drawing/2014/main" id="{4B89552B-0F84-4995-B20C-51920405365C}"/>
                  </a:ext>
                </a:extLst>
              </p:cNvPr>
              <p:cNvSpPr txBox="1"/>
              <p:nvPr/>
            </p:nvSpPr>
            <p:spPr>
              <a:xfrm>
                <a:off x="4237027" y="4928674"/>
                <a:ext cx="522900" cy="954107"/>
              </a:xfrm>
              <a:prstGeom prst="rect">
                <a:avLst/>
              </a:prstGeom>
              <a:noFill/>
            </p:spPr>
            <p:txBody>
              <a:bodyPr wrap="none" rtlCol="0">
                <a:spAutoFit/>
              </a:bodyPr>
              <a:lstStyle/>
              <a:p>
                <a:pPr algn="ctr"/>
                <a:r>
                  <a:rPr lang="en-GB" sz="2800" b="1" dirty="0">
                    <a:cs typeface="Kalam" panose="02000000000000000000" pitchFamily="2" charset="0"/>
                  </a:rPr>
                  <a:t>12</a:t>
                </a:r>
                <a:br>
                  <a:rPr lang="en-GB" sz="2800" b="1" dirty="0">
                    <a:cs typeface="Kalam" panose="02000000000000000000" pitchFamily="2" charset="0"/>
                  </a:rPr>
                </a:br>
                <a:r>
                  <a:rPr lang="en-GB" sz="2800" b="1" dirty="0">
                    <a:cs typeface="Kalam" panose="02000000000000000000" pitchFamily="2" charset="0"/>
                  </a:rPr>
                  <a:t>6</a:t>
                </a:r>
              </a:p>
            </p:txBody>
          </p:sp>
          <p:cxnSp>
            <p:nvCxnSpPr>
              <p:cNvPr id="73" name="Straight Connector 72">
                <a:extLst>
                  <a:ext uri="{FF2B5EF4-FFF2-40B4-BE49-F238E27FC236}">
                    <a16:creationId xmlns:a16="http://schemas.microsoft.com/office/drawing/2014/main" id="{08E27E42-4A8C-4F78-8C0F-EDEA59BBD5CA}"/>
                  </a:ext>
                </a:extLst>
              </p:cNvPr>
              <p:cNvCxnSpPr>
                <a:cxnSpLocks/>
              </p:cNvCxnSpPr>
              <p:nvPr/>
            </p:nvCxnSpPr>
            <p:spPr>
              <a:xfrm>
                <a:off x="4319604" y="5416191"/>
                <a:ext cx="357746" cy="0"/>
              </a:xfrm>
              <a:prstGeom prst="line">
                <a:avLst/>
              </a:prstGeom>
              <a:ln w="19050"/>
            </p:spPr>
            <p:style>
              <a:lnRef idx="1">
                <a:schemeClr val="dk1"/>
              </a:lnRef>
              <a:fillRef idx="0">
                <a:schemeClr val="dk1"/>
              </a:fillRef>
              <a:effectRef idx="0">
                <a:schemeClr val="dk1"/>
              </a:effectRef>
              <a:fontRef idx="minor">
                <a:schemeClr val="tx1"/>
              </a:fontRef>
            </p:style>
          </p:cxnSp>
        </p:grpSp>
        <p:sp>
          <p:nvSpPr>
            <p:cNvPr id="76" name="TextBox 75">
              <a:extLst>
                <a:ext uri="{FF2B5EF4-FFF2-40B4-BE49-F238E27FC236}">
                  <a16:creationId xmlns:a16="http://schemas.microsoft.com/office/drawing/2014/main" id="{5BFE0389-8D5D-47A4-A3BA-77530ED4FE3D}"/>
                </a:ext>
              </a:extLst>
            </p:cNvPr>
            <p:cNvSpPr txBox="1"/>
            <p:nvPr/>
          </p:nvSpPr>
          <p:spPr>
            <a:xfrm>
              <a:off x="5356266" y="5249139"/>
              <a:ext cx="186799" cy="523220"/>
            </a:xfrm>
            <a:prstGeom prst="rect">
              <a:avLst/>
            </a:prstGeom>
            <a:noFill/>
          </p:spPr>
          <p:txBody>
            <a:bodyPr wrap="square" rtlCol="0">
              <a:spAutoFit/>
            </a:bodyPr>
            <a:lstStyle/>
            <a:p>
              <a:pPr algn="ctr"/>
              <a:r>
                <a:rPr lang="en-GB" sz="2800" b="1" dirty="0">
                  <a:cs typeface="Kalam" panose="02000000000000000000" pitchFamily="2" charset="0"/>
                </a:rPr>
                <a:t>,</a:t>
              </a:r>
            </a:p>
          </p:txBody>
        </p:sp>
      </p:grpSp>
      <p:grpSp>
        <p:nvGrpSpPr>
          <p:cNvPr id="22" name="Group 21">
            <a:extLst>
              <a:ext uri="{FF2B5EF4-FFF2-40B4-BE49-F238E27FC236}">
                <a16:creationId xmlns:a16="http://schemas.microsoft.com/office/drawing/2014/main" id="{056D38A7-31BD-43A6-A043-6417DEB6F724}"/>
              </a:ext>
            </a:extLst>
          </p:cNvPr>
          <p:cNvGrpSpPr/>
          <p:nvPr/>
        </p:nvGrpSpPr>
        <p:grpSpPr>
          <a:xfrm>
            <a:off x="5565252" y="5033696"/>
            <a:ext cx="653567" cy="954107"/>
            <a:chOff x="5565252" y="5033696"/>
            <a:chExt cx="653567" cy="954107"/>
          </a:xfrm>
        </p:grpSpPr>
        <p:grpSp>
          <p:nvGrpSpPr>
            <p:cNvPr id="77" name="Group 76">
              <a:extLst>
                <a:ext uri="{FF2B5EF4-FFF2-40B4-BE49-F238E27FC236}">
                  <a16:creationId xmlns:a16="http://schemas.microsoft.com/office/drawing/2014/main" id="{CC094476-3D45-4CCD-B2C3-09B48062F9E9}"/>
                </a:ext>
              </a:extLst>
            </p:cNvPr>
            <p:cNvGrpSpPr/>
            <p:nvPr/>
          </p:nvGrpSpPr>
          <p:grpSpPr>
            <a:xfrm>
              <a:off x="5565252" y="5033696"/>
              <a:ext cx="542136" cy="954107"/>
              <a:chOff x="4227409" y="4928674"/>
              <a:chExt cx="542136" cy="954107"/>
            </a:xfrm>
          </p:grpSpPr>
          <p:sp>
            <p:nvSpPr>
              <p:cNvPr id="78" name="TextBox 77">
                <a:extLst>
                  <a:ext uri="{FF2B5EF4-FFF2-40B4-BE49-F238E27FC236}">
                    <a16:creationId xmlns:a16="http://schemas.microsoft.com/office/drawing/2014/main" id="{B2065DCC-2539-4066-AD04-9C6F8D66C66B}"/>
                  </a:ext>
                </a:extLst>
              </p:cNvPr>
              <p:cNvSpPr txBox="1"/>
              <p:nvPr/>
            </p:nvSpPr>
            <p:spPr>
              <a:xfrm>
                <a:off x="4227409" y="4928674"/>
                <a:ext cx="542136" cy="954107"/>
              </a:xfrm>
              <a:prstGeom prst="rect">
                <a:avLst/>
              </a:prstGeom>
              <a:noFill/>
            </p:spPr>
            <p:txBody>
              <a:bodyPr wrap="none" rtlCol="0">
                <a:spAutoFit/>
              </a:bodyPr>
              <a:lstStyle/>
              <a:p>
                <a:pPr algn="ctr"/>
                <a:r>
                  <a:rPr lang="en-GB" sz="2800" b="1" dirty="0">
                    <a:cs typeface="Kalam" panose="02000000000000000000" pitchFamily="2" charset="0"/>
                  </a:rPr>
                  <a:t>14</a:t>
                </a:r>
                <a:br>
                  <a:rPr lang="en-GB" sz="2800" b="1" dirty="0">
                    <a:cs typeface="Kalam" panose="02000000000000000000" pitchFamily="2" charset="0"/>
                  </a:rPr>
                </a:br>
                <a:r>
                  <a:rPr lang="en-GB" sz="2800" b="1" dirty="0">
                    <a:cs typeface="Kalam" panose="02000000000000000000" pitchFamily="2" charset="0"/>
                  </a:rPr>
                  <a:t>7</a:t>
                </a:r>
              </a:p>
            </p:txBody>
          </p:sp>
          <p:cxnSp>
            <p:nvCxnSpPr>
              <p:cNvPr id="79" name="Straight Connector 78">
                <a:extLst>
                  <a:ext uri="{FF2B5EF4-FFF2-40B4-BE49-F238E27FC236}">
                    <a16:creationId xmlns:a16="http://schemas.microsoft.com/office/drawing/2014/main" id="{0C27D03E-5C40-41D9-8E9E-23F628246A04}"/>
                  </a:ext>
                </a:extLst>
              </p:cNvPr>
              <p:cNvCxnSpPr>
                <a:cxnSpLocks/>
              </p:cNvCxnSpPr>
              <p:nvPr/>
            </p:nvCxnSpPr>
            <p:spPr>
              <a:xfrm>
                <a:off x="4319604" y="5416191"/>
                <a:ext cx="357746" cy="0"/>
              </a:xfrm>
              <a:prstGeom prst="line">
                <a:avLst/>
              </a:prstGeom>
              <a:ln w="19050"/>
            </p:spPr>
            <p:style>
              <a:lnRef idx="1">
                <a:schemeClr val="dk1"/>
              </a:lnRef>
              <a:fillRef idx="0">
                <a:schemeClr val="dk1"/>
              </a:fillRef>
              <a:effectRef idx="0">
                <a:schemeClr val="dk1"/>
              </a:effectRef>
              <a:fontRef idx="minor">
                <a:schemeClr val="tx1"/>
              </a:fontRef>
            </p:style>
          </p:cxnSp>
        </p:grpSp>
        <p:sp>
          <p:nvSpPr>
            <p:cNvPr id="80" name="TextBox 79">
              <a:extLst>
                <a:ext uri="{FF2B5EF4-FFF2-40B4-BE49-F238E27FC236}">
                  <a16:creationId xmlns:a16="http://schemas.microsoft.com/office/drawing/2014/main" id="{A37BA674-1707-4DBE-9BF9-B5FBDF823A00}"/>
                </a:ext>
              </a:extLst>
            </p:cNvPr>
            <p:cNvSpPr txBox="1"/>
            <p:nvPr/>
          </p:nvSpPr>
          <p:spPr>
            <a:xfrm>
              <a:off x="6032020" y="5249139"/>
              <a:ext cx="186799" cy="523220"/>
            </a:xfrm>
            <a:prstGeom prst="rect">
              <a:avLst/>
            </a:prstGeom>
            <a:noFill/>
          </p:spPr>
          <p:txBody>
            <a:bodyPr wrap="square" rtlCol="0">
              <a:spAutoFit/>
            </a:bodyPr>
            <a:lstStyle/>
            <a:p>
              <a:pPr algn="ctr"/>
              <a:r>
                <a:rPr lang="en-GB" sz="2800" b="1" dirty="0">
                  <a:cs typeface="Kalam" panose="02000000000000000000" pitchFamily="2" charset="0"/>
                </a:rPr>
                <a:t>,</a:t>
              </a:r>
            </a:p>
          </p:txBody>
        </p:sp>
      </p:grpSp>
      <p:grpSp>
        <p:nvGrpSpPr>
          <p:cNvPr id="23" name="Group 22">
            <a:extLst>
              <a:ext uri="{FF2B5EF4-FFF2-40B4-BE49-F238E27FC236}">
                <a16:creationId xmlns:a16="http://schemas.microsoft.com/office/drawing/2014/main" id="{1CD5A5A0-6290-4AFF-991E-2CD169619E47}"/>
              </a:ext>
            </a:extLst>
          </p:cNvPr>
          <p:cNvGrpSpPr/>
          <p:nvPr/>
        </p:nvGrpSpPr>
        <p:grpSpPr>
          <a:xfrm>
            <a:off x="6250624" y="5033696"/>
            <a:ext cx="653567" cy="954107"/>
            <a:chOff x="6250624" y="5033696"/>
            <a:chExt cx="653567" cy="954107"/>
          </a:xfrm>
        </p:grpSpPr>
        <p:grpSp>
          <p:nvGrpSpPr>
            <p:cNvPr id="81" name="Group 80">
              <a:extLst>
                <a:ext uri="{FF2B5EF4-FFF2-40B4-BE49-F238E27FC236}">
                  <a16:creationId xmlns:a16="http://schemas.microsoft.com/office/drawing/2014/main" id="{4058ADA6-F88D-4EB6-B77B-00EEBB3B106C}"/>
                </a:ext>
              </a:extLst>
            </p:cNvPr>
            <p:cNvGrpSpPr/>
            <p:nvPr/>
          </p:nvGrpSpPr>
          <p:grpSpPr>
            <a:xfrm>
              <a:off x="6250624" y="5033696"/>
              <a:ext cx="542136" cy="954107"/>
              <a:chOff x="4227409" y="4928674"/>
              <a:chExt cx="542136" cy="954107"/>
            </a:xfrm>
          </p:grpSpPr>
          <p:sp>
            <p:nvSpPr>
              <p:cNvPr id="82" name="TextBox 81">
                <a:extLst>
                  <a:ext uri="{FF2B5EF4-FFF2-40B4-BE49-F238E27FC236}">
                    <a16:creationId xmlns:a16="http://schemas.microsoft.com/office/drawing/2014/main" id="{735F5680-95BF-451A-8C0F-23B86DC9A478}"/>
                  </a:ext>
                </a:extLst>
              </p:cNvPr>
              <p:cNvSpPr txBox="1"/>
              <p:nvPr/>
            </p:nvSpPr>
            <p:spPr>
              <a:xfrm>
                <a:off x="4227409" y="4928674"/>
                <a:ext cx="542136" cy="954107"/>
              </a:xfrm>
              <a:prstGeom prst="rect">
                <a:avLst/>
              </a:prstGeom>
              <a:noFill/>
            </p:spPr>
            <p:txBody>
              <a:bodyPr wrap="none" rtlCol="0">
                <a:spAutoFit/>
              </a:bodyPr>
              <a:lstStyle/>
              <a:p>
                <a:pPr algn="ctr"/>
                <a:r>
                  <a:rPr lang="en-GB" sz="2800" b="1" dirty="0">
                    <a:cs typeface="Kalam" panose="02000000000000000000" pitchFamily="2" charset="0"/>
                  </a:rPr>
                  <a:t>16</a:t>
                </a:r>
                <a:br>
                  <a:rPr lang="en-GB" sz="2800" b="1" dirty="0">
                    <a:cs typeface="Kalam" panose="02000000000000000000" pitchFamily="2" charset="0"/>
                  </a:rPr>
                </a:br>
                <a:r>
                  <a:rPr lang="en-GB" sz="2800" b="1" dirty="0">
                    <a:cs typeface="Kalam" panose="02000000000000000000" pitchFamily="2" charset="0"/>
                  </a:rPr>
                  <a:t>8</a:t>
                </a:r>
              </a:p>
            </p:txBody>
          </p:sp>
          <p:cxnSp>
            <p:nvCxnSpPr>
              <p:cNvPr id="83" name="Straight Connector 82">
                <a:extLst>
                  <a:ext uri="{FF2B5EF4-FFF2-40B4-BE49-F238E27FC236}">
                    <a16:creationId xmlns:a16="http://schemas.microsoft.com/office/drawing/2014/main" id="{EA488037-133D-4A8F-B5D0-0BF3A0FD5880}"/>
                  </a:ext>
                </a:extLst>
              </p:cNvPr>
              <p:cNvCxnSpPr>
                <a:cxnSpLocks/>
              </p:cNvCxnSpPr>
              <p:nvPr/>
            </p:nvCxnSpPr>
            <p:spPr>
              <a:xfrm>
                <a:off x="4319604" y="5416191"/>
                <a:ext cx="357746" cy="0"/>
              </a:xfrm>
              <a:prstGeom prst="line">
                <a:avLst/>
              </a:prstGeom>
              <a:ln w="19050"/>
            </p:spPr>
            <p:style>
              <a:lnRef idx="1">
                <a:schemeClr val="dk1"/>
              </a:lnRef>
              <a:fillRef idx="0">
                <a:schemeClr val="dk1"/>
              </a:fillRef>
              <a:effectRef idx="0">
                <a:schemeClr val="dk1"/>
              </a:effectRef>
              <a:fontRef idx="minor">
                <a:schemeClr val="tx1"/>
              </a:fontRef>
            </p:style>
          </p:cxnSp>
        </p:grpSp>
        <p:sp>
          <p:nvSpPr>
            <p:cNvPr id="84" name="TextBox 83">
              <a:extLst>
                <a:ext uri="{FF2B5EF4-FFF2-40B4-BE49-F238E27FC236}">
                  <a16:creationId xmlns:a16="http://schemas.microsoft.com/office/drawing/2014/main" id="{A3720649-2E2A-49D0-ABAB-F3D280DC480A}"/>
                </a:ext>
              </a:extLst>
            </p:cNvPr>
            <p:cNvSpPr txBox="1"/>
            <p:nvPr/>
          </p:nvSpPr>
          <p:spPr>
            <a:xfrm>
              <a:off x="6717392" y="5249139"/>
              <a:ext cx="186799" cy="523220"/>
            </a:xfrm>
            <a:prstGeom prst="rect">
              <a:avLst/>
            </a:prstGeom>
            <a:noFill/>
          </p:spPr>
          <p:txBody>
            <a:bodyPr wrap="square" rtlCol="0">
              <a:spAutoFit/>
            </a:bodyPr>
            <a:lstStyle/>
            <a:p>
              <a:pPr algn="ctr"/>
              <a:r>
                <a:rPr lang="en-GB" sz="2800" b="1" dirty="0">
                  <a:cs typeface="Kalam" panose="02000000000000000000" pitchFamily="2" charset="0"/>
                </a:rPr>
                <a:t>,</a:t>
              </a:r>
            </a:p>
          </p:txBody>
        </p:sp>
      </p:grpSp>
      <p:grpSp>
        <p:nvGrpSpPr>
          <p:cNvPr id="85" name="Group 84">
            <a:extLst>
              <a:ext uri="{FF2B5EF4-FFF2-40B4-BE49-F238E27FC236}">
                <a16:creationId xmlns:a16="http://schemas.microsoft.com/office/drawing/2014/main" id="{236D6BA6-DECC-4E7D-A781-17DBE3A6ED4F}"/>
              </a:ext>
            </a:extLst>
          </p:cNvPr>
          <p:cNvGrpSpPr/>
          <p:nvPr/>
        </p:nvGrpSpPr>
        <p:grpSpPr>
          <a:xfrm>
            <a:off x="6944477" y="5033696"/>
            <a:ext cx="542136" cy="954107"/>
            <a:chOff x="4227409" y="4928674"/>
            <a:chExt cx="542136" cy="954107"/>
          </a:xfrm>
        </p:grpSpPr>
        <p:sp>
          <p:nvSpPr>
            <p:cNvPr id="86" name="TextBox 85">
              <a:extLst>
                <a:ext uri="{FF2B5EF4-FFF2-40B4-BE49-F238E27FC236}">
                  <a16:creationId xmlns:a16="http://schemas.microsoft.com/office/drawing/2014/main" id="{D7037C4D-6804-4845-907F-DFF37993A4C4}"/>
                </a:ext>
              </a:extLst>
            </p:cNvPr>
            <p:cNvSpPr txBox="1"/>
            <p:nvPr/>
          </p:nvSpPr>
          <p:spPr>
            <a:xfrm>
              <a:off x="4227409" y="4928674"/>
              <a:ext cx="542136" cy="954107"/>
            </a:xfrm>
            <a:prstGeom prst="rect">
              <a:avLst/>
            </a:prstGeom>
            <a:noFill/>
          </p:spPr>
          <p:txBody>
            <a:bodyPr wrap="none" rtlCol="0">
              <a:spAutoFit/>
            </a:bodyPr>
            <a:lstStyle/>
            <a:p>
              <a:pPr algn="ctr"/>
              <a:r>
                <a:rPr lang="en-GB" sz="2800" b="1" dirty="0">
                  <a:cs typeface="Kalam" panose="02000000000000000000" pitchFamily="2" charset="0"/>
                </a:rPr>
                <a:t>18</a:t>
              </a:r>
              <a:br>
                <a:rPr lang="en-GB" sz="2800" b="1" dirty="0">
                  <a:cs typeface="Kalam" panose="02000000000000000000" pitchFamily="2" charset="0"/>
                </a:rPr>
              </a:br>
              <a:r>
                <a:rPr lang="en-GB" sz="2800" b="1" dirty="0">
                  <a:cs typeface="Kalam" panose="02000000000000000000" pitchFamily="2" charset="0"/>
                </a:rPr>
                <a:t>9</a:t>
              </a:r>
            </a:p>
          </p:txBody>
        </p:sp>
        <p:cxnSp>
          <p:nvCxnSpPr>
            <p:cNvPr id="87" name="Straight Connector 86">
              <a:extLst>
                <a:ext uri="{FF2B5EF4-FFF2-40B4-BE49-F238E27FC236}">
                  <a16:creationId xmlns:a16="http://schemas.microsoft.com/office/drawing/2014/main" id="{ACD4A29B-004B-4C74-820B-BFD54069E254}"/>
                </a:ext>
              </a:extLst>
            </p:cNvPr>
            <p:cNvCxnSpPr>
              <a:cxnSpLocks/>
            </p:cNvCxnSpPr>
            <p:nvPr/>
          </p:nvCxnSpPr>
          <p:spPr>
            <a:xfrm>
              <a:off x="4319604" y="5416191"/>
              <a:ext cx="357746" cy="0"/>
            </a:xfrm>
            <a:prstGeom prst="line">
              <a:avLst/>
            </a:prstGeom>
            <a:ln w="19050"/>
          </p:spPr>
          <p:style>
            <a:lnRef idx="1">
              <a:schemeClr val="dk1"/>
            </a:lnRef>
            <a:fillRef idx="0">
              <a:schemeClr val="dk1"/>
            </a:fillRef>
            <a:effectRef idx="0">
              <a:schemeClr val="dk1"/>
            </a:effectRef>
            <a:fontRef idx="minor">
              <a:schemeClr val="tx1"/>
            </a:fontRef>
          </p:style>
        </p:cxnSp>
      </p:grpSp>
      <p:sp>
        <p:nvSpPr>
          <p:cNvPr id="67" name="Rectangle 66">
            <a:extLst>
              <a:ext uri="{FF2B5EF4-FFF2-40B4-BE49-F238E27FC236}">
                <a16:creationId xmlns:a16="http://schemas.microsoft.com/office/drawing/2014/main" id="{53BE2987-5327-4D4C-B6ED-3EC88E6C3CA0}"/>
              </a:ext>
            </a:extLst>
          </p:cNvPr>
          <p:cNvSpPr/>
          <p:nvPr/>
        </p:nvSpPr>
        <p:spPr>
          <a:xfrm>
            <a:off x="447429" y="670981"/>
            <a:ext cx="2691076" cy="337100"/>
          </a:xfrm>
          <a:prstGeom prst="rect">
            <a:avLst/>
          </a:prstGeom>
          <a:solidFill>
            <a:srgbClr val="072F54"/>
          </a:solidFill>
        </p:spPr>
        <p:txBody>
          <a:bodyPr wrap="none" lIns="180000" tIns="36000" rIns="180000" bIns="54000" anchor="ctr">
            <a:spAutoFit/>
          </a:bodyPr>
          <a:lstStyle/>
          <a:p>
            <a:r>
              <a:rPr lang="en-GB" sz="1600" b="1" dirty="0">
                <a:solidFill>
                  <a:schemeClr val="bg1"/>
                </a:solidFill>
              </a:rPr>
              <a:t>Fractions Greater Than 1</a:t>
            </a:r>
          </a:p>
        </p:txBody>
      </p:sp>
      <p:sp>
        <p:nvSpPr>
          <p:cNvPr id="88" name="Rectangle 87">
            <a:extLst>
              <a:ext uri="{FF2B5EF4-FFF2-40B4-BE49-F238E27FC236}">
                <a16:creationId xmlns:a16="http://schemas.microsoft.com/office/drawing/2014/main" id="{740F775E-7952-4AFD-AA1F-BF0338E38A67}"/>
              </a:ext>
            </a:extLst>
          </p:cNvPr>
          <p:cNvSpPr/>
          <p:nvPr/>
        </p:nvSpPr>
        <p:spPr>
          <a:xfrm>
            <a:off x="3138505" y="670981"/>
            <a:ext cx="1141417" cy="337100"/>
          </a:xfrm>
          <a:prstGeom prst="rect">
            <a:avLst/>
          </a:prstGeom>
          <a:solidFill>
            <a:srgbClr val="00529C"/>
          </a:solidFill>
        </p:spPr>
        <p:txBody>
          <a:bodyPr wrap="square" lIns="180000" tIns="36000" rIns="180000" bIns="54000" anchor="ctr">
            <a:spAutoFit/>
          </a:bodyPr>
          <a:lstStyle/>
          <a:p>
            <a:pPr algn="ctr"/>
            <a:r>
              <a:rPr lang="en-GB" altLang="en-US" sz="1600" b="1" dirty="0">
                <a:solidFill>
                  <a:schemeClr val="bg1"/>
                </a:solidFill>
              </a:rPr>
              <a:t>Deepest</a:t>
            </a:r>
            <a:endParaRPr lang="en-GB" sz="1600" b="1" dirty="0">
              <a:solidFill>
                <a:schemeClr val="bg1"/>
              </a:solidFill>
            </a:endParaRPr>
          </a:p>
        </p:txBody>
      </p:sp>
      <p:cxnSp>
        <p:nvCxnSpPr>
          <p:cNvPr id="90" name="Straight Connector 89">
            <a:extLst>
              <a:ext uri="{FF2B5EF4-FFF2-40B4-BE49-F238E27FC236}">
                <a16:creationId xmlns:a16="http://schemas.microsoft.com/office/drawing/2014/main" id="{0E33E35F-2B18-408F-89DA-FA4F256EF76E}"/>
              </a:ext>
            </a:extLst>
          </p:cNvPr>
          <p:cNvCxnSpPr/>
          <p:nvPr/>
        </p:nvCxnSpPr>
        <p:spPr>
          <a:xfrm>
            <a:off x="3138505" y="666081"/>
            <a:ext cx="0" cy="34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63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25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750"/>
                            </p:stCondLst>
                            <p:childTnLst>
                              <p:par>
                                <p:cTn id="9" presetID="10" presetClass="entr" presetSubtype="0" fill="hold" nodeType="afterEffect">
                                  <p:stCondLst>
                                    <p:cond delay="25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500"/>
                            </p:stCondLst>
                            <p:childTnLst>
                              <p:par>
                                <p:cTn id="13" presetID="10" presetClass="entr" presetSubtype="0" fill="hold" nodeType="afterEffect">
                                  <p:stCondLst>
                                    <p:cond delay="25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2250"/>
                            </p:stCondLst>
                            <p:childTnLst>
                              <p:par>
                                <p:cTn id="17" presetID="10" presetClass="entr" presetSubtype="0" fill="hold" nodeType="afterEffect">
                                  <p:stCondLst>
                                    <p:cond delay="25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3000"/>
                            </p:stCondLst>
                            <p:childTnLst>
                              <p:par>
                                <p:cTn id="21" presetID="10" presetClass="entr" presetSubtype="0" fill="hold" nodeType="afterEffect">
                                  <p:stCondLst>
                                    <p:cond delay="2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par>
                          <p:cTn id="24" fill="hold">
                            <p:stCondLst>
                              <p:cond delay="3750"/>
                            </p:stCondLst>
                            <p:childTnLst>
                              <p:par>
                                <p:cTn id="25" presetID="10" presetClass="entr" presetSubtype="0" fill="hold" nodeType="afterEffect">
                                  <p:stCondLst>
                                    <p:cond delay="25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par>
                          <p:cTn id="28" fill="hold">
                            <p:stCondLst>
                              <p:cond delay="4500"/>
                            </p:stCondLst>
                            <p:childTnLst>
                              <p:par>
                                <p:cTn id="29" presetID="10" presetClass="entr" presetSubtype="0" fill="hold" nodeType="afterEffect">
                                  <p:stCondLst>
                                    <p:cond delay="25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par>
                          <p:cTn id="32" fill="hold">
                            <p:stCondLst>
                              <p:cond delay="5250"/>
                            </p:stCondLst>
                            <p:childTnLst>
                              <p:par>
                                <p:cTn id="33" presetID="10" presetClass="entr" presetSubtype="0" fill="hold" nodeType="afterEffect">
                                  <p:stCondLst>
                                    <p:cond delay="25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childTnLst>
                          </p:cTn>
                        </p:par>
                        <p:par>
                          <p:cTn id="36" fill="hold">
                            <p:stCondLst>
                              <p:cond delay="6000"/>
                            </p:stCondLst>
                            <p:childTnLst>
                              <p:par>
                                <p:cTn id="37" presetID="10" presetClass="entr" presetSubtype="0" fill="hold" nodeType="afterEffect">
                                  <p:stCondLst>
                                    <p:cond delay="250"/>
                                  </p:stCondLst>
                                  <p:childTnLst>
                                    <p:set>
                                      <p:cBhvr>
                                        <p:cTn id="38" dur="1" fill="hold">
                                          <p:stCondLst>
                                            <p:cond delay="0"/>
                                          </p:stCondLst>
                                        </p:cTn>
                                        <p:tgtEl>
                                          <p:spTgt spid="85"/>
                                        </p:tgtEl>
                                        <p:attrNameLst>
                                          <p:attrName>style.visibility</p:attrName>
                                        </p:attrNameLst>
                                      </p:cBhvr>
                                      <p:to>
                                        <p:strVal val="visible"/>
                                      </p:to>
                                    </p:set>
                                    <p:animEffect transition="in" filter="fade">
                                      <p:cBhvr>
                                        <p:cTn id="39"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C3F129B-2D47-483A-A90C-799D2C477CF6}"/>
              </a:ext>
            </a:extLst>
          </p:cNvPr>
          <p:cNvSpPr/>
          <p:nvPr/>
        </p:nvSpPr>
        <p:spPr>
          <a:xfrm>
            <a:off x="4563663" y="1819414"/>
            <a:ext cx="3824688" cy="4273409"/>
          </a:xfrm>
          <a:prstGeom prst="rect">
            <a:avLst/>
          </a:prstGeom>
          <a:solidFill>
            <a:srgbClr val="4EB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755650" y="1822827"/>
            <a:ext cx="3816349" cy="4269997"/>
          </a:xfrm>
          <a:prstGeom prst="rect">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49" y="1364071"/>
            <a:ext cx="7632701" cy="458757"/>
          </a:xfrm>
          <a:prstGeom prst="rect">
            <a:avLst/>
          </a:prstGeom>
          <a:solidFill>
            <a:srgbClr val="C7E8FD"/>
          </a:solidFill>
        </p:spPr>
        <p:txBody>
          <a:bodyPr wrap="square" lIns="72000" tIns="72000" rIns="72000" bIns="108000">
            <a:spAutoFit/>
          </a:bodyPr>
          <a:lstStyle/>
          <a:p>
            <a:pPr algn="ctr"/>
            <a:r>
              <a:rPr lang="en-GB" dirty="0"/>
              <a:t>Dive in by completing your own activity!</a:t>
            </a:r>
          </a:p>
        </p:txBody>
      </p:sp>
      <p:pic>
        <p:nvPicPr>
          <p:cNvPr id="6" name="Picture 5">
            <a:extLst>
              <a:ext uri="{FF2B5EF4-FFF2-40B4-BE49-F238E27FC236}">
                <a16:creationId xmlns:a16="http://schemas.microsoft.com/office/drawing/2014/main" id="{61B74EBF-AD1B-4DC1-AB71-6B21B868FC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55" t="500" r="27421" b="1"/>
          <a:stretch/>
        </p:blipFill>
        <p:spPr>
          <a:xfrm>
            <a:off x="755650" y="1819415"/>
            <a:ext cx="3818059" cy="4273409"/>
          </a:xfrm>
          <a:prstGeom prst="rect">
            <a:avLst/>
          </a:prstGeom>
        </p:spPr>
      </p:pic>
      <p:pic>
        <p:nvPicPr>
          <p:cNvPr id="21" name="Picture 20">
            <a:extLst>
              <a:ext uri="{FF2B5EF4-FFF2-40B4-BE49-F238E27FC236}">
                <a16:creationId xmlns:a16="http://schemas.microsoft.com/office/drawing/2014/main" id="{23B3C386-037D-47BC-B81B-E45DB0C567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2123" y="2030898"/>
            <a:ext cx="2722089" cy="3850440"/>
          </a:xfrm>
          <a:prstGeom prst="rect">
            <a:avLst/>
          </a:prstGeom>
          <a:effectLst>
            <a:outerShdw blurRad="63500" sx="102000" sy="102000" algn="ctr" rotWithShape="0">
              <a:prstClr val="black">
                <a:alpha val="20000"/>
              </a:prstClr>
            </a:outerShdw>
          </a:effectLst>
        </p:spPr>
      </p:pic>
      <p:pic>
        <p:nvPicPr>
          <p:cNvPr id="19" name="Picture 18">
            <a:extLst>
              <a:ext uri="{FF2B5EF4-FFF2-40B4-BE49-F238E27FC236}">
                <a16:creationId xmlns:a16="http://schemas.microsoft.com/office/drawing/2014/main" id="{23B3C386-037D-47BC-B81B-E45DB0C567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0463"/>
          <a:stretch/>
        </p:blipFill>
        <p:spPr>
          <a:xfrm rot="1560000">
            <a:off x="2527092" y="2884049"/>
            <a:ext cx="778127" cy="2221933"/>
          </a:xfrm>
          <a:prstGeom prst="rect">
            <a:avLst/>
          </a:prstGeom>
          <a:effectLst/>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b="28953"/>
          <a:stretch/>
        </p:blipFill>
        <p:spPr>
          <a:xfrm rot="1628321">
            <a:off x="952764" y="2250253"/>
            <a:ext cx="1691007" cy="1699424"/>
          </a:xfrm>
          <a:prstGeom prst="rect">
            <a:avLst/>
          </a:prstGeom>
        </p:spPr>
      </p:pic>
      <p:pic>
        <p:nvPicPr>
          <p:cNvPr id="22" name="Boy Writing">
            <a:extLst>
              <a:ext uri="{FF2B5EF4-FFF2-40B4-BE49-F238E27FC236}">
                <a16:creationId xmlns:a16="http://schemas.microsoft.com/office/drawing/2014/main" id="{59E92074-8F0A-4A38-87B2-6E07FF3C86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6" t="622" r="32362"/>
          <a:stretch/>
        </p:blipFill>
        <p:spPr>
          <a:xfrm>
            <a:off x="755650" y="1928694"/>
            <a:ext cx="4038155" cy="4164130"/>
          </a:xfrm>
          <a:prstGeom prst="rect">
            <a:avLst/>
          </a:prstGeom>
        </p:spPr>
      </p:pic>
      <p:pic>
        <p:nvPicPr>
          <p:cNvPr id="16" name="Picture 15">
            <a:extLst>
              <a:ext uri="{FF2B5EF4-FFF2-40B4-BE49-F238E27FC236}">
                <a16:creationId xmlns:a16="http://schemas.microsoft.com/office/drawing/2014/main" id="{A410F3B9-A120-4B78-B8FC-DBBE2542D0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18275" y="2030898"/>
            <a:ext cx="2722089" cy="3850440"/>
          </a:xfrm>
          <a:prstGeom prst="rect">
            <a:avLst/>
          </a:prstGeom>
          <a:effectLst>
            <a:outerShdw blurRad="63500" sx="102000" sy="102000" algn="ctr" rotWithShape="0">
              <a:prstClr val="black">
                <a:alpha val="20000"/>
              </a:prstClr>
            </a:outerShdw>
          </a:effectLst>
        </p:spPr>
      </p:pic>
      <p:pic>
        <p:nvPicPr>
          <p:cNvPr id="23" name="Picture 22">
            <a:extLst>
              <a:ext uri="{FF2B5EF4-FFF2-40B4-BE49-F238E27FC236}">
                <a16:creationId xmlns:a16="http://schemas.microsoft.com/office/drawing/2014/main" id="{A410F3B9-A120-4B78-B8FC-DBBE2542D02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54426" y="2030898"/>
            <a:ext cx="2722089" cy="3850440"/>
          </a:xfrm>
          <a:prstGeom prst="rect">
            <a:avLst/>
          </a:prstGeom>
          <a:effectLst>
            <a:outerShdw blurRad="63500" sx="102000" sy="102000" algn="ctr" rotWithShape="0">
              <a:prstClr val="black">
                <a:alpha val="20000"/>
              </a:prstClr>
            </a:outerShdw>
          </a:effectLst>
        </p:spPr>
      </p:pic>
      <p:sp>
        <p:nvSpPr>
          <p:cNvPr id="14" name="Rectangle 13">
            <a:extLst>
              <a:ext uri="{FF2B5EF4-FFF2-40B4-BE49-F238E27FC236}">
                <a16:creationId xmlns:a16="http://schemas.microsoft.com/office/drawing/2014/main" id="{BAFF39EA-BDFA-4183-A994-2E1ECB667BF7}"/>
              </a:ext>
            </a:extLst>
          </p:cNvPr>
          <p:cNvSpPr/>
          <p:nvPr/>
        </p:nvSpPr>
        <p:spPr>
          <a:xfrm>
            <a:off x="447429" y="670981"/>
            <a:ext cx="2691076" cy="337100"/>
          </a:xfrm>
          <a:prstGeom prst="rect">
            <a:avLst/>
          </a:prstGeom>
          <a:solidFill>
            <a:srgbClr val="072F54"/>
          </a:solidFill>
        </p:spPr>
        <p:txBody>
          <a:bodyPr wrap="none" lIns="180000" tIns="36000" rIns="180000" bIns="54000" anchor="ctr">
            <a:spAutoFit/>
          </a:bodyPr>
          <a:lstStyle/>
          <a:p>
            <a:r>
              <a:rPr lang="en-GB" sz="1600" b="1" dirty="0">
                <a:solidFill>
                  <a:schemeClr val="bg1"/>
                </a:solidFill>
              </a:rPr>
              <a:t>Fractions Greater Than 1</a:t>
            </a:r>
          </a:p>
        </p:txBody>
      </p:sp>
    </p:spTree>
    <p:extLst>
      <p:ext uri="{BB962C8B-B14F-4D97-AF65-F5344CB8AC3E}">
        <p14:creationId xmlns:p14="http://schemas.microsoft.com/office/powerpoint/2010/main" val="1771272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bwMode="auto">
          <a:xfrm>
            <a:off x="457198" y="438151"/>
            <a:ext cx="8220075" cy="5957887"/>
          </a:xfrm>
          <a:prstGeom prst="roundRect">
            <a:avLst>
              <a:gd name="adj" fmla="val 2649"/>
            </a:avLst>
          </a:prstGeom>
          <a:solidFill>
            <a:srgbClr val="002060">
              <a:alpha val="90000"/>
            </a:srgb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latin typeface="Twinkl" pitchFamily="50" charset="0"/>
              </a:rPr>
              <a:t> </a:t>
            </a:r>
          </a:p>
        </p:txBody>
      </p:sp>
      <p:sp>
        <p:nvSpPr>
          <p:cNvPr id="16" name="Rectangle 15"/>
          <p:cNvSpPr/>
          <p:nvPr/>
        </p:nvSpPr>
        <p:spPr>
          <a:xfrm>
            <a:off x="755650" y="2696325"/>
            <a:ext cx="7632700" cy="400110"/>
          </a:xfrm>
          <a:prstGeom prst="rect">
            <a:avLst/>
          </a:prstGeom>
        </p:spPr>
        <p:txBody>
          <a:bodyPr wrap="square">
            <a:spAutoFit/>
          </a:bodyPr>
          <a:lstStyle/>
          <a:p>
            <a:pPr algn="ctr"/>
            <a:r>
              <a:rPr lang="en-GB" sz="2000" dirty="0">
                <a:solidFill>
                  <a:schemeClr val="bg1"/>
                </a:solidFill>
                <a:latin typeface="Tuffy" panose="020B0603060100000000" pitchFamily="34" charset="0"/>
                <a:ea typeface="Tuffy" panose="020B0603060100000000" pitchFamily="34" charset="0"/>
              </a:rPr>
              <a:t>For more planning resources to support this aim, </a:t>
            </a:r>
            <a:r>
              <a:rPr lang="en-GB" sz="2000" b="1" dirty="0">
                <a:solidFill>
                  <a:srgbClr val="18A0DB"/>
                </a:solidFill>
                <a:latin typeface="Tuffy" panose="020B0603060100000000" pitchFamily="34" charset="0"/>
                <a:ea typeface="Tuffy" panose="020B0603060100000000" pitchFamily="34" charset="0"/>
                <a:hlinkClick r:id="rId2"/>
              </a:rPr>
              <a:t>click here</a:t>
            </a:r>
            <a:r>
              <a:rPr lang="en-GB" sz="2000" dirty="0">
                <a:solidFill>
                  <a:schemeClr val="bg1"/>
                </a:solidFill>
                <a:latin typeface="Tuffy" panose="020B0603060100000000" pitchFamily="34" charset="0"/>
                <a:ea typeface="Tuffy" panose="020B0603060100000000" pitchFamily="34" charset="0"/>
              </a:rPr>
              <a:t>.</a:t>
            </a:r>
          </a:p>
        </p:txBody>
      </p:sp>
      <p:sp>
        <p:nvSpPr>
          <p:cNvPr id="17" name="Rectangle 16"/>
          <p:cNvSpPr/>
          <p:nvPr/>
        </p:nvSpPr>
        <p:spPr>
          <a:xfrm>
            <a:off x="766722" y="5385322"/>
            <a:ext cx="6103310" cy="615553"/>
          </a:xfrm>
          <a:prstGeom prst="rect">
            <a:avLst/>
          </a:prstGeom>
        </p:spPr>
        <p:txBody>
          <a:bodyPr wrap="square" lIns="0" tIns="0" rIns="0" bIns="0">
            <a:spAutoFit/>
          </a:bodyPr>
          <a:lstStyle/>
          <a:p>
            <a:r>
              <a:rPr lang="en-GB" sz="2000" dirty="0" err="1">
                <a:solidFill>
                  <a:schemeClr val="bg1"/>
                </a:solidFill>
                <a:latin typeface="Tuffy" panose="020B0603060100000000" pitchFamily="34" charset="0"/>
                <a:ea typeface="Tuffy" panose="020B0603060100000000" pitchFamily="34" charset="0"/>
              </a:rPr>
              <a:t>Twinkl</a:t>
            </a:r>
            <a:r>
              <a:rPr lang="en-GB" sz="2000" dirty="0">
                <a:solidFill>
                  <a:schemeClr val="bg1"/>
                </a:solidFill>
                <a:latin typeface="Tuffy" panose="020B0603060100000000" pitchFamily="34" charset="0"/>
                <a:ea typeface="Tuffy" panose="020B0603060100000000" pitchFamily="34" charset="0"/>
              </a:rPr>
              <a:t> </a:t>
            </a:r>
            <a:r>
              <a:rPr lang="en-GB" sz="2000" dirty="0" err="1">
                <a:solidFill>
                  <a:schemeClr val="bg1"/>
                </a:solidFill>
                <a:latin typeface="Tuffy" panose="020B0603060100000000" pitchFamily="34" charset="0"/>
                <a:ea typeface="Tuffy" panose="020B0603060100000000" pitchFamily="34" charset="0"/>
              </a:rPr>
              <a:t>PlanIt</a:t>
            </a:r>
            <a:r>
              <a:rPr lang="en-GB" sz="2000" dirty="0">
                <a:solidFill>
                  <a:schemeClr val="bg1"/>
                </a:solidFill>
                <a:latin typeface="Tuffy" panose="020B0603060100000000" pitchFamily="34" charset="0"/>
                <a:ea typeface="Tuffy" panose="020B0603060100000000" pitchFamily="34" charset="0"/>
              </a:rPr>
              <a:t> is our award-winning scheme of work </a:t>
            </a:r>
            <a:br>
              <a:rPr lang="en-GB" sz="2000" dirty="0">
                <a:solidFill>
                  <a:schemeClr val="bg1"/>
                </a:solidFill>
                <a:latin typeface="Tuffy" panose="020B0603060100000000" pitchFamily="34" charset="0"/>
                <a:ea typeface="Tuffy" panose="020B0603060100000000" pitchFamily="34" charset="0"/>
              </a:rPr>
            </a:br>
            <a:r>
              <a:rPr lang="en-GB" sz="2000" dirty="0">
                <a:solidFill>
                  <a:schemeClr val="bg1"/>
                </a:solidFill>
                <a:latin typeface="Tuffy" panose="020B0603060100000000" pitchFamily="34" charset="0"/>
                <a:ea typeface="Tuffy" panose="020B0603060100000000" pitchFamily="34" charset="0"/>
              </a:rPr>
              <a:t>with over 4000 resources.</a:t>
            </a: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4745" y="5223878"/>
            <a:ext cx="1406637" cy="933495"/>
          </a:xfrm>
          <a:prstGeom prst="rect">
            <a:avLst/>
          </a:prstGeom>
        </p:spPr>
      </p:pic>
      <p:sp>
        <p:nvSpPr>
          <p:cNvPr id="22" name="Rectangle 21"/>
          <p:cNvSpPr/>
          <p:nvPr/>
        </p:nvSpPr>
        <p:spPr>
          <a:xfrm>
            <a:off x="594362" y="765175"/>
            <a:ext cx="7952222" cy="553998"/>
          </a:xfrm>
          <a:prstGeom prst="rect">
            <a:avLst/>
          </a:prstGeom>
        </p:spPr>
        <p:txBody>
          <a:bodyPr wrap="square">
            <a:spAutoFit/>
          </a:bodyPr>
          <a:lstStyle/>
          <a:p>
            <a:pPr algn="ctr"/>
            <a:r>
              <a:rPr lang="en-GB" sz="2900" b="1" dirty="0">
                <a:solidFill>
                  <a:schemeClr val="bg1"/>
                </a:solidFill>
                <a:latin typeface="Tuffy" panose="020B0603060100000000" pitchFamily="34" charset="0"/>
                <a:ea typeface="Tuffy" panose="020B0603060100000000" pitchFamily="34" charset="0"/>
              </a:rPr>
              <a:t>Need Planning to Complement this Resource?</a:t>
            </a:r>
          </a:p>
        </p:txBody>
      </p:sp>
      <p:sp>
        <p:nvSpPr>
          <p:cNvPr id="23" name="Rectangle 22"/>
          <p:cNvSpPr/>
          <p:nvPr/>
        </p:nvSpPr>
        <p:spPr>
          <a:xfrm>
            <a:off x="755650" y="1789800"/>
            <a:ext cx="7564566" cy="742639"/>
          </a:xfrm>
          <a:prstGeom prst="rect">
            <a:avLst/>
          </a:prstGeom>
          <a:solidFill>
            <a:schemeClr val="bg1"/>
          </a:solidFill>
        </p:spPr>
        <p:txBody>
          <a:bodyPr wrap="square">
            <a:spAutoFit/>
          </a:bodyPr>
          <a:lstStyle/>
          <a:p>
            <a:pPr lvl="0" algn="ctr">
              <a:lnSpc>
                <a:spcPct val="110000"/>
              </a:lnSpc>
            </a:pPr>
            <a:r>
              <a:rPr lang="en-GB" sz="2000" b="1" dirty="0">
                <a:solidFill>
                  <a:srgbClr val="014482"/>
                </a:solidFill>
                <a:latin typeface="Tuffy" panose="020B0603060100000000" pitchFamily="34" charset="0"/>
                <a:ea typeface="Tuffy" panose="020B0603060100000000" pitchFamily="34" charset="0"/>
              </a:rPr>
              <a:t>Recognise and show, using diagrams, families of common equivalent fractions.</a:t>
            </a:r>
          </a:p>
        </p:txBody>
      </p:sp>
      <p:sp>
        <p:nvSpPr>
          <p:cNvPr id="24" name="Rectangle 23"/>
          <p:cNvSpPr/>
          <p:nvPr/>
        </p:nvSpPr>
        <p:spPr>
          <a:xfrm>
            <a:off x="3169113" y="1376229"/>
            <a:ext cx="2997937" cy="400110"/>
          </a:xfrm>
          <a:prstGeom prst="rect">
            <a:avLst/>
          </a:prstGeom>
        </p:spPr>
        <p:txBody>
          <a:bodyPr wrap="none">
            <a:spAutoFit/>
          </a:bodyPr>
          <a:lstStyle/>
          <a:p>
            <a:r>
              <a:rPr lang="en-GB" sz="2000" b="1" dirty="0">
                <a:solidFill>
                  <a:schemeClr val="bg1"/>
                </a:solidFill>
                <a:latin typeface="Tuffy" panose="020B0603060100000000" pitchFamily="34" charset="0"/>
                <a:ea typeface="Tuffy" panose="020B0603060100000000" pitchFamily="34" charset="0"/>
              </a:rPr>
              <a:t>National Curriculum Aim</a:t>
            </a:r>
          </a:p>
        </p:txBody>
      </p:sp>
      <p:pic>
        <p:nvPicPr>
          <p:cNvPr id="25"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78104" y="3226660"/>
            <a:ext cx="3706766" cy="185338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666416" y="3225825"/>
            <a:ext cx="3721934" cy="1860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026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id="{A44BF195-E95C-47C4-96A7-09B95B1BD8DA}"/>
              </a:ext>
            </a:extLst>
          </p:cNvPr>
          <p:cNvSpPr/>
          <p:nvPr/>
        </p:nvSpPr>
        <p:spPr>
          <a:xfrm>
            <a:off x="3762103" y="2906486"/>
            <a:ext cx="1619794" cy="1045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55628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461962" y="762000"/>
            <a:ext cx="8220075" cy="652318"/>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SemiBold"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altLang="en-US" sz="2800" b="1" i="0" u="none" strike="noStrike" kern="1200" cap="none" spc="0" normalizeH="0" baseline="0" noProof="0" dirty="0">
                <a:ln>
                  <a:noFill/>
                </a:ln>
                <a:solidFill>
                  <a:srgbClr val="014482"/>
                </a:solidFill>
                <a:effectLst/>
                <a:uLnTx/>
                <a:uFillTx/>
                <a:latin typeface="Tuffy-TTF" panose="020B0603060100000000" pitchFamily="34" charset="0"/>
                <a:ea typeface="Tuffy" panose="020B0603060100000000" pitchFamily="34" charset="0"/>
                <a:cs typeface="Arial" panose="020B0604020202020204" pitchFamily="34" charset="0"/>
              </a:rPr>
              <a:t>Diving into Mastery Guidance for Educators</a:t>
            </a:r>
          </a:p>
        </p:txBody>
      </p:sp>
      <p:sp>
        <p:nvSpPr>
          <p:cNvPr id="4" name="Rectangle 3">
            <a:extLst>
              <a:ext uri="{FF2B5EF4-FFF2-40B4-BE49-F238E27FC236}">
                <a16:creationId xmlns:a16="http://schemas.microsoft.com/office/drawing/2014/main" id="{FA04B34F-55C5-40A6-8A7E-881778633952}"/>
              </a:ext>
            </a:extLst>
          </p:cNvPr>
          <p:cNvSpPr/>
          <p:nvPr/>
        </p:nvSpPr>
        <p:spPr>
          <a:xfrm>
            <a:off x="761153" y="1994284"/>
            <a:ext cx="3196589" cy="3795053"/>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Twinkl" pitchFamily="50" charset="0"/>
            </a:endParaRPr>
          </a:p>
        </p:txBody>
      </p:sp>
      <p:sp>
        <p:nvSpPr>
          <p:cNvPr id="5" name="Rectangle 4"/>
          <p:cNvSpPr/>
          <p:nvPr/>
        </p:nvSpPr>
        <p:spPr>
          <a:xfrm>
            <a:off x="769943" y="1341966"/>
            <a:ext cx="7623169" cy="584775"/>
          </a:xfrm>
          <a:prstGeom prst="rect">
            <a:avLst/>
          </a:prstGeom>
        </p:spPr>
        <p:txBody>
          <a:bodyPr wrap="square">
            <a:spAutoFit/>
          </a:bodyPr>
          <a:lstStyle/>
          <a:p>
            <a:pPr algn="just"/>
            <a:r>
              <a:rPr lang="en-GB" sz="1600" dirty="0">
                <a:latin typeface="Tuffy" panose="020B0603060100000000" pitchFamily="34" charset="0"/>
                <a:ea typeface="Tuffy" panose="020B0603060100000000" pitchFamily="34" charset="0"/>
              </a:rPr>
              <a:t>Each activity sheet is split into three sections, diving, deeper and deepest, which are represented by the following icons:</a:t>
            </a:r>
          </a:p>
        </p:txBody>
      </p:sp>
      <p:sp>
        <p:nvSpPr>
          <p:cNvPr id="6" name="Rectangle 5">
            <a:extLst>
              <a:ext uri="{FF2B5EF4-FFF2-40B4-BE49-F238E27FC236}">
                <a16:creationId xmlns:a16="http://schemas.microsoft.com/office/drawing/2014/main" id="{D7C4EA92-F36C-4499-A738-0B1DDBF02EE5}"/>
              </a:ext>
            </a:extLst>
          </p:cNvPr>
          <p:cNvSpPr/>
          <p:nvPr/>
        </p:nvSpPr>
        <p:spPr>
          <a:xfrm>
            <a:off x="4184822" y="1936618"/>
            <a:ext cx="4208289" cy="3046988"/>
          </a:xfrm>
          <a:prstGeom prst="rect">
            <a:avLst/>
          </a:prstGeom>
        </p:spPr>
        <p:txBody>
          <a:bodyPr wrap="square" lIns="0" tIns="0" rIns="0" bIns="0">
            <a:spAutoFit/>
          </a:bodyPr>
          <a:lstStyle/>
          <a:p>
            <a:pPr algn="just"/>
            <a:r>
              <a:rPr lang="en-GB" sz="1600" dirty="0">
                <a:latin typeface="Tuffy" panose="020B0603060100000000" pitchFamily="34" charset="0"/>
                <a:ea typeface="Tuffy" panose="020B0603060100000000" pitchFamily="34" charset="0"/>
              </a:rPr>
              <a:t>These carefully designed activities take your children through a learning journey, initially ensuring they are fluent with the key concept being taught; then applying this to a range of reasoning and problem-solving activities. </a:t>
            </a:r>
          </a:p>
          <a:p>
            <a:pPr algn="just"/>
            <a:endParaRPr lang="en-GB" sz="1600" dirty="0">
              <a:latin typeface="Tuffy" panose="020B0603060100000000" pitchFamily="34" charset="0"/>
              <a:ea typeface="Tuffy" panose="020B0603060100000000" pitchFamily="34" charset="0"/>
            </a:endParaRPr>
          </a:p>
          <a:p>
            <a:pPr algn="just"/>
            <a:r>
              <a:rPr lang="en-GB" sz="1600" dirty="0">
                <a:latin typeface="Tuffy" panose="020B0603060100000000" pitchFamily="34" charset="0"/>
                <a:ea typeface="Tuffy" panose="020B0603060100000000" pitchFamily="34" charset="0"/>
              </a:rPr>
              <a:t>These sheets might not necessarily be used in a linear way. Some children might begin at the ‘Deeper’ section and in fact, others may ‘dive straight in’ to the ‘Deepest’ section if they have already mastered the skill and are applying this to show their depth of understanding. </a:t>
            </a:r>
          </a:p>
        </p:txBody>
      </p:sp>
      <p:grpSp>
        <p:nvGrpSpPr>
          <p:cNvPr id="7" name="Group 6"/>
          <p:cNvGrpSpPr/>
          <p:nvPr/>
        </p:nvGrpSpPr>
        <p:grpSpPr>
          <a:xfrm>
            <a:off x="1213030" y="2423057"/>
            <a:ext cx="2292835" cy="2937506"/>
            <a:chOff x="1213030" y="2423057"/>
            <a:chExt cx="2292835" cy="2937506"/>
          </a:xfrm>
        </p:grpSpPr>
        <p:pic>
          <p:nvPicPr>
            <p:cNvPr id="8" name="Picture 7">
              <a:extLst>
                <a:ext uri="{FF2B5EF4-FFF2-40B4-BE49-F238E27FC236}">
                  <a16:creationId xmlns:a16="http://schemas.microsoft.com/office/drawing/2014/main" id="{82F8BBE3-D3F3-4DE6-A818-2D773F20B1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3030" y="2423057"/>
              <a:ext cx="868680" cy="868680"/>
            </a:xfrm>
            <a:prstGeom prst="rect">
              <a:avLst/>
            </a:prstGeom>
          </p:spPr>
        </p:pic>
        <p:pic>
          <p:nvPicPr>
            <p:cNvPr id="9" name="Picture 8">
              <a:extLst>
                <a:ext uri="{FF2B5EF4-FFF2-40B4-BE49-F238E27FC236}">
                  <a16:creationId xmlns:a16="http://schemas.microsoft.com/office/drawing/2014/main" id="{164A8FE3-B06C-4E40-977F-4F3E0ACC2A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3030" y="3457470"/>
              <a:ext cx="868680" cy="868680"/>
            </a:xfrm>
            <a:prstGeom prst="rect">
              <a:avLst/>
            </a:prstGeom>
          </p:spPr>
        </p:pic>
        <p:pic>
          <p:nvPicPr>
            <p:cNvPr id="10" name="Picture 9">
              <a:extLst>
                <a:ext uri="{FF2B5EF4-FFF2-40B4-BE49-F238E27FC236}">
                  <a16:creationId xmlns:a16="http://schemas.microsoft.com/office/drawing/2014/main" id="{788CE03C-10B4-46B1-849A-0D1B9CBCCE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3030" y="4491883"/>
              <a:ext cx="868680" cy="868680"/>
            </a:xfrm>
            <a:prstGeom prst="rect">
              <a:avLst/>
            </a:prstGeom>
          </p:spPr>
        </p:pic>
        <p:sp>
          <p:nvSpPr>
            <p:cNvPr id="11" name="Arrow: Pentagon 11">
              <a:extLst>
                <a:ext uri="{FF2B5EF4-FFF2-40B4-BE49-F238E27FC236}">
                  <a16:creationId xmlns:a16="http://schemas.microsoft.com/office/drawing/2014/main" id="{602133B5-7961-4F75-A2BE-B73C6DB63E21}"/>
                </a:ext>
              </a:extLst>
            </p:cNvPr>
            <p:cNvSpPr/>
            <p:nvPr/>
          </p:nvSpPr>
          <p:spPr>
            <a:xfrm flipH="1">
              <a:off x="2180298" y="2674517"/>
              <a:ext cx="1325567" cy="365760"/>
            </a:xfrm>
            <a:prstGeom prst="homePlate">
              <a:avLst/>
            </a:prstGeom>
            <a:solidFill>
              <a:srgbClr val="4EB2E5"/>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Tuffy-TTF" panose="020B0603060100000000" pitchFamily="34" charset="0"/>
                  <a:ea typeface="Tuffy" panose="020B0603060100000000" pitchFamily="34" charset="0"/>
                  <a:cs typeface="Arial" panose="020B0604020202020204" pitchFamily="34" charset="0"/>
                </a:rPr>
                <a:t>Diving</a:t>
              </a:r>
              <a:endParaRPr lang="en-US" b="1" dirty="0">
                <a:solidFill>
                  <a:schemeClr val="bg1"/>
                </a:solidFill>
              </a:endParaRPr>
            </a:p>
          </p:txBody>
        </p:sp>
        <p:sp>
          <p:nvSpPr>
            <p:cNvPr id="12" name="Arrow: Pentagon 12">
              <a:extLst>
                <a:ext uri="{FF2B5EF4-FFF2-40B4-BE49-F238E27FC236}">
                  <a16:creationId xmlns:a16="http://schemas.microsoft.com/office/drawing/2014/main" id="{D99180F2-5FC9-4895-9C62-0CB9474D9C82}"/>
                </a:ext>
              </a:extLst>
            </p:cNvPr>
            <p:cNvSpPr/>
            <p:nvPr/>
          </p:nvSpPr>
          <p:spPr>
            <a:xfrm flipH="1">
              <a:off x="2180298" y="3708930"/>
              <a:ext cx="1325567" cy="365760"/>
            </a:xfrm>
            <a:prstGeom prst="homePlate">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Tuffy-TTF" panose="020B0603060100000000" pitchFamily="34" charset="0"/>
                  <a:ea typeface="Tuffy" panose="020B0603060100000000" pitchFamily="34" charset="0"/>
                  <a:cs typeface="Arial" panose="020B0604020202020204" pitchFamily="34" charset="0"/>
                </a:rPr>
                <a:t>Deeper</a:t>
              </a:r>
              <a:endParaRPr lang="en-US" b="1" dirty="0">
                <a:solidFill>
                  <a:schemeClr val="bg1"/>
                </a:solidFill>
              </a:endParaRPr>
            </a:p>
          </p:txBody>
        </p:sp>
        <p:sp>
          <p:nvSpPr>
            <p:cNvPr id="13" name="Arrow: Pentagon 13">
              <a:extLst>
                <a:ext uri="{FF2B5EF4-FFF2-40B4-BE49-F238E27FC236}">
                  <a16:creationId xmlns:a16="http://schemas.microsoft.com/office/drawing/2014/main" id="{6997B7B1-BA29-4830-B759-33B615380048}"/>
                </a:ext>
              </a:extLst>
            </p:cNvPr>
            <p:cNvSpPr/>
            <p:nvPr/>
          </p:nvSpPr>
          <p:spPr>
            <a:xfrm flipH="1">
              <a:off x="2180298" y="4743343"/>
              <a:ext cx="1325567" cy="365760"/>
            </a:xfrm>
            <a:prstGeom prst="homePlate">
              <a:avLst/>
            </a:prstGeom>
            <a:solidFill>
              <a:srgbClr val="00529C"/>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Tuffy-TTF" panose="020B0603060100000000" pitchFamily="34" charset="0"/>
                  <a:ea typeface="Tuffy" panose="020B0603060100000000" pitchFamily="34" charset="0"/>
                  <a:cs typeface="Arial" panose="020B0604020202020204" pitchFamily="34" charset="0"/>
                </a:rPr>
                <a:t>Deepest</a:t>
              </a:r>
              <a:endParaRPr lang="en-US" b="1" dirty="0">
                <a:solidFill>
                  <a:schemeClr val="bg1"/>
                </a:solidFill>
              </a:endParaRPr>
            </a:p>
          </p:txBody>
        </p:sp>
      </p:grpSp>
    </p:spTree>
    <p:extLst>
      <p:ext uri="{BB962C8B-B14F-4D97-AF65-F5344CB8AC3E}">
        <p14:creationId xmlns:p14="http://schemas.microsoft.com/office/powerpoint/2010/main" val="1324850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3"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mn-lt"/>
              </a:rPr>
              <a:t>Aim</a:t>
            </a:r>
          </a:p>
        </p:txBody>
      </p:sp>
      <p:sp>
        <p:nvSpPr>
          <p:cNvPr id="14" name="Content Placeholder 15"/>
          <p:cNvSpPr txBox="1">
            <a:spLocks/>
          </p:cNvSpPr>
          <p:nvPr/>
        </p:nvSpPr>
        <p:spPr>
          <a:xfrm>
            <a:off x="628650" y="1127760"/>
            <a:ext cx="7886700" cy="1409700"/>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GB" dirty="0">
                <a:solidFill>
                  <a:srgbClr val="000000"/>
                </a:solidFill>
              </a:rPr>
              <a:t>Recognise and show, using diagrams, families of common equivalent fractions.</a:t>
            </a:r>
          </a:p>
        </p:txBody>
      </p:sp>
    </p:spTree>
    <p:extLst>
      <p:ext uri="{BB962C8B-B14F-4D97-AF65-F5344CB8AC3E}">
        <p14:creationId xmlns:p14="http://schemas.microsoft.com/office/powerpoint/2010/main" val="3643935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37A8DB5-91EE-4101-9838-DE5353FAE333}"/>
              </a:ext>
            </a:extLst>
          </p:cNvPr>
          <p:cNvSpPr txBox="1"/>
          <p:nvPr/>
        </p:nvSpPr>
        <p:spPr>
          <a:xfrm>
            <a:off x="755650" y="1836546"/>
            <a:ext cx="7632700" cy="4256279"/>
          </a:xfrm>
          <a:prstGeom prst="rect">
            <a:avLst/>
          </a:prstGeom>
          <a:solidFill>
            <a:schemeClr val="bg1"/>
          </a:solidFill>
          <a:ln w="28575">
            <a:solidFill>
              <a:srgbClr val="0079C2"/>
            </a:solidFill>
          </a:ln>
        </p:spPr>
        <p:txBody>
          <a:bodyPr wrap="square" lIns="108000" tIns="108000" rIns="108000" bIns="108000" rtlCol="0">
            <a:noAutofit/>
          </a:bodyPr>
          <a:lstStyle/>
          <a:p>
            <a:endParaRPr lang="en-GB" dirty="0"/>
          </a:p>
        </p:txBody>
      </p:sp>
      <p:sp>
        <p:nvSpPr>
          <p:cNvPr id="43" name="TextBox 42">
            <a:extLst>
              <a:ext uri="{FF2B5EF4-FFF2-40B4-BE49-F238E27FC236}">
                <a16:creationId xmlns:a16="http://schemas.microsoft.com/office/drawing/2014/main" id="{29732590-BFE8-417F-96FA-B9FDC0E16F26}"/>
              </a:ext>
            </a:extLst>
          </p:cNvPr>
          <p:cNvSpPr txBox="1"/>
          <p:nvPr/>
        </p:nvSpPr>
        <p:spPr>
          <a:xfrm>
            <a:off x="5355771" y="4410313"/>
            <a:ext cx="3032579" cy="1682512"/>
          </a:xfrm>
          <a:prstGeom prst="rect">
            <a:avLst/>
          </a:prstGeom>
          <a:solidFill>
            <a:srgbClr val="F8CACA"/>
          </a:solidFill>
          <a:ln w="28575">
            <a:solidFill>
              <a:srgbClr val="0079C2"/>
            </a:solidFill>
          </a:ln>
        </p:spPr>
        <p:txBody>
          <a:bodyPr wrap="square" lIns="108000" tIns="108000" rIns="108000" bIns="108000" rtlCol="0">
            <a:noAutofit/>
          </a:bodyPr>
          <a:lstStyle/>
          <a:p>
            <a:endParaRPr lang="en-GB" dirty="0"/>
          </a:p>
        </p:txBody>
      </p:sp>
      <p:sp>
        <p:nvSpPr>
          <p:cNvPr id="19" name="Rectangle: Rounded Corners 18">
            <a:extLst>
              <a:ext uri="{FF2B5EF4-FFF2-40B4-BE49-F238E27FC236}">
                <a16:creationId xmlns:a16="http://schemas.microsoft.com/office/drawing/2014/main" id="{0493AA7E-4101-457C-862D-01E8AF4A713E}"/>
              </a:ext>
            </a:extLst>
          </p:cNvPr>
          <p:cNvSpPr/>
          <p:nvPr/>
        </p:nvSpPr>
        <p:spPr>
          <a:xfrm>
            <a:off x="3231706" y="3859999"/>
            <a:ext cx="1952716" cy="2070901"/>
          </a:xfrm>
          <a:prstGeom prst="roundRect">
            <a:avLst/>
          </a:prstGeom>
          <a:solidFill>
            <a:srgbClr val="FDCF81"/>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sp>
        <p:nvSpPr>
          <p:cNvPr id="17" name="Rectangle: Rounded Corners 16">
            <a:extLst>
              <a:ext uri="{FF2B5EF4-FFF2-40B4-BE49-F238E27FC236}">
                <a16:creationId xmlns:a16="http://schemas.microsoft.com/office/drawing/2014/main" id="{33A13F80-A2A7-443D-97A7-ACF31F87EF54}"/>
              </a:ext>
            </a:extLst>
          </p:cNvPr>
          <p:cNvSpPr/>
          <p:nvPr/>
        </p:nvSpPr>
        <p:spPr>
          <a:xfrm>
            <a:off x="894987" y="3859999"/>
            <a:ext cx="1952716" cy="2070901"/>
          </a:xfrm>
          <a:prstGeom prst="roundRect">
            <a:avLst/>
          </a:prstGeom>
          <a:solidFill>
            <a:srgbClr val="FDCF81"/>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sp>
        <p:nvSpPr>
          <p:cNvPr id="14" name="Rectangle: Rounded Corners 13">
            <a:extLst>
              <a:ext uri="{FF2B5EF4-FFF2-40B4-BE49-F238E27FC236}">
                <a16:creationId xmlns:a16="http://schemas.microsoft.com/office/drawing/2014/main" id="{B2415B3D-FFB2-4ABF-B414-E496797B6F5D}"/>
              </a:ext>
            </a:extLst>
          </p:cNvPr>
          <p:cNvSpPr/>
          <p:nvPr/>
        </p:nvSpPr>
        <p:spPr>
          <a:xfrm>
            <a:off x="1611552" y="2443196"/>
            <a:ext cx="2907730" cy="1220606"/>
          </a:xfrm>
          <a:prstGeom prst="roundRect">
            <a:avLst/>
          </a:prstGeom>
          <a:solidFill>
            <a:srgbClr val="FDCF81"/>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sp>
        <p:nvSpPr>
          <p:cNvPr id="97" name="Rectangle 96"/>
          <p:cNvSpPr/>
          <p:nvPr/>
        </p:nvSpPr>
        <p:spPr>
          <a:xfrm>
            <a:off x="3138505" y="670981"/>
            <a:ext cx="976684" cy="337100"/>
          </a:xfrm>
          <a:prstGeom prst="rect">
            <a:avLst/>
          </a:prstGeom>
          <a:solidFill>
            <a:srgbClr val="4EB2E5"/>
          </a:solidFill>
        </p:spPr>
        <p:txBody>
          <a:bodyPr wrap="square" lIns="180000" tIns="36000" rIns="180000" bIns="54000" anchor="ctr">
            <a:spAutoFit/>
          </a:bodyPr>
          <a:lstStyle/>
          <a:p>
            <a:pPr algn="ctr"/>
            <a:r>
              <a:rPr lang="en-GB" altLang="en-US" sz="1600" b="1" dirty="0">
                <a:solidFill>
                  <a:schemeClr val="bg1"/>
                </a:solidFill>
              </a:rPr>
              <a:t>Diving</a:t>
            </a:r>
            <a:endParaRPr lang="en-GB" sz="1600" b="1" dirty="0">
              <a:solidFill>
                <a:schemeClr val="bg1"/>
              </a:solidFill>
            </a:endParaRPr>
          </a:p>
        </p:txBody>
      </p:sp>
      <p:pic>
        <p:nvPicPr>
          <p:cNvPr id="5" name="Picture 4">
            <a:extLst>
              <a:ext uri="{FF2B5EF4-FFF2-40B4-BE49-F238E27FC236}">
                <a16:creationId xmlns:a16="http://schemas.microsoft.com/office/drawing/2014/main" id="{2830866F-58AA-4213-AFD1-4A7F919ABC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sp>
        <p:nvSpPr>
          <p:cNvPr id="96" name="Rectangle 95"/>
          <p:cNvSpPr/>
          <p:nvPr/>
        </p:nvSpPr>
        <p:spPr>
          <a:xfrm>
            <a:off x="447429" y="670981"/>
            <a:ext cx="2691076" cy="337100"/>
          </a:xfrm>
          <a:prstGeom prst="rect">
            <a:avLst/>
          </a:prstGeom>
          <a:solidFill>
            <a:srgbClr val="072F54"/>
          </a:solidFill>
        </p:spPr>
        <p:txBody>
          <a:bodyPr wrap="none" lIns="180000" tIns="36000" rIns="180000" bIns="54000" anchor="ctr">
            <a:spAutoFit/>
          </a:bodyPr>
          <a:lstStyle/>
          <a:p>
            <a:r>
              <a:rPr lang="en-GB" sz="1600" b="1" dirty="0">
                <a:solidFill>
                  <a:schemeClr val="bg1"/>
                </a:solidFill>
              </a:rPr>
              <a:t>Fractions Greater Than 1</a:t>
            </a:r>
          </a:p>
        </p:txBody>
      </p:sp>
      <p:cxnSp>
        <p:nvCxnSpPr>
          <p:cNvPr id="103" name="Straight Connector 102"/>
          <p:cNvCxnSpPr/>
          <p:nvPr/>
        </p:nvCxnSpPr>
        <p:spPr>
          <a:xfrm>
            <a:off x="3138505" y="666325"/>
            <a:ext cx="0" cy="34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55650" y="1341438"/>
            <a:ext cx="7632700" cy="495108"/>
          </a:xfrm>
          <a:prstGeom prst="rect">
            <a:avLst/>
          </a:prstGeom>
          <a:solidFill>
            <a:srgbClr val="0079C2"/>
          </a:solidFill>
          <a:ln w="28575">
            <a:solidFill>
              <a:srgbClr val="0079C2"/>
            </a:solidFill>
          </a:ln>
        </p:spPr>
        <p:txBody>
          <a:bodyPr wrap="square" lIns="108000" tIns="108000" rIns="108000" bIns="108000" rtlCol="0">
            <a:spAutoFit/>
          </a:bodyPr>
          <a:lstStyle/>
          <a:p>
            <a:pPr algn="ctr"/>
            <a:r>
              <a:rPr lang="en-GB" b="1" dirty="0">
                <a:solidFill>
                  <a:schemeClr val="bg1"/>
                </a:solidFill>
                <a:latin typeface="Twinkl" pitchFamily="2" charset="0"/>
              </a:rPr>
              <a:t>Complete the table.</a:t>
            </a:r>
            <a:endParaRPr lang="en-GB" b="1" dirty="0">
              <a:solidFill>
                <a:schemeClr val="bg1"/>
              </a:solidFill>
            </a:endParaRPr>
          </a:p>
        </p:txBody>
      </p:sp>
      <p:sp>
        <p:nvSpPr>
          <p:cNvPr id="3" name="Rectangle 2">
            <a:extLst>
              <a:ext uri="{FF2B5EF4-FFF2-40B4-BE49-F238E27FC236}">
                <a16:creationId xmlns:a16="http://schemas.microsoft.com/office/drawing/2014/main" id="{EB8A565A-4D9B-4E2C-B3B3-78F6C2C3B202}"/>
              </a:ext>
            </a:extLst>
          </p:cNvPr>
          <p:cNvSpPr/>
          <p:nvPr/>
        </p:nvSpPr>
        <p:spPr>
          <a:xfrm>
            <a:off x="1959896" y="2002675"/>
            <a:ext cx="2209982" cy="369332"/>
          </a:xfrm>
          <a:prstGeom prst="rect">
            <a:avLst/>
          </a:prstGeom>
        </p:spPr>
        <p:txBody>
          <a:bodyPr wrap="square">
            <a:spAutoFit/>
          </a:bodyPr>
          <a:lstStyle/>
          <a:p>
            <a:pPr algn="ctr"/>
            <a:r>
              <a:rPr lang="en-GB" b="1" dirty="0"/>
              <a:t>Part-Whole Model</a:t>
            </a:r>
          </a:p>
        </p:txBody>
      </p:sp>
      <p:sp>
        <p:nvSpPr>
          <p:cNvPr id="11" name="Rectangle 10">
            <a:extLst>
              <a:ext uri="{FF2B5EF4-FFF2-40B4-BE49-F238E27FC236}">
                <a16:creationId xmlns:a16="http://schemas.microsoft.com/office/drawing/2014/main" id="{44FDC72C-C091-4731-9F07-861BD2371B2E}"/>
              </a:ext>
            </a:extLst>
          </p:cNvPr>
          <p:cNvSpPr/>
          <p:nvPr/>
        </p:nvSpPr>
        <p:spPr>
          <a:xfrm>
            <a:off x="6096006" y="2002675"/>
            <a:ext cx="1534682" cy="369332"/>
          </a:xfrm>
          <a:prstGeom prst="rect">
            <a:avLst/>
          </a:prstGeom>
        </p:spPr>
        <p:txBody>
          <a:bodyPr wrap="square">
            <a:spAutoFit/>
          </a:bodyPr>
          <a:lstStyle/>
          <a:p>
            <a:pPr algn="ctr"/>
            <a:r>
              <a:rPr lang="en-GB" b="1" dirty="0"/>
              <a:t>Sentence</a:t>
            </a:r>
          </a:p>
        </p:txBody>
      </p:sp>
      <p:graphicFrame>
        <p:nvGraphicFramePr>
          <p:cNvPr id="12" name="Table 19">
            <a:extLst>
              <a:ext uri="{FF2B5EF4-FFF2-40B4-BE49-F238E27FC236}">
                <a16:creationId xmlns:a16="http://schemas.microsoft.com/office/drawing/2014/main" id="{B02A8C83-8383-4028-A857-58960CA562E4}"/>
              </a:ext>
            </a:extLst>
          </p:cNvPr>
          <p:cNvGraphicFramePr>
            <a:graphicFrameLocks noGrp="1"/>
          </p:cNvGraphicFramePr>
          <p:nvPr>
            <p:extLst>
              <p:ext uri="{D42A27DB-BD31-4B8C-83A1-F6EECF244321}">
                <p14:modId xmlns:p14="http://schemas.microsoft.com/office/powerpoint/2010/main" val="65198072"/>
              </p:ext>
            </p:extLst>
          </p:nvPr>
        </p:nvGraphicFramePr>
        <p:xfrm>
          <a:off x="1803142" y="2639393"/>
          <a:ext cx="2523496" cy="365760"/>
        </p:xfrm>
        <a:graphic>
          <a:graphicData uri="http://schemas.openxmlformats.org/drawingml/2006/table">
            <a:tbl>
              <a:tblPr firstRow="1" bandRow="1">
                <a:tableStyleId>{5940675A-B579-460E-94D1-54222C63F5DA}</a:tableStyleId>
              </a:tblPr>
              <a:tblGrid>
                <a:gridCol w="315437">
                  <a:extLst>
                    <a:ext uri="{9D8B030D-6E8A-4147-A177-3AD203B41FA5}">
                      <a16:colId xmlns:a16="http://schemas.microsoft.com/office/drawing/2014/main" val="4209166124"/>
                    </a:ext>
                  </a:extLst>
                </a:gridCol>
                <a:gridCol w="315437">
                  <a:extLst>
                    <a:ext uri="{9D8B030D-6E8A-4147-A177-3AD203B41FA5}">
                      <a16:colId xmlns:a16="http://schemas.microsoft.com/office/drawing/2014/main" val="622309459"/>
                    </a:ext>
                  </a:extLst>
                </a:gridCol>
                <a:gridCol w="315437">
                  <a:extLst>
                    <a:ext uri="{9D8B030D-6E8A-4147-A177-3AD203B41FA5}">
                      <a16:colId xmlns:a16="http://schemas.microsoft.com/office/drawing/2014/main" val="2812997553"/>
                    </a:ext>
                  </a:extLst>
                </a:gridCol>
                <a:gridCol w="315437">
                  <a:extLst>
                    <a:ext uri="{9D8B030D-6E8A-4147-A177-3AD203B41FA5}">
                      <a16:colId xmlns:a16="http://schemas.microsoft.com/office/drawing/2014/main" val="3363610014"/>
                    </a:ext>
                  </a:extLst>
                </a:gridCol>
                <a:gridCol w="315437">
                  <a:extLst>
                    <a:ext uri="{9D8B030D-6E8A-4147-A177-3AD203B41FA5}">
                      <a16:colId xmlns:a16="http://schemas.microsoft.com/office/drawing/2014/main" val="4224905209"/>
                    </a:ext>
                  </a:extLst>
                </a:gridCol>
                <a:gridCol w="315437">
                  <a:extLst>
                    <a:ext uri="{9D8B030D-6E8A-4147-A177-3AD203B41FA5}">
                      <a16:colId xmlns:a16="http://schemas.microsoft.com/office/drawing/2014/main" val="660992733"/>
                    </a:ext>
                  </a:extLst>
                </a:gridCol>
                <a:gridCol w="315437">
                  <a:extLst>
                    <a:ext uri="{9D8B030D-6E8A-4147-A177-3AD203B41FA5}">
                      <a16:colId xmlns:a16="http://schemas.microsoft.com/office/drawing/2014/main" val="2067631034"/>
                    </a:ext>
                  </a:extLst>
                </a:gridCol>
                <a:gridCol w="315437">
                  <a:extLst>
                    <a:ext uri="{9D8B030D-6E8A-4147-A177-3AD203B41FA5}">
                      <a16:colId xmlns:a16="http://schemas.microsoft.com/office/drawing/2014/main" val="430577170"/>
                    </a:ext>
                  </a:extLst>
                </a:gridCol>
              </a:tblGrid>
              <a:tr h="346774">
                <a:tc>
                  <a:txBody>
                    <a:bodyPr/>
                    <a:lstStyle/>
                    <a:p>
                      <a:endParaRPr lang="en-GB" dirty="0"/>
                    </a:p>
                  </a:txBody>
                  <a:tcP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6C9D6E"/>
                    </a:solidFill>
                  </a:tcPr>
                </a:tc>
                <a:tc>
                  <a:txBody>
                    <a:bodyPr/>
                    <a:lstStyle/>
                    <a:p>
                      <a:endParaRPr lang="en-GB" dirty="0"/>
                    </a:p>
                  </a:txBody>
                  <a:tcP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6C9D6E"/>
                    </a:solidFill>
                  </a:tcPr>
                </a:tc>
                <a:tc>
                  <a:txBody>
                    <a:bodyPr/>
                    <a:lstStyle/>
                    <a:p>
                      <a:endParaRPr lang="en-GB" dirty="0"/>
                    </a:p>
                  </a:txBody>
                  <a:tcP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6C9D6E"/>
                    </a:solidFill>
                  </a:tcPr>
                </a:tc>
                <a:tc>
                  <a:txBody>
                    <a:bodyPr/>
                    <a:lstStyle/>
                    <a:p>
                      <a:endParaRPr lang="en-GB" dirty="0"/>
                    </a:p>
                  </a:txBody>
                  <a:tcP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6C9D6E"/>
                    </a:solidFill>
                  </a:tcPr>
                </a:tc>
                <a:tc>
                  <a:txBody>
                    <a:bodyPr/>
                    <a:lstStyle/>
                    <a:p>
                      <a:endParaRPr lang="en-GB" dirty="0"/>
                    </a:p>
                  </a:txBody>
                  <a:tcP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6C9D6E"/>
                    </a:solidFill>
                  </a:tcPr>
                </a:tc>
                <a:tc>
                  <a:txBody>
                    <a:bodyPr/>
                    <a:lstStyle/>
                    <a:p>
                      <a:endParaRPr lang="en-GB"/>
                    </a:p>
                  </a:txBody>
                  <a:tcP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6C9D6E"/>
                    </a:solidFill>
                  </a:tcPr>
                </a:tc>
                <a:tc>
                  <a:txBody>
                    <a:bodyPr/>
                    <a:lstStyle/>
                    <a:p>
                      <a:endParaRPr lang="en-GB" dirty="0"/>
                    </a:p>
                  </a:txBody>
                  <a:tcP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6C9D6E"/>
                    </a:solidFill>
                  </a:tcPr>
                </a:tc>
                <a:tc>
                  <a:txBody>
                    <a:bodyPr/>
                    <a:lstStyle/>
                    <a:p>
                      <a:endParaRPr lang="en-GB" dirty="0"/>
                    </a:p>
                  </a:txBody>
                  <a:tcP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6C9D6E"/>
                    </a:solidFill>
                  </a:tcPr>
                </a:tc>
                <a:extLst>
                  <a:ext uri="{0D108BD9-81ED-4DB2-BD59-A6C34878D82A}">
                    <a16:rowId xmlns:a16="http://schemas.microsoft.com/office/drawing/2014/main" val="3716357364"/>
                  </a:ext>
                </a:extLst>
              </a:tr>
            </a:tbl>
          </a:graphicData>
        </a:graphic>
      </p:graphicFrame>
      <p:graphicFrame>
        <p:nvGraphicFramePr>
          <p:cNvPr id="13" name="Table 19">
            <a:extLst>
              <a:ext uri="{FF2B5EF4-FFF2-40B4-BE49-F238E27FC236}">
                <a16:creationId xmlns:a16="http://schemas.microsoft.com/office/drawing/2014/main" id="{2352F781-62C4-4C82-9295-A6EC9354D4E2}"/>
              </a:ext>
            </a:extLst>
          </p:cNvPr>
          <p:cNvGraphicFramePr>
            <a:graphicFrameLocks noGrp="1"/>
          </p:cNvGraphicFramePr>
          <p:nvPr>
            <p:extLst>
              <p:ext uri="{D42A27DB-BD31-4B8C-83A1-F6EECF244321}">
                <p14:modId xmlns:p14="http://schemas.microsoft.com/office/powerpoint/2010/main" val="1883252063"/>
              </p:ext>
            </p:extLst>
          </p:nvPr>
        </p:nvGraphicFramePr>
        <p:xfrm>
          <a:off x="1803142" y="3101844"/>
          <a:ext cx="2523496" cy="365760"/>
        </p:xfrm>
        <a:graphic>
          <a:graphicData uri="http://schemas.openxmlformats.org/drawingml/2006/table">
            <a:tbl>
              <a:tblPr firstRow="1" bandRow="1">
                <a:tableStyleId>{5940675A-B579-460E-94D1-54222C63F5DA}</a:tableStyleId>
              </a:tblPr>
              <a:tblGrid>
                <a:gridCol w="315437">
                  <a:extLst>
                    <a:ext uri="{9D8B030D-6E8A-4147-A177-3AD203B41FA5}">
                      <a16:colId xmlns:a16="http://schemas.microsoft.com/office/drawing/2014/main" val="4209166124"/>
                    </a:ext>
                  </a:extLst>
                </a:gridCol>
                <a:gridCol w="315437">
                  <a:extLst>
                    <a:ext uri="{9D8B030D-6E8A-4147-A177-3AD203B41FA5}">
                      <a16:colId xmlns:a16="http://schemas.microsoft.com/office/drawing/2014/main" val="622309459"/>
                    </a:ext>
                  </a:extLst>
                </a:gridCol>
                <a:gridCol w="315437">
                  <a:extLst>
                    <a:ext uri="{9D8B030D-6E8A-4147-A177-3AD203B41FA5}">
                      <a16:colId xmlns:a16="http://schemas.microsoft.com/office/drawing/2014/main" val="2812997553"/>
                    </a:ext>
                  </a:extLst>
                </a:gridCol>
                <a:gridCol w="315437">
                  <a:extLst>
                    <a:ext uri="{9D8B030D-6E8A-4147-A177-3AD203B41FA5}">
                      <a16:colId xmlns:a16="http://schemas.microsoft.com/office/drawing/2014/main" val="3363610014"/>
                    </a:ext>
                  </a:extLst>
                </a:gridCol>
                <a:gridCol w="315437">
                  <a:extLst>
                    <a:ext uri="{9D8B030D-6E8A-4147-A177-3AD203B41FA5}">
                      <a16:colId xmlns:a16="http://schemas.microsoft.com/office/drawing/2014/main" val="4224905209"/>
                    </a:ext>
                  </a:extLst>
                </a:gridCol>
                <a:gridCol w="315437">
                  <a:extLst>
                    <a:ext uri="{9D8B030D-6E8A-4147-A177-3AD203B41FA5}">
                      <a16:colId xmlns:a16="http://schemas.microsoft.com/office/drawing/2014/main" val="660992733"/>
                    </a:ext>
                  </a:extLst>
                </a:gridCol>
                <a:gridCol w="315437">
                  <a:extLst>
                    <a:ext uri="{9D8B030D-6E8A-4147-A177-3AD203B41FA5}">
                      <a16:colId xmlns:a16="http://schemas.microsoft.com/office/drawing/2014/main" val="2067631034"/>
                    </a:ext>
                  </a:extLst>
                </a:gridCol>
                <a:gridCol w="315437">
                  <a:extLst>
                    <a:ext uri="{9D8B030D-6E8A-4147-A177-3AD203B41FA5}">
                      <a16:colId xmlns:a16="http://schemas.microsoft.com/office/drawing/2014/main" val="430577170"/>
                    </a:ext>
                  </a:extLst>
                </a:gridCol>
              </a:tblGrid>
              <a:tr h="346774">
                <a:tc>
                  <a:txBody>
                    <a:bodyPr/>
                    <a:lstStyle/>
                    <a:p>
                      <a:endParaRPr lang="en-GB" dirty="0"/>
                    </a:p>
                  </a:txBody>
                  <a:tcP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DBCD9"/>
                    </a:solidFill>
                  </a:tcPr>
                </a:tc>
                <a:tc>
                  <a:txBody>
                    <a:bodyPr/>
                    <a:lstStyle/>
                    <a:p>
                      <a:endParaRPr lang="en-GB"/>
                    </a:p>
                  </a:txBody>
                  <a:tcP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16357364"/>
                  </a:ext>
                </a:extLst>
              </a:tr>
            </a:tbl>
          </a:graphicData>
        </a:graphic>
      </p:graphicFrame>
      <p:graphicFrame>
        <p:nvGraphicFramePr>
          <p:cNvPr id="15" name="Table 19">
            <a:extLst>
              <a:ext uri="{FF2B5EF4-FFF2-40B4-BE49-F238E27FC236}">
                <a16:creationId xmlns:a16="http://schemas.microsoft.com/office/drawing/2014/main" id="{B38D213B-9607-4469-B1D5-C9583DC0566F}"/>
              </a:ext>
            </a:extLst>
          </p:cNvPr>
          <p:cNvGraphicFramePr>
            <a:graphicFrameLocks noGrp="1"/>
          </p:cNvGraphicFramePr>
          <p:nvPr>
            <p:extLst>
              <p:ext uri="{D42A27DB-BD31-4B8C-83A1-F6EECF244321}">
                <p14:modId xmlns:p14="http://schemas.microsoft.com/office/powerpoint/2010/main" val="21590891"/>
              </p:ext>
            </p:extLst>
          </p:nvPr>
        </p:nvGraphicFramePr>
        <p:xfrm>
          <a:off x="1024731" y="4115575"/>
          <a:ext cx="1693232" cy="365760"/>
        </p:xfrm>
        <a:graphic>
          <a:graphicData uri="http://schemas.openxmlformats.org/drawingml/2006/table">
            <a:tbl>
              <a:tblPr firstRow="1" bandRow="1">
                <a:tableStyleId>{5940675A-B579-460E-94D1-54222C63F5DA}</a:tableStyleId>
              </a:tblPr>
              <a:tblGrid>
                <a:gridCol w="211654">
                  <a:extLst>
                    <a:ext uri="{9D8B030D-6E8A-4147-A177-3AD203B41FA5}">
                      <a16:colId xmlns:a16="http://schemas.microsoft.com/office/drawing/2014/main" val="4209166124"/>
                    </a:ext>
                  </a:extLst>
                </a:gridCol>
                <a:gridCol w="211654">
                  <a:extLst>
                    <a:ext uri="{9D8B030D-6E8A-4147-A177-3AD203B41FA5}">
                      <a16:colId xmlns:a16="http://schemas.microsoft.com/office/drawing/2014/main" val="622309459"/>
                    </a:ext>
                  </a:extLst>
                </a:gridCol>
                <a:gridCol w="211654">
                  <a:extLst>
                    <a:ext uri="{9D8B030D-6E8A-4147-A177-3AD203B41FA5}">
                      <a16:colId xmlns:a16="http://schemas.microsoft.com/office/drawing/2014/main" val="2812997553"/>
                    </a:ext>
                  </a:extLst>
                </a:gridCol>
                <a:gridCol w="211654">
                  <a:extLst>
                    <a:ext uri="{9D8B030D-6E8A-4147-A177-3AD203B41FA5}">
                      <a16:colId xmlns:a16="http://schemas.microsoft.com/office/drawing/2014/main" val="3363610014"/>
                    </a:ext>
                  </a:extLst>
                </a:gridCol>
                <a:gridCol w="211654">
                  <a:extLst>
                    <a:ext uri="{9D8B030D-6E8A-4147-A177-3AD203B41FA5}">
                      <a16:colId xmlns:a16="http://schemas.microsoft.com/office/drawing/2014/main" val="4224905209"/>
                    </a:ext>
                  </a:extLst>
                </a:gridCol>
                <a:gridCol w="211654">
                  <a:extLst>
                    <a:ext uri="{9D8B030D-6E8A-4147-A177-3AD203B41FA5}">
                      <a16:colId xmlns:a16="http://schemas.microsoft.com/office/drawing/2014/main" val="660992733"/>
                    </a:ext>
                  </a:extLst>
                </a:gridCol>
                <a:gridCol w="211654">
                  <a:extLst>
                    <a:ext uri="{9D8B030D-6E8A-4147-A177-3AD203B41FA5}">
                      <a16:colId xmlns:a16="http://schemas.microsoft.com/office/drawing/2014/main" val="2067631034"/>
                    </a:ext>
                  </a:extLst>
                </a:gridCol>
                <a:gridCol w="211654">
                  <a:extLst>
                    <a:ext uri="{9D8B030D-6E8A-4147-A177-3AD203B41FA5}">
                      <a16:colId xmlns:a16="http://schemas.microsoft.com/office/drawing/2014/main" val="430577170"/>
                    </a:ext>
                  </a:extLst>
                </a:gridCol>
              </a:tblGrid>
              <a:tr h="346774">
                <a:tc>
                  <a:txBody>
                    <a:bodyPr/>
                    <a:lstStyle/>
                    <a:p>
                      <a:endParaRPr lang="en-GB" dirty="0"/>
                    </a:p>
                  </a:txBody>
                  <a:tcP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6C9D6E"/>
                    </a:solidFill>
                  </a:tcPr>
                </a:tc>
                <a:tc>
                  <a:txBody>
                    <a:bodyPr/>
                    <a:lstStyle/>
                    <a:p>
                      <a:endParaRPr lang="en-GB" dirty="0"/>
                    </a:p>
                  </a:txBody>
                  <a:tcP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6C9D6E"/>
                    </a:solidFill>
                  </a:tcPr>
                </a:tc>
                <a:tc>
                  <a:txBody>
                    <a:bodyPr/>
                    <a:lstStyle/>
                    <a:p>
                      <a:endParaRPr lang="en-GB"/>
                    </a:p>
                  </a:txBody>
                  <a:tcP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6C9D6E"/>
                    </a:solidFill>
                  </a:tcPr>
                </a:tc>
                <a:tc>
                  <a:txBody>
                    <a:bodyPr/>
                    <a:lstStyle/>
                    <a:p>
                      <a:endParaRPr lang="en-GB" dirty="0"/>
                    </a:p>
                  </a:txBody>
                  <a:tcP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6C9D6E"/>
                    </a:solidFill>
                  </a:tcPr>
                </a:tc>
                <a:tc>
                  <a:txBody>
                    <a:bodyPr/>
                    <a:lstStyle/>
                    <a:p>
                      <a:endParaRPr lang="en-GB" dirty="0"/>
                    </a:p>
                  </a:txBody>
                  <a:tcP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6C9D6E"/>
                    </a:solidFill>
                  </a:tcPr>
                </a:tc>
                <a:tc>
                  <a:txBody>
                    <a:bodyPr/>
                    <a:lstStyle/>
                    <a:p>
                      <a:endParaRPr lang="en-GB"/>
                    </a:p>
                  </a:txBody>
                  <a:tcP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6C9D6E"/>
                    </a:solidFill>
                  </a:tcPr>
                </a:tc>
                <a:tc>
                  <a:txBody>
                    <a:bodyPr/>
                    <a:lstStyle/>
                    <a:p>
                      <a:endParaRPr lang="en-GB" dirty="0"/>
                    </a:p>
                  </a:txBody>
                  <a:tcP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6C9D6E"/>
                    </a:solidFill>
                  </a:tcPr>
                </a:tc>
                <a:tc>
                  <a:txBody>
                    <a:bodyPr/>
                    <a:lstStyle/>
                    <a:p>
                      <a:endParaRPr lang="en-GB" dirty="0"/>
                    </a:p>
                  </a:txBody>
                  <a:tcP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6C9D6E"/>
                    </a:solidFill>
                  </a:tcPr>
                </a:tc>
                <a:extLst>
                  <a:ext uri="{0D108BD9-81ED-4DB2-BD59-A6C34878D82A}">
                    <a16:rowId xmlns:a16="http://schemas.microsoft.com/office/drawing/2014/main" val="3716357364"/>
                  </a:ext>
                </a:extLst>
              </a:tr>
            </a:tbl>
          </a:graphicData>
        </a:graphic>
      </p:graphicFrame>
      <p:graphicFrame>
        <p:nvGraphicFramePr>
          <p:cNvPr id="16" name="Table 19">
            <a:extLst>
              <a:ext uri="{FF2B5EF4-FFF2-40B4-BE49-F238E27FC236}">
                <a16:creationId xmlns:a16="http://schemas.microsoft.com/office/drawing/2014/main" id="{42945072-0E20-428D-8753-832573F05C14}"/>
              </a:ext>
            </a:extLst>
          </p:cNvPr>
          <p:cNvGraphicFramePr>
            <a:graphicFrameLocks noGrp="1"/>
          </p:cNvGraphicFramePr>
          <p:nvPr>
            <p:extLst>
              <p:ext uri="{D42A27DB-BD31-4B8C-83A1-F6EECF244321}">
                <p14:modId xmlns:p14="http://schemas.microsoft.com/office/powerpoint/2010/main" val="4239453282"/>
              </p:ext>
            </p:extLst>
          </p:nvPr>
        </p:nvGraphicFramePr>
        <p:xfrm>
          <a:off x="3361450" y="4115575"/>
          <a:ext cx="1693232" cy="365760"/>
        </p:xfrm>
        <a:graphic>
          <a:graphicData uri="http://schemas.openxmlformats.org/drawingml/2006/table">
            <a:tbl>
              <a:tblPr firstRow="1" bandRow="1">
                <a:tableStyleId>{5940675A-B579-460E-94D1-54222C63F5DA}</a:tableStyleId>
              </a:tblPr>
              <a:tblGrid>
                <a:gridCol w="211654">
                  <a:extLst>
                    <a:ext uri="{9D8B030D-6E8A-4147-A177-3AD203B41FA5}">
                      <a16:colId xmlns:a16="http://schemas.microsoft.com/office/drawing/2014/main" val="4209166124"/>
                    </a:ext>
                  </a:extLst>
                </a:gridCol>
                <a:gridCol w="211654">
                  <a:extLst>
                    <a:ext uri="{9D8B030D-6E8A-4147-A177-3AD203B41FA5}">
                      <a16:colId xmlns:a16="http://schemas.microsoft.com/office/drawing/2014/main" val="622309459"/>
                    </a:ext>
                  </a:extLst>
                </a:gridCol>
                <a:gridCol w="211654">
                  <a:extLst>
                    <a:ext uri="{9D8B030D-6E8A-4147-A177-3AD203B41FA5}">
                      <a16:colId xmlns:a16="http://schemas.microsoft.com/office/drawing/2014/main" val="2812997553"/>
                    </a:ext>
                  </a:extLst>
                </a:gridCol>
                <a:gridCol w="211654">
                  <a:extLst>
                    <a:ext uri="{9D8B030D-6E8A-4147-A177-3AD203B41FA5}">
                      <a16:colId xmlns:a16="http://schemas.microsoft.com/office/drawing/2014/main" val="3363610014"/>
                    </a:ext>
                  </a:extLst>
                </a:gridCol>
                <a:gridCol w="211654">
                  <a:extLst>
                    <a:ext uri="{9D8B030D-6E8A-4147-A177-3AD203B41FA5}">
                      <a16:colId xmlns:a16="http://schemas.microsoft.com/office/drawing/2014/main" val="4224905209"/>
                    </a:ext>
                  </a:extLst>
                </a:gridCol>
                <a:gridCol w="211654">
                  <a:extLst>
                    <a:ext uri="{9D8B030D-6E8A-4147-A177-3AD203B41FA5}">
                      <a16:colId xmlns:a16="http://schemas.microsoft.com/office/drawing/2014/main" val="660992733"/>
                    </a:ext>
                  </a:extLst>
                </a:gridCol>
                <a:gridCol w="211654">
                  <a:extLst>
                    <a:ext uri="{9D8B030D-6E8A-4147-A177-3AD203B41FA5}">
                      <a16:colId xmlns:a16="http://schemas.microsoft.com/office/drawing/2014/main" val="2067631034"/>
                    </a:ext>
                  </a:extLst>
                </a:gridCol>
                <a:gridCol w="211654">
                  <a:extLst>
                    <a:ext uri="{9D8B030D-6E8A-4147-A177-3AD203B41FA5}">
                      <a16:colId xmlns:a16="http://schemas.microsoft.com/office/drawing/2014/main" val="430577170"/>
                    </a:ext>
                  </a:extLst>
                </a:gridCol>
              </a:tblGrid>
              <a:tr h="346774">
                <a:tc>
                  <a:txBody>
                    <a:bodyPr/>
                    <a:lstStyle/>
                    <a:p>
                      <a:endParaRPr lang="en-GB" dirty="0"/>
                    </a:p>
                  </a:txBody>
                  <a:tcP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DBCD9"/>
                    </a:solidFill>
                  </a:tcPr>
                </a:tc>
                <a:tc>
                  <a:txBody>
                    <a:bodyPr/>
                    <a:lstStyle/>
                    <a:p>
                      <a:endParaRPr lang="en-GB" dirty="0"/>
                    </a:p>
                  </a:txBody>
                  <a:tcP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16357364"/>
                  </a:ext>
                </a:extLst>
              </a:tr>
            </a:tbl>
          </a:graphicData>
        </a:graphic>
      </p:graphicFrame>
      <p:cxnSp>
        <p:nvCxnSpPr>
          <p:cNvPr id="9" name="Straight Connector 8">
            <a:extLst>
              <a:ext uri="{FF2B5EF4-FFF2-40B4-BE49-F238E27FC236}">
                <a16:creationId xmlns:a16="http://schemas.microsoft.com/office/drawing/2014/main" id="{C27EEF49-8B4C-46B8-8E3D-3BFAF2797D8B}"/>
              </a:ext>
            </a:extLst>
          </p:cNvPr>
          <p:cNvCxnSpPr>
            <a:cxnSpLocks/>
            <a:endCxn id="17" idx="0"/>
          </p:cNvCxnSpPr>
          <p:nvPr/>
        </p:nvCxnSpPr>
        <p:spPr>
          <a:xfrm flipH="1">
            <a:off x="1871345" y="3663802"/>
            <a:ext cx="523512" cy="196197"/>
          </a:xfrm>
          <a:prstGeom prst="line">
            <a:avLst/>
          </a:prstGeom>
          <a:ln w="19050"/>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496F7D3A-F23E-4A6C-8A9D-DF74039E7DCB}"/>
              </a:ext>
            </a:extLst>
          </p:cNvPr>
          <p:cNvCxnSpPr>
            <a:cxnSpLocks/>
            <a:endCxn id="19" idx="0"/>
          </p:cNvCxnSpPr>
          <p:nvPr/>
        </p:nvCxnSpPr>
        <p:spPr>
          <a:xfrm>
            <a:off x="3901440" y="3663802"/>
            <a:ext cx="306624" cy="196197"/>
          </a:xfrm>
          <a:prstGeom prst="line">
            <a:avLst/>
          </a:prstGeom>
          <a:ln w="19050"/>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404554F3-4593-45B5-A061-D7F38D67BE66}"/>
              </a:ext>
            </a:extLst>
          </p:cNvPr>
          <p:cNvSpPr/>
          <p:nvPr/>
        </p:nvSpPr>
        <p:spPr>
          <a:xfrm>
            <a:off x="1375022" y="4998871"/>
            <a:ext cx="1502334" cy="369332"/>
          </a:xfrm>
          <a:prstGeom prst="rect">
            <a:avLst/>
          </a:prstGeom>
        </p:spPr>
        <p:txBody>
          <a:bodyPr wrap="none">
            <a:spAutoFit/>
          </a:bodyPr>
          <a:lstStyle/>
          <a:p>
            <a:r>
              <a:rPr lang="en-GB" dirty="0"/>
              <a:t>=        whole</a:t>
            </a:r>
          </a:p>
        </p:txBody>
      </p:sp>
      <p:sp>
        <p:nvSpPr>
          <p:cNvPr id="23" name="Rectangle 22">
            <a:extLst>
              <a:ext uri="{FF2B5EF4-FFF2-40B4-BE49-F238E27FC236}">
                <a16:creationId xmlns:a16="http://schemas.microsoft.com/office/drawing/2014/main" id="{74B6315A-04E5-4AF4-ACDD-CAE1A5F0781C}"/>
              </a:ext>
            </a:extLst>
          </p:cNvPr>
          <p:cNvSpPr/>
          <p:nvPr/>
        </p:nvSpPr>
        <p:spPr>
          <a:xfrm>
            <a:off x="1696307" y="4983994"/>
            <a:ext cx="384209" cy="384209"/>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cxnSp>
        <p:nvCxnSpPr>
          <p:cNvPr id="26" name="Straight Connector 25">
            <a:extLst>
              <a:ext uri="{FF2B5EF4-FFF2-40B4-BE49-F238E27FC236}">
                <a16:creationId xmlns:a16="http://schemas.microsoft.com/office/drawing/2014/main" id="{71BC1FBF-D5E5-47C4-915B-1A1C0D772819}"/>
              </a:ext>
            </a:extLst>
          </p:cNvPr>
          <p:cNvCxnSpPr>
            <a:cxnSpLocks/>
          </p:cNvCxnSpPr>
          <p:nvPr/>
        </p:nvCxnSpPr>
        <p:spPr>
          <a:xfrm flipH="1">
            <a:off x="1032123" y="5182691"/>
            <a:ext cx="400030" cy="0"/>
          </a:xfrm>
          <a:prstGeom prst="line">
            <a:avLst/>
          </a:prstGeom>
          <a:ln w="19050"/>
        </p:spPr>
        <p:style>
          <a:lnRef idx="1">
            <a:schemeClr val="dk1"/>
          </a:lnRef>
          <a:fillRef idx="0">
            <a:schemeClr val="dk1"/>
          </a:fillRef>
          <a:effectRef idx="0">
            <a:schemeClr val="dk1"/>
          </a:effectRef>
          <a:fontRef idx="minor">
            <a:schemeClr val="tx1"/>
          </a:fontRef>
        </p:style>
      </p:cxnSp>
      <p:sp>
        <p:nvSpPr>
          <p:cNvPr id="35" name="Rectangle 34">
            <a:extLst>
              <a:ext uri="{FF2B5EF4-FFF2-40B4-BE49-F238E27FC236}">
                <a16:creationId xmlns:a16="http://schemas.microsoft.com/office/drawing/2014/main" id="{BF8CDFF5-9E89-482C-9300-BBC10539C434}"/>
              </a:ext>
            </a:extLst>
          </p:cNvPr>
          <p:cNvSpPr/>
          <p:nvPr/>
        </p:nvSpPr>
        <p:spPr>
          <a:xfrm>
            <a:off x="1040034" y="4703452"/>
            <a:ext cx="384209" cy="384209"/>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6" name="Rectangle 35">
            <a:extLst>
              <a:ext uri="{FF2B5EF4-FFF2-40B4-BE49-F238E27FC236}">
                <a16:creationId xmlns:a16="http://schemas.microsoft.com/office/drawing/2014/main" id="{A8E763C6-555F-43B6-B1AD-24BB4C845BFF}"/>
              </a:ext>
            </a:extLst>
          </p:cNvPr>
          <p:cNvSpPr/>
          <p:nvPr/>
        </p:nvSpPr>
        <p:spPr>
          <a:xfrm>
            <a:off x="1040034" y="5277722"/>
            <a:ext cx="384209" cy="384209"/>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cxnSp>
        <p:nvCxnSpPr>
          <p:cNvPr id="40" name="Straight Connector 39">
            <a:extLst>
              <a:ext uri="{FF2B5EF4-FFF2-40B4-BE49-F238E27FC236}">
                <a16:creationId xmlns:a16="http://schemas.microsoft.com/office/drawing/2014/main" id="{CE0E3AA2-25F4-4D9A-AE34-409BCED2861A}"/>
              </a:ext>
            </a:extLst>
          </p:cNvPr>
          <p:cNvCxnSpPr>
            <a:cxnSpLocks/>
          </p:cNvCxnSpPr>
          <p:nvPr/>
        </p:nvCxnSpPr>
        <p:spPr>
          <a:xfrm flipH="1">
            <a:off x="4008049" y="5182691"/>
            <a:ext cx="400030" cy="0"/>
          </a:xfrm>
          <a:prstGeom prst="line">
            <a:avLst/>
          </a:prstGeom>
          <a:ln w="19050"/>
        </p:spPr>
        <p:style>
          <a:lnRef idx="1">
            <a:schemeClr val="dk1"/>
          </a:lnRef>
          <a:fillRef idx="0">
            <a:schemeClr val="dk1"/>
          </a:fillRef>
          <a:effectRef idx="0">
            <a:schemeClr val="dk1"/>
          </a:effectRef>
          <a:fontRef idx="minor">
            <a:schemeClr val="tx1"/>
          </a:fontRef>
        </p:style>
      </p:cxnSp>
      <p:sp>
        <p:nvSpPr>
          <p:cNvPr id="41" name="Rectangle 40">
            <a:extLst>
              <a:ext uri="{FF2B5EF4-FFF2-40B4-BE49-F238E27FC236}">
                <a16:creationId xmlns:a16="http://schemas.microsoft.com/office/drawing/2014/main" id="{AE658977-9A04-491D-8FCA-642E80199A72}"/>
              </a:ext>
            </a:extLst>
          </p:cNvPr>
          <p:cNvSpPr/>
          <p:nvPr/>
        </p:nvSpPr>
        <p:spPr>
          <a:xfrm>
            <a:off x="4015960" y="4703452"/>
            <a:ext cx="384209" cy="384209"/>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42" name="Rectangle 41">
            <a:extLst>
              <a:ext uri="{FF2B5EF4-FFF2-40B4-BE49-F238E27FC236}">
                <a16:creationId xmlns:a16="http://schemas.microsoft.com/office/drawing/2014/main" id="{189DFE46-C00A-4966-920B-026A4369DABD}"/>
              </a:ext>
            </a:extLst>
          </p:cNvPr>
          <p:cNvSpPr/>
          <p:nvPr/>
        </p:nvSpPr>
        <p:spPr>
          <a:xfrm>
            <a:off x="4015960" y="5277722"/>
            <a:ext cx="384209" cy="384209"/>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8" name="Rectangle 37">
            <a:extLst>
              <a:ext uri="{FF2B5EF4-FFF2-40B4-BE49-F238E27FC236}">
                <a16:creationId xmlns:a16="http://schemas.microsoft.com/office/drawing/2014/main" id="{26EBB7AD-25C2-4719-8FAB-E2AEB3796F98}"/>
              </a:ext>
            </a:extLst>
          </p:cNvPr>
          <p:cNvSpPr/>
          <p:nvPr/>
        </p:nvSpPr>
        <p:spPr>
          <a:xfrm>
            <a:off x="1072479" y="4715025"/>
            <a:ext cx="319318" cy="369332"/>
          </a:xfrm>
          <a:prstGeom prst="rect">
            <a:avLst/>
          </a:prstGeom>
        </p:spPr>
        <p:txBody>
          <a:bodyPr wrap="none">
            <a:spAutoFit/>
          </a:bodyPr>
          <a:lstStyle/>
          <a:p>
            <a:pPr algn="ctr"/>
            <a:r>
              <a:rPr lang="en-GB" b="1" dirty="0">
                <a:solidFill>
                  <a:srgbClr val="009541"/>
                </a:solidFill>
              </a:rPr>
              <a:t>8</a:t>
            </a:r>
          </a:p>
        </p:txBody>
      </p:sp>
      <p:sp>
        <p:nvSpPr>
          <p:cNvPr id="45" name="Rectangle 44">
            <a:extLst>
              <a:ext uri="{FF2B5EF4-FFF2-40B4-BE49-F238E27FC236}">
                <a16:creationId xmlns:a16="http://schemas.microsoft.com/office/drawing/2014/main" id="{F64B952A-ADC2-4F49-BA53-9E233C87C57A}"/>
              </a:ext>
            </a:extLst>
          </p:cNvPr>
          <p:cNvSpPr/>
          <p:nvPr/>
        </p:nvSpPr>
        <p:spPr>
          <a:xfrm>
            <a:off x="1072479" y="5285160"/>
            <a:ext cx="319318" cy="369332"/>
          </a:xfrm>
          <a:prstGeom prst="rect">
            <a:avLst/>
          </a:prstGeom>
        </p:spPr>
        <p:txBody>
          <a:bodyPr wrap="none">
            <a:spAutoFit/>
          </a:bodyPr>
          <a:lstStyle/>
          <a:p>
            <a:pPr algn="ctr"/>
            <a:r>
              <a:rPr lang="en-GB" b="1" dirty="0">
                <a:solidFill>
                  <a:srgbClr val="009541"/>
                </a:solidFill>
              </a:rPr>
              <a:t>8</a:t>
            </a:r>
          </a:p>
        </p:txBody>
      </p:sp>
      <p:sp>
        <p:nvSpPr>
          <p:cNvPr id="46" name="Rectangle 45">
            <a:extLst>
              <a:ext uri="{FF2B5EF4-FFF2-40B4-BE49-F238E27FC236}">
                <a16:creationId xmlns:a16="http://schemas.microsoft.com/office/drawing/2014/main" id="{0D10F7B5-DE22-4AD8-9FF7-0FBBF50288F5}"/>
              </a:ext>
            </a:extLst>
          </p:cNvPr>
          <p:cNvSpPr/>
          <p:nvPr/>
        </p:nvSpPr>
        <p:spPr>
          <a:xfrm>
            <a:off x="1742737" y="4991432"/>
            <a:ext cx="279243" cy="369332"/>
          </a:xfrm>
          <a:prstGeom prst="rect">
            <a:avLst/>
          </a:prstGeom>
        </p:spPr>
        <p:txBody>
          <a:bodyPr wrap="none">
            <a:spAutoFit/>
          </a:bodyPr>
          <a:lstStyle/>
          <a:p>
            <a:pPr algn="ctr"/>
            <a:r>
              <a:rPr lang="en-GB" b="1" dirty="0">
                <a:solidFill>
                  <a:srgbClr val="009541"/>
                </a:solidFill>
              </a:rPr>
              <a:t>1</a:t>
            </a:r>
          </a:p>
        </p:txBody>
      </p:sp>
      <p:sp>
        <p:nvSpPr>
          <p:cNvPr id="47" name="Rectangle 46">
            <a:extLst>
              <a:ext uri="{FF2B5EF4-FFF2-40B4-BE49-F238E27FC236}">
                <a16:creationId xmlns:a16="http://schemas.microsoft.com/office/drawing/2014/main" id="{18F38C8C-9B4D-4038-A2B6-E85441E9F387}"/>
              </a:ext>
            </a:extLst>
          </p:cNvPr>
          <p:cNvSpPr/>
          <p:nvPr/>
        </p:nvSpPr>
        <p:spPr>
          <a:xfrm>
            <a:off x="4068443" y="4710783"/>
            <a:ext cx="279243" cy="369332"/>
          </a:xfrm>
          <a:prstGeom prst="rect">
            <a:avLst/>
          </a:prstGeom>
        </p:spPr>
        <p:txBody>
          <a:bodyPr wrap="none">
            <a:spAutoFit/>
          </a:bodyPr>
          <a:lstStyle/>
          <a:p>
            <a:pPr algn="ctr"/>
            <a:r>
              <a:rPr lang="en-GB" b="1" dirty="0">
                <a:solidFill>
                  <a:srgbClr val="009541"/>
                </a:solidFill>
              </a:rPr>
              <a:t>1</a:t>
            </a:r>
          </a:p>
        </p:txBody>
      </p:sp>
      <p:sp>
        <p:nvSpPr>
          <p:cNvPr id="50" name="Rectangle 49">
            <a:extLst>
              <a:ext uri="{FF2B5EF4-FFF2-40B4-BE49-F238E27FC236}">
                <a16:creationId xmlns:a16="http://schemas.microsoft.com/office/drawing/2014/main" id="{09F0A7DA-3EBC-444A-B119-8B9DD71B7E67}"/>
              </a:ext>
            </a:extLst>
          </p:cNvPr>
          <p:cNvSpPr/>
          <p:nvPr/>
        </p:nvSpPr>
        <p:spPr>
          <a:xfrm>
            <a:off x="4047603" y="5283858"/>
            <a:ext cx="320922" cy="369332"/>
          </a:xfrm>
          <a:prstGeom prst="rect">
            <a:avLst/>
          </a:prstGeom>
        </p:spPr>
        <p:txBody>
          <a:bodyPr wrap="none">
            <a:spAutoFit/>
          </a:bodyPr>
          <a:lstStyle/>
          <a:p>
            <a:pPr algn="ctr"/>
            <a:r>
              <a:rPr lang="en-GB" b="1" dirty="0">
                <a:solidFill>
                  <a:srgbClr val="009541"/>
                </a:solidFill>
              </a:rPr>
              <a:t>8</a:t>
            </a:r>
          </a:p>
        </p:txBody>
      </p:sp>
      <p:sp>
        <p:nvSpPr>
          <p:cNvPr id="39" name="Rectangle 38">
            <a:extLst>
              <a:ext uri="{FF2B5EF4-FFF2-40B4-BE49-F238E27FC236}">
                <a16:creationId xmlns:a16="http://schemas.microsoft.com/office/drawing/2014/main" id="{A20B391D-F5D6-47B8-81E6-6C391D912B44}"/>
              </a:ext>
            </a:extLst>
          </p:cNvPr>
          <p:cNvSpPr/>
          <p:nvPr/>
        </p:nvSpPr>
        <p:spPr>
          <a:xfrm>
            <a:off x="5701831" y="2382671"/>
            <a:ext cx="2512342" cy="1682512"/>
          </a:xfrm>
          <a:prstGeom prst="rect">
            <a:avLst/>
          </a:prstGeom>
        </p:spPr>
        <p:txBody>
          <a:bodyPr wrap="square">
            <a:spAutoFit/>
          </a:bodyPr>
          <a:lstStyle/>
          <a:p>
            <a:pPr>
              <a:lnSpc>
                <a:spcPts val="2800"/>
              </a:lnSpc>
              <a:spcAft>
                <a:spcPts val="1200"/>
              </a:spcAft>
            </a:pPr>
            <a:r>
              <a:rPr lang="en-GB" dirty="0"/>
              <a:t>There are       eighths altogether.</a:t>
            </a:r>
          </a:p>
          <a:p>
            <a:pPr>
              <a:lnSpc>
                <a:spcPts val="2800"/>
              </a:lnSpc>
              <a:spcAft>
                <a:spcPts val="1200"/>
              </a:spcAft>
            </a:pPr>
            <a:r>
              <a:rPr lang="en-GB" dirty="0"/>
              <a:t>    eighths =      whole and      eighth.</a:t>
            </a:r>
          </a:p>
        </p:txBody>
      </p:sp>
      <p:sp>
        <p:nvSpPr>
          <p:cNvPr id="53" name="Rectangle 52">
            <a:extLst>
              <a:ext uri="{FF2B5EF4-FFF2-40B4-BE49-F238E27FC236}">
                <a16:creationId xmlns:a16="http://schemas.microsoft.com/office/drawing/2014/main" id="{8FF51466-536F-4DED-A0A5-E38CF419ABF8}"/>
              </a:ext>
            </a:extLst>
          </p:cNvPr>
          <p:cNvSpPr/>
          <p:nvPr/>
        </p:nvSpPr>
        <p:spPr>
          <a:xfrm>
            <a:off x="6840308" y="2468043"/>
            <a:ext cx="312906" cy="312906"/>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54" name="Rectangle 53">
            <a:extLst>
              <a:ext uri="{FF2B5EF4-FFF2-40B4-BE49-F238E27FC236}">
                <a16:creationId xmlns:a16="http://schemas.microsoft.com/office/drawing/2014/main" id="{80B5CE6C-689A-4B94-8A83-B6E163FF7E6E}"/>
              </a:ext>
            </a:extLst>
          </p:cNvPr>
          <p:cNvSpPr/>
          <p:nvPr/>
        </p:nvSpPr>
        <p:spPr>
          <a:xfrm>
            <a:off x="6840308" y="2439722"/>
            <a:ext cx="312906" cy="369332"/>
          </a:xfrm>
          <a:prstGeom prst="rect">
            <a:avLst/>
          </a:prstGeom>
        </p:spPr>
        <p:txBody>
          <a:bodyPr wrap="none">
            <a:spAutoFit/>
          </a:bodyPr>
          <a:lstStyle/>
          <a:p>
            <a:pPr algn="ctr"/>
            <a:r>
              <a:rPr lang="en-GB" b="1" dirty="0">
                <a:solidFill>
                  <a:srgbClr val="009541"/>
                </a:solidFill>
              </a:rPr>
              <a:t>9</a:t>
            </a:r>
          </a:p>
        </p:txBody>
      </p:sp>
      <p:sp>
        <p:nvSpPr>
          <p:cNvPr id="55" name="Rectangle 54">
            <a:extLst>
              <a:ext uri="{FF2B5EF4-FFF2-40B4-BE49-F238E27FC236}">
                <a16:creationId xmlns:a16="http://schemas.microsoft.com/office/drawing/2014/main" id="{EE31C32D-D35C-4DA1-8F36-94F76C4A9B55}"/>
              </a:ext>
            </a:extLst>
          </p:cNvPr>
          <p:cNvSpPr/>
          <p:nvPr/>
        </p:nvSpPr>
        <p:spPr>
          <a:xfrm>
            <a:off x="5711574" y="3325293"/>
            <a:ext cx="312906" cy="312906"/>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56" name="Rectangle 55">
            <a:extLst>
              <a:ext uri="{FF2B5EF4-FFF2-40B4-BE49-F238E27FC236}">
                <a16:creationId xmlns:a16="http://schemas.microsoft.com/office/drawing/2014/main" id="{656A410A-1DEF-4793-A10E-9E5E42BFE586}"/>
              </a:ext>
            </a:extLst>
          </p:cNvPr>
          <p:cNvSpPr/>
          <p:nvPr/>
        </p:nvSpPr>
        <p:spPr>
          <a:xfrm>
            <a:off x="5711574" y="3296972"/>
            <a:ext cx="312906" cy="369332"/>
          </a:xfrm>
          <a:prstGeom prst="rect">
            <a:avLst/>
          </a:prstGeom>
        </p:spPr>
        <p:txBody>
          <a:bodyPr wrap="none">
            <a:spAutoFit/>
          </a:bodyPr>
          <a:lstStyle/>
          <a:p>
            <a:pPr algn="ctr"/>
            <a:r>
              <a:rPr lang="en-GB" b="1" dirty="0">
                <a:solidFill>
                  <a:srgbClr val="009541"/>
                </a:solidFill>
              </a:rPr>
              <a:t>9</a:t>
            </a:r>
          </a:p>
        </p:txBody>
      </p:sp>
      <p:sp>
        <p:nvSpPr>
          <p:cNvPr id="57" name="Rectangle 56">
            <a:extLst>
              <a:ext uri="{FF2B5EF4-FFF2-40B4-BE49-F238E27FC236}">
                <a16:creationId xmlns:a16="http://schemas.microsoft.com/office/drawing/2014/main" id="{CAB5C33B-66E2-4087-9759-34D290D0DB76}"/>
              </a:ext>
            </a:extLst>
          </p:cNvPr>
          <p:cNvSpPr/>
          <p:nvPr/>
        </p:nvSpPr>
        <p:spPr>
          <a:xfrm>
            <a:off x="7071278" y="3325293"/>
            <a:ext cx="312906" cy="312906"/>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58" name="Rectangle 57">
            <a:extLst>
              <a:ext uri="{FF2B5EF4-FFF2-40B4-BE49-F238E27FC236}">
                <a16:creationId xmlns:a16="http://schemas.microsoft.com/office/drawing/2014/main" id="{902EB77C-FAA4-4E06-82F8-59493E8BA0D4}"/>
              </a:ext>
            </a:extLst>
          </p:cNvPr>
          <p:cNvSpPr/>
          <p:nvPr/>
        </p:nvSpPr>
        <p:spPr>
          <a:xfrm>
            <a:off x="7088109" y="3296972"/>
            <a:ext cx="279243" cy="369332"/>
          </a:xfrm>
          <a:prstGeom prst="rect">
            <a:avLst/>
          </a:prstGeom>
        </p:spPr>
        <p:txBody>
          <a:bodyPr wrap="none">
            <a:spAutoFit/>
          </a:bodyPr>
          <a:lstStyle/>
          <a:p>
            <a:pPr algn="ctr"/>
            <a:r>
              <a:rPr lang="en-GB" b="1" dirty="0">
                <a:solidFill>
                  <a:srgbClr val="009541"/>
                </a:solidFill>
              </a:rPr>
              <a:t>1</a:t>
            </a:r>
          </a:p>
        </p:txBody>
      </p:sp>
      <p:sp>
        <p:nvSpPr>
          <p:cNvPr id="59" name="Rectangle 58">
            <a:extLst>
              <a:ext uri="{FF2B5EF4-FFF2-40B4-BE49-F238E27FC236}">
                <a16:creationId xmlns:a16="http://schemas.microsoft.com/office/drawing/2014/main" id="{54125BDD-12D6-4A11-AA1F-B00F7FB6764C}"/>
              </a:ext>
            </a:extLst>
          </p:cNvPr>
          <p:cNvSpPr/>
          <p:nvPr/>
        </p:nvSpPr>
        <p:spPr>
          <a:xfrm>
            <a:off x="6236218" y="3688999"/>
            <a:ext cx="312906" cy="312906"/>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60" name="Rectangle 59">
            <a:extLst>
              <a:ext uri="{FF2B5EF4-FFF2-40B4-BE49-F238E27FC236}">
                <a16:creationId xmlns:a16="http://schemas.microsoft.com/office/drawing/2014/main" id="{FD6E9B94-BE03-4BA3-A17C-DE3917DE728F}"/>
              </a:ext>
            </a:extLst>
          </p:cNvPr>
          <p:cNvSpPr/>
          <p:nvPr/>
        </p:nvSpPr>
        <p:spPr>
          <a:xfrm>
            <a:off x="6253049" y="3660678"/>
            <a:ext cx="279243" cy="369332"/>
          </a:xfrm>
          <a:prstGeom prst="rect">
            <a:avLst/>
          </a:prstGeom>
        </p:spPr>
        <p:txBody>
          <a:bodyPr wrap="none">
            <a:spAutoFit/>
          </a:bodyPr>
          <a:lstStyle/>
          <a:p>
            <a:pPr algn="ctr"/>
            <a:r>
              <a:rPr lang="en-GB" b="1" dirty="0">
                <a:solidFill>
                  <a:srgbClr val="009541"/>
                </a:solidFill>
              </a:rPr>
              <a:t>1</a:t>
            </a:r>
          </a:p>
        </p:txBody>
      </p:sp>
      <p:cxnSp>
        <p:nvCxnSpPr>
          <p:cNvPr id="44" name="Straight Connector 43">
            <a:extLst>
              <a:ext uri="{FF2B5EF4-FFF2-40B4-BE49-F238E27FC236}">
                <a16:creationId xmlns:a16="http://schemas.microsoft.com/office/drawing/2014/main" id="{82DC4ED3-419B-4C18-A62D-C8E3A0877459}"/>
              </a:ext>
            </a:extLst>
          </p:cNvPr>
          <p:cNvCxnSpPr/>
          <p:nvPr/>
        </p:nvCxnSpPr>
        <p:spPr>
          <a:xfrm>
            <a:off x="5355771" y="1836546"/>
            <a:ext cx="0" cy="4256279"/>
          </a:xfrm>
          <a:prstGeom prst="line">
            <a:avLst/>
          </a:prstGeom>
          <a:ln w="28575">
            <a:solidFill>
              <a:srgbClr val="0079C2"/>
            </a:solidFill>
          </a:ln>
        </p:spPr>
        <p:style>
          <a:lnRef idx="1">
            <a:schemeClr val="accent1"/>
          </a:lnRef>
          <a:fillRef idx="0">
            <a:schemeClr val="accent1"/>
          </a:fillRef>
          <a:effectRef idx="0">
            <a:schemeClr val="accent1"/>
          </a:effectRef>
          <a:fontRef idx="minor">
            <a:schemeClr val="tx1"/>
          </a:fontRef>
        </p:style>
      </p:cxnSp>
      <p:pic>
        <p:nvPicPr>
          <p:cNvPr id="49" name="Picture 48">
            <a:extLst>
              <a:ext uri="{FF2B5EF4-FFF2-40B4-BE49-F238E27FC236}">
                <a16:creationId xmlns:a16="http://schemas.microsoft.com/office/drawing/2014/main" id="{EA432D38-CB4C-40C1-8D5C-EC52EFA47B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9362" y="4553746"/>
            <a:ext cx="1919616" cy="1523782"/>
          </a:xfrm>
          <a:prstGeom prst="rect">
            <a:avLst/>
          </a:prstGeom>
        </p:spPr>
      </p:pic>
    </p:spTree>
    <p:extLst>
      <p:ext uri="{BB962C8B-B14F-4D97-AF65-F5344CB8AC3E}">
        <p14:creationId xmlns:p14="http://schemas.microsoft.com/office/powerpoint/2010/main" val="90891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250"/>
                                        <p:tgtEl>
                                          <p:spTgt spid="38"/>
                                        </p:tgtEl>
                                      </p:cBhvr>
                                    </p:animEffect>
                                  </p:childTnLst>
                                </p:cTn>
                              </p:par>
                              <p:par>
                                <p:cTn id="8" presetID="26" presetClass="emph" presetSubtype="0" fill="hold" grpId="1" nodeType="withEffect">
                                  <p:stCondLst>
                                    <p:cond delay="0"/>
                                  </p:stCondLst>
                                  <p:childTnLst>
                                    <p:animEffect transition="out" filter="fade">
                                      <p:cBhvr>
                                        <p:cTn id="9" dur="250" tmFilter="0, 0; .2, .5; .8, .5; 1, 0"/>
                                        <p:tgtEl>
                                          <p:spTgt spid="38"/>
                                        </p:tgtEl>
                                      </p:cBhvr>
                                    </p:animEffect>
                                    <p:animScale>
                                      <p:cBhvr>
                                        <p:cTn id="10" dur="125" autoRev="1" fill="hold"/>
                                        <p:tgtEl>
                                          <p:spTgt spid="38"/>
                                        </p:tgtEl>
                                      </p:cBhvr>
                                      <p:by x="105000" y="105000"/>
                                    </p:animScale>
                                  </p:childTnLst>
                                </p:cTn>
                              </p:par>
                              <p:par>
                                <p:cTn id="11" presetID="10"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250"/>
                                        <p:tgtEl>
                                          <p:spTgt spid="45"/>
                                        </p:tgtEl>
                                      </p:cBhvr>
                                    </p:animEffect>
                                  </p:childTnLst>
                                </p:cTn>
                              </p:par>
                              <p:par>
                                <p:cTn id="14" presetID="26" presetClass="emph" presetSubtype="0" fill="hold" grpId="1" nodeType="withEffect">
                                  <p:stCondLst>
                                    <p:cond delay="0"/>
                                  </p:stCondLst>
                                  <p:childTnLst>
                                    <p:animEffect transition="out" filter="fade">
                                      <p:cBhvr>
                                        <p:cTn id="15" dur="250" tmFilter="0, 0; .2, .5; .8, .5; 1, 0"/>
                                        <p:tgtEl>
                                          <p:spTgt spid="45"/>
                                        </p:tgtEl>
                                      </p:cBhvr>
                                    </p:animEffect>
                                    <p:animScale>
                                      <p:cBhvr>
                                        <p:cTn id="16" dur="125" autoRev="1" fill="hold"/>
                                        <p:tgtEl>
                                          <p:spTgt spid="45"/>
                                        </p:tgtEl>
                                      </p:cBhvr>
                                      <p:by x="105000" y="105000"/>
                                    </p:animScale>
                                  </p:childTnLst>
                                </p:cTn>
                              </p:par>
                              <p:par>
                                <p:cTn id="17" presetID="10" presetClass="entr" presetSubtype="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250"/>
                                        <p:tgtEl>
                                          <p:spTgt spid="46"/>
                                        </p:tgtEl>
                                      </p:cBhvr>
                                    </p:animEffect>
                                  </p:childTnLst>
                                </p:cTn>
                              </p:par>
                              <p:par>
                                <p:cTn id="20" presetID="26" presetClass="emph" presetSubtype="0" fill="hold" grpId="1" nodeType="withEffect">
                                  <p:stCondLst>
                                    <p:cond delay="0"/>
                                  </p:stCondLst>
                                  <p:childTnLst>
                                    <p:animEffect transition="out" filter="fade">
                                      <p:cBhvr>
                                        <p:cTn id="21" dur="250" tmFilter="0, 0; .2, .5; .8, .5; 1, 0"/>
                                        <p:tgtEl>
                                          <p:spTgt spid="46"/>
                                        </p:tgtEl>
                                      </p:cBhvr>
                                    </p:animEffect>
                                    <p:animScale>
                                      <p:cBhvr>
                                        <p:cTn id="22" dur="125" autoRev="1" fill="hold"/>
                                        <p:tgtEl>
                                          <p:spTgt spid="46"/>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250"/>
                                        <p:tgtEl>
                                          <p:spTgt spid="47"/>
                                        </p:tgtEl>
                                      </p:cBhvr>
                                    </p:animEffect>
                                  </p:childTnLst>
                                </p:cTn>
                              </p:par>
                              <p:par>
                                <p:cTn id="28" presetID="26" presetClass="emph" presetSubtype="0" fill="hold" grpId="1" nodeType="withEffect">
                                  <p:stCondLst>
                                    <p:cond delay="0"/>
                                  </p:stCondLst>
                                  <p:childTnLst>
                                    <p:animEffect transition="out" filter="fade">
                                      <p:cBhvr>
                                        <p:cTn id="29" dur="250" tmFilter="0, 0; .2, .5; .8, .5; 1, 0"/>
                                        <p:tgtEl>
                                          <p:spTgt spid="47"/>
                                        </p:tgtEl>
                                      </p:cBhvr>
                                    </p:animEffect>
                                    <p:animScale>
                                      <p:cBhvr>
                                        <p:cTn id="30" dur="125" autoRev="1" fill="hold"/>
                                        <p:tgtEl>
                                          <p:spTgt spid="47"/>
                                        </p:tgtEl>
                                      </p:cBhvr>
                                      <p:by x="105000" y="105000"/>
                                    </p:animScale>
                                  </p:childTnLst>
                                </p:cTn>
                              </p:par>
                              <p:par>
                                <p:cTn id="31" presetID="10" presetClass="entr" presetSubtype="0" fill="hold" grpId="0" nodeType="withEffect">
                                  <p:stCondLst>
                                    <p:cond delay="0"/>
                                  </p:stCondLst>
                                  <p:childTnLst>
                                    <p:set>
                                      <p:cBhvr>
                                        <p:cTn id="32" dur="1" fill="hold">
                                          <p:stCondLst>
                                            <p:cond delay="0"/>
                                          </p:stCondLst>
                                        </p:cTn>
                                        <p:tgtEl>
                                          <p:spTgt spid="50"/>
                                        </p:tgtEl>
                                        <p:attrNameLst>
                                          <p:attrName>style.visibility</p:attrName>
                                        </p:attrNameLst>
                                      </p:cBhvr>
                                      <p:to>
                                        <p:strVal val="visible"/>
                                      </p:to>
                                    </p:set>
                                    <p:animEffect transition="in" filter="fade">
                                      <p:cBhvr>
                                        <p:cTn id="33" dur="250"/>
                                        <p:tgtEl>
                                          <p:spTgt spid="50"/>
                                        </p:tgtEl>
                                      </p:cBhvr>
                                    </p:animEffect>
                                  </p:childTnLst>
                                </p:cTn>
                              </p:par>
                              <p:par>
                                <p:cTn id="34" presetID="26" presetClass="emph" presetSubtype="0" fill="hold" grpId="1" nodeType="withEffect">
                                  <p:stCondLst>
                                    <p:cond delay="0"/>
                                  </p:stCondLst>
                                  <p:childTnLst>
                                    <p:animEffect transition="out" filter="fade">
                                      <p:cBhvr>
                                        <p:cTn id="35" dur="250" tmFilter="0, 0; .2, .5; .8, .5; 1, 0"/>
                                        <p:tgtEl>
                                          <p:spTgt spid="50"/>
                                        </p:tgtEl>
                                      </p:cBhvr>
                                    </p:animEffect>
                                    <p:animScale>
                                      <p:cBhvr>
                                        <p:cTn id="36" dur="125" autoRev="1" fill="hold"/>
                                        <p:tgtEl>
                                          <p:spTgt spid="50"/>
                                        </p:tgtEl>
                                      </p:cBhvr>
                                      <p:by x="105000" y="105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fade">
                                      <p:cBhvr>
                                        <p:cTn id="41" dur="250"/>
                                        <p:tgtEl>
                                          <p:spTgt spid="54"/>
                                        </p:tgtEl>
                                      </p:cBhvr>
                                    </p:animEffect>
                                  </p:childTnLst>
                                </p:cTn>
                              </p:par>
                              <p:par>
                                <p:cTn id="42" presetID="26" presetClass="emph" presetSubtype="0" fill="hold" grpId="1" nodeType="withEffect">
                                  <p:stCondLst>
                                    <p:cond delay="0"/>
                                  </p:stCondLst>
                                  <p:childTnLst>
                                    <p:animEffect transition="out" filter="fade">
                                      <p:cBhvr>
                                        <p:cTn id="43" dur="250" tmFilter="0, 0; .2, .5; .8, .5; 1, 0"/>
                                        <p:tgtEl>
                                          <p:spTgt spid="54"/>
                                        </p:tgtEl>
                                      </p:cBhvr>
                                    </p:animEffect>
                                    <p:animScale>
                                      <p:cBhvr>
                                        <p:cTn id="44" dur="125" autoRev="1" fill="hold"/>
                                        <p:tgtEl>
                                          <p:spTgt spid="54"/>
                                        </p:tgtEl>
                                      </p:cBhvr>
                                      <p:by x="105000" y="105000"/>
                                    </p:animScale>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250"/>
                                        <p:tgtEl>
                                          <p:spTgt spid="5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8"/>
                                        </p:tgtEl>
                                        <p:attrNameLst>
                                          <p:attrName>style.visibility</p:attrName>
                                        </p:attrNameLst>
                                      </p:cBhvr>
                                      <p:to>
                                        <p:strVal val="visible"/>
                                      </p:to>
                                    </p:set>
                                    <p:animEffect transition="in" filter="fade">
                                      <p:cBhvr>
                                        <p:cTn id="52" dur="250"/>
                                        <p:tgtEl>
                                          <p:spTgt spid="5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60"/>
                                        </p:tgtEl>
                                        <p:attrNameLst>
                                          <p:attrName>style.visibility</p:attrName>
                                        </p:attrNameLst>
                                      </p:cBhvr>
                                      <p:to>
                                        <p:strVal val="visible"/>
                                      </p:to>
                                    </p:set>
                                    <p:animEffect transition="in" filter="fade">
                                      <p:cBhvr>
                                        <p:cTn id="55" dur="250"/>
                                        <p:tgtEl>
                                          <p:spTgt spid="60"/>
                                        </p:tgtEl>
                                      </p:cBhvr>
                                    </p:animEffect>
                                  </p:childTnLst>
                                </p:cTn>
                              </p:par>
                              <p:par>
                                <p:cTn id="56" presetID="26" presetClass="emph" presetSubtype="0" fill="hold" grpId="1" nodeType="withEffect">
                                  <p:stCondLst>
                                    <p:cond delay="0"/>
                                  </p:stCondLst>
                                  <p:childTnLst>
                                    <p:animEffect transition="out" filter="fade">
                                      <p:cBhvr>
                                        <p:cTn id="57" dur="250" tmFilter="0, 0; .2, .5; .8, .5; 1, 0"/>
                                        <p:tgtEl>
                                          <p:spTgt spid="56"/>
                                        </p:tgtEl>
                                      </p:cBhvr>
                                    </p:animEffect>
                                    <p:animScale>
                                      <p:cBhvr>
                                        <p:cTn id="58" dur="125" autoRev="1" fill="hold"/>
                                        <p:tgtEl>
                                          <p:spTgt spid="56"/>
                                        </p:tgtEl>
                                      </p:cBhvr>
                                      <p:by x="105000" y="105000"/>
                                    </p:animScale>
                                  </p:childTnLst>
                                </p:cTn>
                              </p:par>
                              <p:par>
                                <p:cTn id="59" presetID="26" presetClass="emph" presetSubtype="0" fill="hold" grpId="1" nodeType="withEffect">
                                  <p:stCondLst>
                                    <p:cond delay="0"/>
                                  </p:stCondLst>
                                  <p:childTnLst>
                                    <p:animEffect transition="out" filter="fade">
                                      <p:cBhvr>
                                        <p:cTn id="60" dur="250" tmFilter="0, 0; .2, .5; .8, .5; 1, 0"/>
                                        <p:tgtEl>
                                          <p:spTgt spid="58"/>
                                        </p:tgtEl>
                                      </p:cBhvr>
                                    </p:animEffect>
                                    <p:animScale>
                                      <p:cBhvr>
                                        <p:cTn id="61" dur="125" autoRev="1" fill="hold"/>
                                        <p:tgtEl>
                                          <p:spTgt spid="58"/>
                                        </p:tgtEl>
                                      </p:cBhvr>
                                      <p:by x="105000" y="105000"/>
                                    </p:animScale>
                                  </p:childTnLst>
                                </p:cTn>
                              </p:par>
                              <p:par>
                                <p:cTn id="62" presetID="26" presetClass="emph" presetSubtype="0" fill="hold" grpId="1" nodeType="withEffect">
                                  <p:stCondLst>
                                    <p:cond delay="0"/>
                                  </p:stCondLst>
                                  <p:childTnLst>
                                    <p:animEffect transition="out" filter="fade">
                                      <p:cBhvr>
                                        <p:cTn id="63" dur="250" tmFilter="0, 0; .2, .5; .8, .5; 1, 0"/>
                                        <p:tgtEl>
                                          <p:spTgt spid="60"/>
                                        </p:tgtEl>
                                      </p:cBhvr>
                                    </p:animEffect>
                                    <p:animScale>
                                      <p:cBhvr>
                                        <p:cTn id="64" dur="125" autoRev="1" fill="hold"/>
                                        <p:tgtEl>
                                          <p:spTgt spid="6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8" grpId="1"/>
      <p:bldP spid="45" grpId="0"/>
      <p:bldP spid="45" grpId="1"/>
      <p:bldP spid="46" grpId="0"/>
      <p:bldP spid="46" grpId="1"/>
      <p:bldP spid="47" grpId="0"/>
      <p:bldP spid="47" grpId="1"/>
      <p:bldP spid="50" grpId="0"/>
      <p:bldP spid="50" grpId="1"/>
      <p:bldP spid="54" grpId="0"/>
      <p:bldP spid="54" grpId="1"/>
      <p:bldP spid="56" grpId="0"/>
      <p:bldP spid="56" grpId="1"/>
      <p:bldP spid="58" grpId="0"/>
      <p:bldP spid="58" grpId="1"/>
      <p:bldP spid="60" grpId="0"/>
      <p:bldP spid="60"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225B197-E94F-4481-8DE6-FDFB9A3A5D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263" t="25672" r="7929" b="25845"/>
          <a:stretch/>
        </p:blipFill>
        <p:spPr>
          <a:xfrm>
            <a:off x="755650" y="1872734"/>
            <a:ext cx="7632700" cy="3122282"/>
          </a:xfrm>
          <a:prstGeom prst="rect">
            <a:avLst/>
          </a:prstGeom>
        </p:spPr>
      </p:pic>
      <p:sp>
        <p:nvSpPr>
          <p:cNvPr id="77" name="TextBox 76">
            <a:extLst>
              <a:ext uri="{FF2B5EF4-FFF2-40B4-BE49-F238E27FC236}">
                <a16:creationId xmlns:a16="http://schemas.microsoft.com/office/drawing/2014/main" id="{565E7510-2730-45FA-8286-3F60BF79967C}"/>
              </a:ext>
            </a:extLst>
          </p:cNvPr>
          <p:cNvSpPr txBox="1"/>
          <p:nvPr/>
        </p:nvSpPr>
        <p:spPr>
          <a:xfrm>
            <a:off x="755650" y="5002089"/>
            <a:ext cx="7632700" cy="1090735"/>
          </a:xfrm>
          <a:prstGeom prst="rect">
            <a:avLst/>
          </a:prstGeom>
          <a:solidFill>
            <a:schemeClr val="bg1"/>
          </a:solidFill>
          <a:ln w="28575">
            <a:solidFill>
              <a:srgbClr val="0079C2"/>
            </a:solidFill>
          </a:ln>
        </p:spPr>
        <p:txBody>
          <a:bodyPr wrap="square" lIns="108000" tIns="108000" rIns="108000" bIns="108000" rtlCol="0">
            <a:noAutofit/>
          </a:bodyPr>
          <a:lstStyle/>
          <a:p>
            <a:endParaRPr lang="en-GB" dirty="0"/>
          </a:p>
        </p:txBody>
      </p:sp>
      <p:pic>
        <p:nvPicPr>
          <p:cNvPr id="5" name="Picture 4">
            <a:extLst>
              <a:ext uri="{FF2B5EF4-FFF2-40B4-BE49-F238E27FC236}">
                <a16:creationId xmlns:a16="http://schemas.microsoft.com/office/drawing/2014/main" id="{2830866F-58AA-4213-AFD1-4A7F919ABC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sp>
        <p:nvSpPr>
          <p:cNvPr id="8" name="TextBox 7"/>
          <p:cNvSpPr txBox="1"/>
          <p:nvPr/>
        </p:nvSpPr>
        <p:spPr>
          <a:xfrm>
            <a:off x="755650" y="1341438"/>
            <a:ext cx="7632700" cy="514473"/>
          </a:xfrm>
          <a:prstGeom prst="rect">
            <a:avLst/>
          </a:prstGeom>
          <a:solidFill>
            <a:srgbClr val="0079C2"/>
          </a:solidFill>
          <a:ln w="28575">
            <a:solidFill>
              <a:srgbClr val="0079C2"/>
            </a:solidFill>
          </a:ln>
        </p:spPr>
        <p:txBody>
          <a:bodyPr wrap="square" lIns="108000" tIns="108000" rIns="108000" bIns="108000" rtlCol="0">
            <a:spAutoFit/>
          </a:bodyPr>
          <a:lstStyle/>
          <a:p>
            <a:pPr algn="ctr">
              <a:lnSpc>
                <a:spcPct val="107000"/>
              </a:lnSpc>
              <a:spcAft>
                <a:spcPts val="800"/>
              </a:spcAft>
              <a:tabLst>
                <a:tab pos="3263900" algn="ctr"/>
              </a:tabLst>
            </a:pPr>
            <a:r>
              <a:rPr lang="en-GB" b="1" dirty="0">
                <a:solidFill>
                  <a:schemeClr val="bg1"/>
                </a:solidFill>
                <a:latin typeface="Twinkl" pitchFamily="2" charset="0"/>
              </a:rPr>
              <a:t>Complete the sentences to match the image.</a:t>
            </a:r>
          </a:p>
        </p:txBody>
      </p:sp>
      <p:sp>
        <p:nvSpPr>
          <p:cNvPr id="2" name="Rectangle 1">
            <a:extLst>
              <a:ext uri="{FF2B5EF4-FFF2-40B4-BE49-F238E27FC236}">
                <a16:creationId xmlns:a16="http://schemas.microsoft.com/office/drawing/2014/main" id="{3B7A1001-1354-401A-ABFA-EF2E60D8DD80}"/>
              </a:ext>
            </a:extLst>
          </p:cNvPr>
          <p:cNvSpPr/>
          <p:nvPr/>
        </p:nvSpPr>
        <p:spPr>
          <a:xfrm>
            <a:off x="1024322" y="5025261"/>
            <a:ext cx="6879772" cy="1015663"/>
          </a:xfrm>
          <a:prstGeom prst="rect">
            <a:avLst/>
          </a:prstGeom>
        </p:spPr>
        <p:txBody>
          <a:bodyPr wrap="square">
            <a:spAutoFit/>
          </a:bodyPr>
          <a:lstStyle/>
          <a:p>
            <a:pPr>
              <a:lnSpc>
                <a:spcPts val="3600"/>
              </a:lnSpc>
            </a:pPr>
            <a:r>
              <a:rPr lang="en-GB" sz="2000" dirty="0"/>
              <a:t>There are       quarters altogether.</a:t>
            </a:r>
          </a:p>
          <a:p>
            <a:pPr>
              <a:lnSpc>
                <a:spcPts val="3600"/>
              </a:lnSpc>
            </a:pPr>
            <a:r>
              <a:rPr lang="en-GB" sz="2000" dirty="0"/>
              <a:t>      quarters =       whole ones and</a:t>
            </a:r>
            <a:r>
              <a:rPr lang="en-GB" sz="2000" dirty="0">
                <a:solidFill>
                  <a:srgbClr val="00B050"/>
                </a:solidFill>
              </a:rPr>
              <a:t>       </a:t>
            </a:r>
            <a:r>
              <a:rPr lang="en-GB" sz="2000" dirty="0"/>
              <a:t>quarter</a:t>
            </a:r>
          </a:p>
        </p:txBody>
      </p:sp>
      <p:sp>
        <p:nvSpPr>
          <p:cNvPr id="68" name="Rectangle 67">
            <a:extLst>
              <a:ext uri="{FF2B5EF4-FFF2-40B4-BE49-F238E27FC236}">
                <a16:creationId xmlns:a16="http://schemas.microsoft.com/office/drawing/2014/main" id="{312807AB-09A6-4FF6-ADBB-DBF38810C75A}"/>
              </a:ext>
            </a:extLst>
          </p:cNvPr>
          <p:cNvSpPr/>
          <p:nvPr/>
        </p:nvSpPr>
        <p:spPr>
          <a:xfrm>
            <a:off x="2262571" y="5146770"/>
            <a:ext cx="385964" cy="385964"/>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GB" sz="2800"/>
          </a:p>
        </p:txBody>
      </p:sp>
      <p:sp>
        <p:nvSpPr>
          <p:cNvPr id="69" name="Rectangle 68">
            <a:extLst>
              <a:ext uri="{FF2B5EF4-FFF2-40B4-BE49-F238E27FC236}">
                <a16:creationId xmlns:a16="http://schemas.microsoft.com/office/drawing/2014/main" id="{94F65304-7D67-4607-8BC5-EFD393FC6925}"/>
              </a:ext>
            </a:extLst>
          </p:cNvPr>
          <p:cNvSpPr/>
          <p:nvPr/>
        </p:nvSpPr>
        <p:spPr>
          <a:xfrm>
            <a:off x="2194895" y="5137495"/>
            <a:ext cx="502267" cy="400110"/>
          </a:xfrm>
          <a:prstGeom prst="rect">
            <a:avLst/>
          </a:prstGeom>
        </p:spPr>
        <p:txBody>
          <a:bodyPr wrap="square">
            <a:spAutoFit/>
          </a:bodyPr>
          <a:lstStyle/>
          <a:p>
            <a:pPr algn="ctr"/>
            <a:r>
              <a:rPr lang="en-GB" sz="2000" b="1" dirty="0">
                <a:solidFill>
                  <a:srgbClr val="009541"/>
                </a:solidFill>
              </a:rPr>
              <a:t>13</a:t>
            </a:r>
          </a:p>
        </p:txBody>
      </p:sp>
      <p:sp>
        <p:nvSpPr>
          <p:cNvPr id="70" name="Rectangle 69">
            <a:extLst>
              <a:ext uri="{FF2B5EF4-FFF2-40B4-BE49-F238E27FC236}">
                <a16:creationId xmlns:a16="http://schemas.microsoft.com/office/drawing/2014/main" id="{276361B1-5837-4BEC-A072-5F60C602504C}"/>
              </a:ext>
            </a:extLst>
          </p:cNvPr>
          <p:cNvSpPr/>
          <p:nvPr/>
        </p:nvSpPr>
        <p:spPr>
          <a:xfrm>
            <a:off x="2849130" y="5579521"/>
            <a:ext cx="385964" cy="385964"/>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GB" sz="2800"/>
          </a:p>
        </p:txBody>
      </p:sp>
      <p:sp>
        <p:nvSpPr>
          <p:cNvPr id="71" name="Rectangle 70">
            <a:extLst>
              <a:ext uri="{FF2B5EF4-FFF2-40B4-BE49-F238E27FC236}">
                <a16:creationId xmlns:a16="http://schemas.microsoft.com/office/drawing/2014/main" id="{47EC7459-AB70-4C3E-BAA9-F9A1BB21BE89}"/>
              </a:ext>
            </a:extLst>
          </p:cNvPr>
          <p:cNvSpPr/>
          <p:nvPr/>
        </p:nvSpPr>
        <p:spPr>
          <a:xfrm>
            <a:off x="2781454" y="5572448"/>
            <a:ext cx="502267" cy="400110"/>
          </a:xfrm>
          <a:prstGeom prst="rect">
            <a:avLst/>
          </a:prstGeom>
        </p:spPr>
        <p:txBody>
          <a:bodyPr wrap="square">
            <a:spAutoFit/>
          </a:bodyPr>
          <a:lstStyle/>
          <a:p>
            <a:pPr algn="ctr"/>
            <a:r>
              <a:rPr lang="en-GB" sz="2000" b="1" dirty="0">
                <a:solidFill>
                  <a:srgbClr val="009541"/>
                </a:solidFill>
              </a:rPr>
              <a:t>3</a:t>
            </a:r>
          </a:p>
        </p:txBody>
      </p:sp>
      <p:sp>
        <p:nvSpPr>
          <p:cNvPr id="72" name="Rectangle 71">
            <a:extLst>
              <a:ext uri="{FF2B5EF4-FFF2-40B4-BE49-F238E27FC236}">
                <a16:creationId xmlns:a16="http://schemas.microsoft.com/office/drawing/2014/main" id="{6AC25983-4F66-415E-AC50-0277AE15E267}"/>
              </a:ext>
            </a:extLst>
          </p:cNvPr>
          <p:cNvSpPr/>
          <p:nvPr/>
        </p:nvSpPr>
        <p:spPr>
          <a:xfrm>
            <a:off x="5150461" y="5579521"/>
            <a:ext cx="385964" cy="385964"/>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GB" sz="2800"/>
          </a:p>
        </p:txBody>
      </p:sp>
      <p:sp>
        <p:nvSpPr>
          <p:cNvPr id="73" name="Rectangle 72">
            <a:extLst>
              <a:ext uri="{FF2B5EF4-FFF2-40B4-BE49-F238E27FC236}">
                <a16:creationId xmlns:a16="http://schemas.microsoft.com/office/drawing/2014/main" id="{BE00A438-2003-4C79-8C3E-56B9869A4BA9}"/>
              </a:ext>
            </a:extLst>
          </p:cNvPr>
          <p:cNvSpPr/>
          <p:nvPr/>
        </p:nvSpPr>
        <p:spPr>
          <a:xfrm>
            <a:off x="5092310" y="5572448"/>
            <a:ext cx="502267" cy="400110"/>
          </a:xfrm>
          <a:prstGeom prst="rect">
            <a:avLst/>
          </a:prstGeom>
        </p:spPr>
        <p:txBody>
          <a:bodyPr wrap="square">
            <a:spAutoFit/>
          </a:bodyPr>
          <a:lstStyle/>
          <a:p>
            <a:pPr algn="ctr"/>
            <a:r>
              <a:rPr lang="en-GB" sz="2000" b="1" dirty="0">
                <a:solidFill>
                  <a:srgbClr val="009541"/>
                </a:solidFill>
              </a:rPr>
              <a:t>1</a:t>
            </a:r>
          </a:p>
        </p:txBody>
      </p:sp>
      <p:sp>
        <p:nvSpPr>
          <p:cNvPr id="74" name="Rectangle 73">
            <a:extLst>
              <a:ext uri="{FF2B5EF4-FFF2-40B4-BE49-F238E27FC236}">
                <a16:creationId xmlns:a16="http://schemas.microsoft.com/office/drawing/2014/main" id="{91C4B433-879D-4CA1-910B-CA53CBB8D2BA}"/>
              </a:ext>
            </a:extLst>
          </p:cNvPr>
          <p:cNvSpPr/>
          <p:nvPr/>
        </p:nvSpPr>
        <p:spPr>
          <a:xfrm>
            <a:off x="1120573" y="5579521"/>
            <a:ext cx="385964" cy="385964"/>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GB" sz="2800"/>
          </a:p>
        </p:txBody>
      </p:sp>
      <p:sp>
        <p:nvSpPr>
          <p:cNvPr id="75" name="Rectangle 74">
            <a:extLst>
              <a:ext uri="{FF2B5EF4-FFF2-40B4-BE49-F238E27FC236}">
                <a16:creationId xmlns:a16="http://schemas.microsoft.com/office/drawing/2014/main" id="{B0394DAE-3535-44E7-BEB0-1C34B19DF252}"/>
              </a:ext>
            </a:extLst>
          </p:cNvPr>
          <p:cNvSpPr/>
          <p:nvPr/>
        </p:nvSpPr>
        <p:spPr>
          <a:xfrm>
            <a:off x="1062422" y="5572448"/>
            <a:ext cx="502267" cy="400110"/>
          </a:xfrm>
          <a:prstGeom prst="rect">
            <a:avLst/>
          </a:prstGeom>
        </p:spPr>
        <p:txBody>
          <a:bodyPr wrap="square">
            <a:spAutoFit/>
          </a:bodyPr>
          <a:lstStyle/>
          <a:p>
            <a:pPr algn="ctr"/>
            <a:r>
              <a:rPr lang="en-GB" sz="2000" b="1" dirty="0">
                <a:solidFill>
                  <a:srgbClr val="009541"/>
                </a:solidFill>
              </a:rPr>
              <a:t>13</a:t>
            </a:r>
          </a:p>
        </p:txBody>
      </p:sp>
      <p:pic>
        <p:nvPicPr>
          <p:cNvPr id="14" name="Picture 13">
            <a:extLst>
              <a:ext uri="{FF2B5EF4-FFF2-40B4-BE49-F238E27FC236}">
                <a16:creationId xmlns:a16="http://schemas.microsoft.com/office/drawing/2014/main" id="{50CCE6CA-4B12-47B7-BD28-57641D4024B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7223"/>
          <a:stretch/>
        </p:blipFill>
        <p:spPr>
          <a:xfrm>
            <a:off x="4784527" y="1971784"/>
            <a:ext cx="3277861" cy="3023232"/>
          </a:xfrm>
          <a:prstGeom prst="rect">
            <a:avLst/>
          </a:prstGeom>
        </p:spPr>
      </p:pic>
      <p:sp>
        <p:nvSpPr>
          <p:cNvPr id="185" name="TextBox 184">
            <a:extLst>
              <a:ext uri="{FF2B5EF4-FFF2-40B4-BE49-F238E27FC236}">
                <a16:creationId xmlns:a16="http://schemas.microsoft.com/office/drawing/2014/main" id="{BD3F4EA7-9003-4B82-8313-CC1559614BDF}"/>
              </a:ext>
            </a:extLst>
          </p:cNvPr>
          <p:cNvSpPr txBox="1"/>
          <p:nvPr/>
        </p:nvSpPr>
        <p:spPr>
          <a:xfrm>
            <a:off x="755651" y="1855910"/>
            <a:ext cx="7632700" cy="3146179"/>
          </a:xfrm>
          <a:prstGeom prst="rect">
            <a:avLst/>
          </a:prstGeom>
          <a:noFill/>
          <a:ln w="28575">
            <a:solidFill>
              <a:srgbClr val="0079C2"/>
            </a:solidFill>
          </a:ln>
        </p:spPr>
        <p:txBody>
          <a:bodyPr wrap="square" lIns="108000" tIns="108000" rIns="108000" bIns="108000" rtlCol="0">
            <a:noAutofit/>
          </a:bodyPr>
          <a:lstStyle/>
          <a:p>
            <a:endParaRPr lang="en-GB" dirty="0"/>
          </a:p>
        </p:txBody>
      </p:sp>
      <p:pic>
        <p:nvPicPr>
          <p:cNvPr id="9" name="Picture 8">
            <a:extLst>
              <a:ext uri="{FF2B5EF4-FFF2-40B4-BE49-F238E27FC236}">
                <a16:creationId xmlns:a16="http://schemas.microsoft.com/office/drawing/2014/main" id="{A7EF57FF-BD50-4223-BF25-C7AB1554F7E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3284"/>
          <a:stretch/>
        </p:blipFill>
        <p:spPr>
          <a:xfrm>
            <a:off x="7276607" y="4830672"/>
            <a:ext cx="968856" cy="1257505"/>
          </a:xfrm>
          <a:prstGeom prst="rect">
            <a:avLst/>
          </a:prstGeom>
        </p:spPr>
      </p:pic>
      <p:grpSp>
        <p:nvGrpSpPr>
          <p:cNvPr id="187" name="Group 186">
            <a:extLst>
              <a:ext uri="{FF2B5EF4-FFF2-40B4-BE49-F238E27FC236}">
                <a16:creationId xmlns:a16="http://schemas.microsoft.com/office/drawing/2014/main" id="{98FF8A76-884B-455E-88D4-F3B8079C7633}"/>
              </a:ext>
            </a:extLst>
          </p:cNvPr>
          <p:cNvGrpSpPr/>
          <p:nvPr/>
        </p:nvGrpSpPr>
        <p:grpSpPr>
          <a:xfrm>
            <a:off x="3899232" y="2624941"/>
            <a:ext cx="365136" cy="584775"/>
            <a:chOff x="5387596" y="2222409"/>
            <a:chExt cx="365136" cy="584775"/>
          </a:xfrm>
        </p:grpSpPr>
        <p:sp>
          <p:nvSpPr>
            <p:cNvPr id="188" name="TextBox 187">
              <a:extLst>
                <a:ext uri="{FF2B5EF4-FFF2-40B4-BE49-F238E27FC236}">
                  <a16:creationId xmlns:a16="http://schemas.microsoft.com/office/drawing/2014/main" id="{ED785152-487A-4DE7-A62E-4A3C6D8979BE}"/>
                </a:ext>
              </a:extLst>
            </p:cNvPr>
            <p:cNvSpPr txBox="1"/>
            <p:nvPr/>
          </p:nvSpPr>
          <p:spPr>
            <a:xfrm>
              <a:off x="5387596" y="2257560"/>
              <a:ext cx="365136" cy="514473"/>
            </a:xfrm>
            <a:prstGeom prst="rect">
              <a:avLst/>
            </a:prstGeom>
            <a:solidFill>
              <a:srgbClr val="AFDEF8"/>
            </a:solidFill>
            <a:ln w="19050">
              <a:solidFill>
                <a:srgbClr val="00A8E5"/>
              </a:solidFill>
            </a:ln>
          </p:spPr>
          <p:txBody>
            <a:bodyPr wrap="square" lIns="108000" tIns="108000" rIns="108000" bIns="108000" rtlCol="0">
              <a:noAutofit/>
            </a:bodyPr>
            <a:lstStyle/>
            <a:p>
              <a:pPr algn="ctr">
                <a:lnSpc>
                  <a:spcPct val="107000"/>
                </a:lnSpc>
                <a:spcAft>
                  <a:spcPts val="800"/>
                </a:spcAft>
                <a:tabLst>
                  <a:tab pos="3263900" algn="ctr"/>
                </a:tabLst>
              </a:pPr>
              <a:endParaRPr lang="en-GB" b="1" dirty="0">
                <a:latin typeface="Twinkl" pitchFamily="2" charset="0"/>
              </a:endParaRPr>
            </a:p>
          </p:txBody>
        </p:sp>
        <p:grpSp>
          <p:nvGrpSpPr>
            <p:cNvPr id="189" name="Group 188">
              <a:extLst>
                <a:ext uri="{FF2B5EF4-FFF2-40B4-BE49-F238E27FC236}">
                  <a16:creationId xmlns:a16="http://schemas.microsoft.com/office/drawing/2014/main" id="{44A766A0-CA95-438F-9BFB-348E37430EEF}"/>
                </a:ext>
              </a:extLst>
            </p:cNvPr>
            <p:cNvGrpSpPr/>
            <p:nvPr/>
          </p:nvGrpSpPr>
          <p:grpSpPr>
            <a:xfrm>
              <a:off x="5417719" y="2222409"/>
              <a:ext cx="304891" cy="584775"/>
              <a:chOff x="1017374" y="5171993"/>
              <a:chExt cx="304891" cy="584775"/>
            </a:xfrm>
          </p:grpSpPr>
          <p:sp>
            <p:nvSpPr>
              <p:cNvPr id="190" name="TextBox 189">
                <a:extLst>
                  <a:ext uri="{FF2B5EF4-FFF2-40B4-BE49-F238E27FC236}">
                    <a16:creationId xmlns:a16="http://schemas.microsoft.com/office/drawing/2014/main" id="{901D2BF7-DFCD-47EB-A185-212C28C33645}"/>
                  </a:ext>
                </a:extLst>
              </p:cNvPr>
              <p:cNvSpPr txBox="1"/>
              <p:nvPr/>
            </p:nvSpPr>
            <p:spPr>
              <a:xfrm>
                <a:off x="1017374" y="5171993"/>
                <a:ext cx="304891" cy="584775"/>
              </a:xfrm>
              <a:prstGeom prst="rect">
                <a:avLst/>
              </a:prstGeom>
              <a:noFill/>
            </p:spPr>
            <p:txBody>
              <a:bodyPr wrap="none" rtlCol="0">
                <a:spAutoFit/>
              </a:bodyPr>
              <a:lstStyle/>
              <a:p>
                <a:pPr algn="ctr"/>
                <a:r>
                  <a:rPr lang="en-GB" sz="1600" b="1" dirty="0">
                    <a:cs typeface="Kalam" panose="02000000000000000000" pitchFamily="2" charset="0"/>
                  </a:rPr>
                  <a:t>1</a:t>
                </a:r>
                <a:br>
                  <a:rPr lang="en-GB" sz="1600" b="1" dirty="0">
                    <a:cs typeface="Kalam" panose="02000000000000000000" pitchFamily="2" charset="0"/>
                  </a:rPr>
                </a:br>
                <a:r>
                  <a:rPr lang="en-GB" sz="1600" b="1" dirty="0">
                    <a:cs typeface="Kalam" panose="02000000000000000000" pitchFamily="2" charset="0"/>
                  </a:rPr>
                  <a:t>4</a:t>
                </a:r>
              </a:p>
            </p:txBody>
          </p:sp>
          <p:cxnSp>
            <p:nvCxnSpPr>
              <p:cNvPr id="191" name="Straight Connector 190">
                <a:extLst>
                  <a:ext uri="{FF2B5EF4-FFF2-40B4-BE49-F238E27FC236}">
                    <a16:creationId xmlns:a16="http://schemas.microsoft.com/office/drawing/2014/main" id="{48CA4381-9135-4D21-85D1-30E079E1A985}"/>
                  </a:ext>
                </a:extLst>
              </p:cNvPr>
              <p:cNvCxnSpPr>
                <a:cxnSpLocks/>
              </p:cNvCxnSpPr>
              <p:nvPr/>
            </p:nvCxnSpPr>
            <p:spPr>
              <a:xfrm>
                <a:off x="1095444" y="5464382"/>
                <a:ext cx="148750" cy="0"/>
              </a:xfrm>
              <a:prstGeom prst="line">
                <a:avLst/>
              </a:prstGeom>
              <a:ln w="19050"/>
            </p:spPr>
            <p:style>
              <a:lnRef idx="1">
                <a:schemeClr val="dk1"/>
              </a:lnRef>
              <a:fillRef idx="0">
                <a:schemeClr val="dk1"/>
              </a:fillRef>
              <a:effectRef idx="0">
                <a:schemeClr val="dk1"/>
              </a:effectRef>
              <a:fontRef idx="minor">
                <a:schemeClr val="tx1"/>
              </a:fontRef>
            </p:style>
          </p:cxnSp>
        </p:grpSp>
      </p:grpSp>
      <p:grpSp>
        <p:nvGrpSpPr>
          <p:cNvPr id="192" name="Group 191">
            <a:extLst>
              <a:ext uri="{FF2B5EF4-FFF2-40B4-BE49-F238E27FC236}">
                <a16:creationId xmlns:a16="http://schemas.microsoft.com/office/drawing/2014/main" id="{8B5902B2-37EA-4353-A730-23A36A0D764F}"/>
              </a:ext>
            </a:extLst>
          </p:cNvPr>
          <p:cNvGrpSpPr/>
          <p:nvPr/>
        </p:nvGrpSpPr>
        <p:grpSpPr>
          <a:xfrm>
            <a:off x="1089661" y="4139882"/>
            <a:ext cx="365136" cy="584775"/>
            <a:chOff x="5387596" y="2222409"/>
            <a:chExt cx="365136" cy="584775"/>
          </a:xfrm>
        </p:grpSpPr>
        <p:sp>
          <p:nvSpPr>
            <p:cNvPr id="193" name="TextBox 192">
              <a:extLst>
                <a:ext uri="{FF2B5EF4-FFF2-40B4-BE49-F238E27FC236}">
                  <a16:creationId xmlns:a16="http://schemas.microsoft.com/office/drawing/2014/main" id="{B5E8C8E6-B3A2-4912-BEDF-49E940D83AB1}"/>
                </a:ext>
              </a:extLst>
            </p:cNvPr>
            <p:cNvSpPr txBox="1"/>
            <p:nvPr/>
          </p:nvSpPr>
          <p:spPr>
            <a:xfrm>
              <a:off x="5387596" y="2257560"/>
              <a:ext cx="365136" cy="514473"/>
            </a:xfrm>
            <a:prstGeom prst="rect">
              <a:avLst/>
            </a:prstGeom>
            <a:solidFill>
              <a:srgbClr val="AFDEF8"/>
            </a:solidFill>
            <a:ln w="19050">
              <a:solidFill>
                <a:srgbClr val="00A8E5"/>
              </a:solidFill>
            </a:ln>
          </p:spPr>
          <p:txBody>
            <a:bodyPr wrap="square" lIns="108000" tIns="108000" rIns="108000" bIns="108000" rtlCol="0">
              <a:noAutofit/>
            </a:bodyPr>
            <a:lstStyle/>
            <a:p>
              <a:pPr algn="ctr">
                <a:lnSpc>
                  <a:spcPct val="107000"/>
                </a:lnSpc>
                <a:spcAft>
                  <a:spcPts val="800"/>
                </a:spcAft>
                <a:tabLst>
                  <a:tab pos="3263900" algn="ctr"/>
                </a:tabLst>
              </a:pPr>
              <a:endParaRPr lang="en-GB" b="1" dirty="0">
                <a:latin typeface="Twinkl" pitchFamily="2" charset="0"/>
              </a:endParaRPr>
            </a:p>
          </p:txBody>
        </p:sp>
        <p:grpSp>
          <p:nvGrpSpPr>
            <p:cNvPr id="194" name="Group 193">
              <a:extLst>
                <a:ext uri="{FF2B5EF4-FFF2-40B4-BE49-F238E27FC236}">
                  <a16:creationId xmlns:a16="http://schemas.microsoft.com/office/drawing/2014/main" id="{13E95B68-7021-48A9-A37E-7AF9852D9887}"/>
                </a:ext>
              </a:extLst>
            </p:cNvPr>
            <p:cNvGrpSpPr/>
            <p:nvPr/>
          </p:nvGrpSpPr>
          <p:grpSpPr>
            <a:xfrm>
              <a:off x="5417719" y="2222409"/>
              <a:ext cx="304891" cy="584775"/>
              <a:chOff x="1017374" y="5171993"/>
              <a:chExt cx="304891" cy="584775"/>
            </a:xfrm>
          </p:grpSpPr>
          <p:sp>
            <p:nvSpPr>
              <p:cNvPr id="195" name="TextBox 194">
                <a:extLst>
                  <a:ext uri="{FF2B5EF4-FFF2-40B4-BE49-F238E27FC236}">
                    <a16:creationId xmlns:a16="http://schemas.microsoft.com/office/drawing/2014/main" id="{0ABDFF62-812A-49C1-9652-7646FD700E6C}"/>
                  </a:ext>
                </a:extLst>
              </p:cNvPr>
              <p:cNvSpPr txBox="1"/>
              <p:nvPr/>
            </p:nvSpPr>
            <p:spPr>
              <a:xfrm>
                <a:off x="1017374" y="5171993"/>
                <a:ext cx="304891" cy="584775"/>
              </a:xfrm>
              <a:prstGeom prst="rect">
                <a:avLst/>
              </a:prstGeom>
              <a:noFill/>
            </p:spPr>
            <p:txBody>
              <a:bodyPr wrap="none" rtlCol="0">
                <a:spAutoFit/>
              </a:bodyPr>
              <a:lstStyle/>
              <a:p>
                <a:pPr algn="ctr"/>
                <a:r>
                  <a:rPr lang="en-GB" sz="1600" b="1" dirty="0">
                    <a:cs typeface="Kalam" panose="02000000000000000000" pitchFamily="2" charset="0"/>
                  </a:rPr>
                  <a:t>1</a:t>
                </a:r>
                <a:br>
                  <a:rPr lang="en-GB" sz="1600" b="1" dirty="0">
                    <a:cs typeface="Kalam" panose="02000000000000000000" pitchFamily="2" charset="0"/>
                  </a:rPr>
                </a:br>
                <a:r>
                  <a:rPr lang="en-GB" sz="1600" b="1" dirty="0">
                    <a:cs typeface="Kalam" panose="02000000000000000000" pitchFamily="2" charset="0"/>
                  </a:rPr>
                  <a:t>4</a:t>
                </a:r>
              </a:p>
            </p:txBody>
          </p:sp>
          <p:cxnSp>
            <p:nvCxnSpPr>
              <p:cNvPr id="196" name="Straight Connector 195">
                <a:extLst>
                  <a:ext uri="{FF2B5EF4-FFF2-40B4-BE49-F238E27FC236}">
                    <a16:creationId xmlns:a16="http://schemas.microsoft.com/office/drawing/2014/main" id="{81C34452-BB86-4979-9F79-4EC02B26BFAF}"/>
                  </a:ext>
                </a:extLst>
              </p:cNvPr>
              <p:cNvCxnSpPr>
                <a:cxnSpLocks/>
              </p:cNvCxnSpPr>
              <p:nvPr/>
            </p:nvCxnSpPr>
            <p:spPr>
              <a:xfrm>
                <a:off x="1095444" y="5464382"/>
                <a:ext cx="148750" cy="0"/>
              </a:xfrm>
              <a:prstGeom prst="line">
                <a:avLst/>
              </a:prstGeom>
              <a:ln w="19050"/>
            </p:spPr>
            <p:style>
              <a:lnRef idx="1">
                <a:schemeClr val="dk1"/>
              </a:lnRef>
              <a:fillRef idx="0">
                <a:schemeClr val="dk1"/>
              </a:fillRef>
              <a:effectRef idx="0">
                <a:schemeClr val="dk1"/>
              </a:effectRef>
              <a:fontRef idx="minor">
                <a:schemeClr val="tx1"/>
              </a:fontRef>
            </p:style>
          </p:cxnSp>
        </p:grpSp>
      </p:grpSp>
      <p:grpSp>
        <p:nvGrpSpPr>
          <p:cNvPr id="197" name="Group 196">
            <a:extLst>
              <a:ext uri="{FF2B5EF4-FFF2-40B4-BE49-F238E27FC236}">
                <a16:creationId xmlns:a16="http://schemas.microsoft.com/office/drawing/2014/main" id="{0013FBC7-A9AB-433E-9076-0E06C085A811}"/>
              </a:ext>
            </a:extLst>
          </p:cNvPr>
          <p:cNvGrpSpPr/>
          <p:nvPr/>
        </p:nvGrpSpPr>
        <p:grpSpPr>
          <a:xfrm>
            <a:off x="2550033" y="4094546"/>
            <a:ext cx="365136" cy="584775"/>
            <a:chOff x="5387596" y="2222409"/>
            <a:chExt cx="365136" cy="584775"/>
          </a:xfrm>
        </p:grpSpPr>
        <p:sp>
          <p:nvSpPr>
            <p:cNvPr id="198" name="TextBox 197">
              <a:extLst>
                <a:ext uri="{FF2B5EF4-FFF2-40B4-BE49-F238E27FC236}">
                  <a16:creationId xmlns:a16="http://schemas.microsoft.com/office/drawing/2014/main" id="{FBF7A7CF-6CCA-4243-9080-BD91BAF274E4}"/>
                </a:ext>
              </a:extLst>
            </p:cNvPr>
            <p:cNvSpPr txBox="1"/>
            <p:nvPr/>
          </p:nvSpPr>
          <p:spPr>
            <a:xfrm>
              <a:off x="5387596" y="2257560"/>
              <a:ext cx="365136" cy="514473"/>
            </a:xfrm>
            <a:prstGeom prst="rect">
              <a:avLst/>
            </a:prstGeom>
            <a:solidFill>
              <a:srgbClr val="AFDEF8"/>
            </a:solidFill>
            <a:ln w="19050">
              <a:solidFill>
                <a:srgbClr val="00A8E5"/>
              </a:solidFill>
            </a:ln>
          </p:spPr>
          <p:txBody>
            <a:bodyPr wrap="square" lIns="108000" tIns="108000" rIns="108000" bIns="108000" rtlCol="0">
              <a:noAutofit/>
            </a:bodyPr>
            <a:lstStyle/>
            <a:p>
              <a:pPr algn="ctr">
                <a:lnSpc>
                  <a:spcPct val="107000"/>
                </a:lnSpc>
                <a:spcAft>
                  <a:spcPts val="800"/>
                </a:spcAft>
                <a:tabLst>
                  <a:tab pos="3263900" algn="ctr"/>
                </a:tabLst>
              </a:pPr>
              <a:endParaRPr lang="en-GB" b="1" dirty="0">
                <a:latin typeface="Twinkl" pitchFamily="2" charset="0"/>
              </a:endParaRPr>
            </a:p>
          </p:txBody>
        </p:sp>
        <p:grpSp>
          <p:nvGrpSpPr>
            <p:cNvPr id="199" name="Group 198">
              <a:extLst>
                <a:ext uri="{FF2B5EF4-FFF2-40B4-BE49-F238E27FC236}">
                  <a16:creationId xmlns:a16="http://schemas.microsoft.com/office/drawing/2014/main" id="{758B95C6-9FA0-4EFF-B5C2-D5D287A077C8}"/>
                </a:ext>
              </a:extLst>
            </p:cNvPr>
            <p:cNvGrpSpPr/>
            <p:nvPr/>
          </p:nvGrpSpPr>
          <p:grpSpPr>
            <a:xfrm>
              <a:off x="5417719" y="2222409"/>
              <a:ext cx="304891" cy="584775"/>
              <a:chOff x="1017374" y="5171993"/>
              <a:chExt cx="304891" cy="584775"/>
            </a:xfrm>
          </p:grpSpPr>
          <p:sp>
            <p:nvSpPr>
              <p:cNvPr id="200" name="TextBox 199">
                <a:extLst>
                  <a:ext uri="{FF2B5EF4-FFF2-40B4-BE49-F238E27FC236}">
                    <a16:creationId xmlns:a16="http://schemas.microsoft.com/office/drawing/2014/main" id="{FD445881-817C-45CF-BB30-115432C6C89E}"/>
                  </a:ext>
                </a:extLst>
              </p:cNvPr>
              <p:cNvSpPr txBox="1"/>
              <p:nvPr/>
            </p:nvSpPr>
            <p:spPr>
              <a:xfrm>
                <a:off x="1017374" y="5171993"/>
                <a:ext cx="304891" cy="584775"/>
              </a:xfrm>
              <a:prstGeom prst="rect">
                <a:avLst/>
              </a:prstGeom>
              <a:noFill/>
            </p:spPr>
            <p:txBody>
              <a:bodyPr wrap="none" rtlCol="0">
                <a:spAutoFit/>
              </a:bodyPr>
              <a:lstStyle/>
              <a:p>
                <a:pPr algn="ctr"/>
                <a:r>
                  <a:rPr lang="en-GB" sz="1600" b="1" dirty="0">
                    <a:cs typeface="Kalam" panose="02000000000000000000" pitchFamily="2" charset="0"/>
                  </a:rPr>
                  <a:t>1</a:t>
                </a:r>
                <a:br>
                  <a:rPr lang="en-GB" sz="1600" b="1" dirty="0">
                    <a:cs typeface="Kalam" panose="02000000000000000000" pitchFamily="2" charset="0"/>
                  </a:rPr>
                </a:br>
                <a:r>
                  <a:rPr lang="en-GB" sz="1600" b="1" dirty="0">
                    <a:cs typeface="Kalam" panose="02000000000000000000" pitchFamily="2" charset="0"/>
                  </a:rPr>
                  <a:t>4</a:t>
                </a:r>
              </a:p>
            </p:txBody>
          </p:sp>
          <p:cxnSp>
            <p:nvCxnSpPr>
              <p:cNvPr id="201" name="Straight Connector 200">
                <a:extLst>
                  <a:ext uri="{FF2B5EF4-FFF2-40B4-BE49-F238E27FC236}">
                    <a16:creationId xmlns:a16="http://schemas.microsoft.com/office/drawing/2014/main" id="{B4F6E513-3DFC-41B2-AC42-345F529D931E}"/>
                  </a:ext>
                </a:extLst>
              </p:cNvPr>
              <p:cNvCxnSpPr>
                <a:cxnSpLocks/>
              </p:cNvCxnSpPr>
              <p:nvPr/>
            </p:nvCxnSpPr>
            <p:spPr>
              <a:xfrm>
                <a:off x="1095444" y="5464382"/>
                <a:ext cx="148750" cy="0"/>
              </a:xfrm>
              <a:prstGeom prst="line">
                <a:avLst/>
              </a:prstGeom>
              <a:ln w="19050"/>
            </p:spPr>
            <p:style>
              <a:lnRef idx="1">
                <a:schemeClr val="dk1"/>
              </a:lnRef>
              <a:fillRef idx="0">
                <a:schemeClr val="dk1"/>
              </a:fillRef>
              <a:effectRef idx="0">
                <a:schemeClr val="dk1"/>
              </a:effectRef>
              <a:fontRef idx="minor">
                <a:schemeClr val="tx1"/>
              </a:fontRef>
            </p:style>
          </p:cxnSp>
        </p:grpSp>
      </p:grpSp>
      <p:grpSp>
        <p:nvGrpSpPr>
          <p:cNvPr id="202" name="Group 201">
            <a:extLst>
              <a:ext uri="{FF2B5EF4-FFF2-40B4-BE49-F238E27FC236}">
                <a16:creationId xmlns:a16="http://schemas.microsoft.com/office/drawing/2014/main" id="{CB9AC3DE-2465-476B-A2AB-CE56BDBEDB58}"/>
              </a:ext>
            </a:extLst>
          </p:cNvPr>
          <p:cNvGrpSpPr/>
          <p:nvPr/>
        </p:nvGrpSpPr>
        <p:grpSpPr>
          <a:xfrm>
            <a:off x="1838246" y="3879547"/>
            <a:ext cx="365136" cy="584775"/>
            <a:chOff x="5387596" y="2222409"/>
            <a:chExt cx="365136" cy="584775"/>
          </a:xfrm>
        </p:grpSpPr>
        <p:sp>
          <p:nvSpPr>
            <p:cNvPr id="203" name="TextBox 202">
              <a:extLst>
                <a:ext uri="{FF2B5EF4-FFF2-40B4-BE49-F238E27FC236}">
                  <a16:creationId xmlns:a16="http://schemas.microsoft.com/office/drawing/2014/main" id="{0EB69A3A-4432-4BDC-857F-AD50425F108B}"/>
                </a:ext>
              </a:extLst>
            </p:cNvPr>
            <p:cNvSpPr txBox="1"/>
            <p:nvPr/>
          </p:nvSpPr>
          <p:spPr>
            <a:xfrm>
              <a:off x="5387596" y="2257560"/>
              <a:ext cx="365136" cy="514473"/>
            </a:xfrm>
            <a:prstGeom prst="rect">
              <a:avLst/>
            </a:prstGeom>
            <a:solidFill>
              <a:srgbClr val="AFDEF8"/>
            </a:solidFill>
            <a:ln w="19050">
              <a:solidFill>
                <a:srgbClr val="00A8E5"/>
              </a:solidFill>
            </a:ln>
          </p:spPr>
          <p:txBody>
            <a:bodyPr wrap="square" lIns="108000" tIns="108000" rIns="108000" bIns="108000" rtlCol="0">
              <a:noAutofit/>
            </a:bodyPr>
            <a:lstStyle/>
            <a:p>
              <a:pPr algn="ctr">
                <a:lnSpc>
                  <a:spcPct val="107000"/>
                </a:lnSpc>
                <a:spcAft>
                  <a:spcPts val="800"/>
                </a:spcAft>
                <a:tabLst>
                  <a:tab pos="3263900" algn="ctr"/>
                </a:tabLst>
              </a:pPr>
              <a:endParaRPr lang="en-GB" b="1" dirty="0">
                <a:latin typeface="Twinkl" pitchFamily="2" charset="0"/>
              </a:endParaRPr>
            </a:p>
          </p:txBody>
        </p:sp>
        <p:grpSp>
          <p:nvGrpSpPr>
            <p:cNvPr id="204" name="Group 203">
              <a:extLst>
                <a:ext uri="{FF2B5EF4-FFF2-40B4-BE49-F238E27FC236}">
                  <a16:creationId xmlns:a16="http://schemas.microsoft.com/office/drawing/2014/main" id="{B2A311E5-C655-4BF3-B93E-AD9FBAA15E79}"/>
                </a:ext>
              </a:extLst>
            </p:cNvPr>
            <p:cNvGrpSpPr/>
            <p:nvPr/>
          </p:nvGrpSpPr>
          <p:grpSpPr>
            <a:xfrm>
              <a:off x="5417719" y="2222409"/>
              <a:ext cx="304891" cy="584775"/>
              <a:chOff x="1017374" y="5171993"/>
              <a:chExt cx="304891" cy="584775"/>
            </a:xfrm>
          </p:grpSpPr>
          <p:sp>
            <p:nvSpPr>
              <p:cNvPr id="205" name="TextBox 204">
                <a:extLst>
                  <a:ext uri="{FF2B5EF4-FFF2-40B4-BE49-F238E27FC236}">
                    <a16:creationId xmlns:a16="http://schemas.microsoft.com/office/drawing/2014/main" id="{CB0A23BB-BC58-4CC8-8777-CEBE26C48108}"/>
                  </a:ext>
                </a:extLst>
              </p:cNvPr>
              <p:cNvSpPr txBox="1"/>
              <p:nvPr/>
            </p:nvSpPr>
            <p:spPr>
              <a:xfrm>
                <a:off x="1017374" y="5171993"/>
                <a:ext cx="304891" cy="584775"/>
              </a:xfrm>
              <a:prstGeom prst="rect">
                <a:avLst/>
              </a:prstGeom>
              <a:noFill/>
            </p:spPr>
            <p:txBody>
              <a:bodyPr wrap="none" rtlCol="0">
                <a:spAutoFit/>
              </a:bodyPr>
              <a:lstStyle/>
              <a:p>
                <a:pPr algn="ctr"/>
                <a:r>
                  <a:rPr lang="en-GB" sz="1600" b="1" dirty="0">
                    <a:cs typeface="Kalam" panose="02000000000000000000" pitchFamily="2" charset="0"/>
                  </a:rPr>
                  <a:t>1</a:t>
                </a:r>
                <a:br>
                  <a:rPr lang="en-GB" sz="1600" b="1" dirty="0">
                    <a:cs typeface="Kalam" panose="02000000000000000000" pitchFamily="2" charset="0"/>
                  </a:rPr>
                </a:br>
                <a:r>
                  <a:rPr lang="en-GB" sz="1600" b="1" dirty="0">
                    <a:cs typeface="Kalam" panose="02000000000000000000" pitchFamily="2" charset="0"/>
                  </a:rPr>
                  <a:t>4</a:t>
                </a:r>
              </a:p>
            </p:txBody>
          </p:sp>
          <p:cxnSp>
            <p:nvCxnSpPr>
              <p:cNvPr id="206" name="Straight Connector 205">
                <a:extLst>
                  <a:ext uri="{FF2B5EF4-FFF2-40B4-BE49-F238E27FC236}">
                    <a16:creationId xmlns:a16="http://schemas.microsoft.com/office/drawing/2014/main" id="{7E1F801D-9D31-406B-9D54-E0AA38E7E937}"/>
                  </a:ext>
                </a:extLst>
              </p:cNvPr>
              <p:cNvCxnSpPr>
                <a:cxnSpLocks/>
              </p:cNvCxnSpPr>
              <p:nvPr/>
            </p:nvCxnSpPr>
            <p:spPr>
              <a:xfrm>
                <a:off x="1095444" y="5464382"/>
                <a:ext cx="148750" cy="0"/>
              </a:xfrm>
              <a:prstGeom prst="line">
                <a:avLst/>
              </a:prstGeom>
              <a:ln w="19050"/>
            </p:spPr>
            <p:style>
              <a:lnRef idx="1">
                <a:schemeClr val="dk1"/>
              </a:lnRef>
              <a:fillRef idx="0">
                <a:schemeClr val="dk1"/>
              </a:fillRef>
              <a:effectRef idx="0">
                <a:schemeClr val="dk1"/>
              </a:effectRef>
              <a:fontRef idx="minor">
                <a:schemeClr val="tx1"/>
              </a:fontRef>
            </p:style>
          </p:cxnSp>
        </p:grpSp>
      </p:grpSp>
      <p:grpSp>
        <p:nvGrpSpPr>
          <p:cNvPr id="207" name="Group 206">
            <a:extLst>
              <a:ext uri="{FF2B5EF4-FFF2-40B4-BE49-F238E27FC236}">
                <a16:creationId xmlns:a16="http://schemas.microsoft.com/office/drawing/2014/main" id="{8DC7D741-5B3D-43B6-A1FB-6CB6B7357BFD}"/>
              </a:ext>
            </a:extLst>
          </p:cNvPr>
          <p:cNvGrpSpPr/>
          <p:nvPr/>
        </p:nvGrpSpPr>
        <p:grpSpPr>
          <a:xfrm>
            <a:off x="3824857" y="3742237"/>
            <a:ext cx="365136" cy="584775"/>
            <a:chOff x="5387596" y="2222409"/>
            <a:chExt cx="365136" cy="584775"/>
          </a:xfrm>
        </p:grpSpPr>
        <p:sp>
          <p:nvSpPr>
            <p:cNvPr id="208" name="TextBox 207">
              <a:extLst>
                <a:ext uri="{FF2B5EF4-FFF2-40B4-BE49-F238E27FC236}">
                  <a16:creationId xmlns:a16="http://schemas.microsoft.com/office/drawing/2014/main" id="{28BE86CD-53B4-42A7-8DFB-4C44F597E9A7}"/>
                </a:ext>
              </a:extLst>
            </p:cNvPr>
            <p:cNvSpPr txBox="1"/>
            <p:nvPr/>
          </p:nvSpPr>
          <p:spPr>
            <a:xfrm>
              <a:off x="5387596" y="2257560"/>
              <a:ext cx="365136" cy="514473"/>
            </a:xfrm>
            <a:prstGeom prst="rect">
              <a:avLst/>
            </a:prstGeom>
            <a:solidFill>
              <a:srgbClr val="AFDEF8"/>
            </a:solidFill>
            <a:ln w="19050">
              <a:solidFill>
                <a:srgbClr val="00A8E5"/>
              </a:solidFill>
            </a:ln>
          </p:spPr>
          <p:txBody>
            <a:bodyPr wrap="square" lIns="108000" tIns="108000" rIns="108000" bIns="108000" rtlCol="0">
              <a:noAutofit/>
            </a:bodyPr>
            <a:lstStyle/>
            <a:p>
              <a:pPr algn="ctr">
                <a:lnSpc>
                  <a:spcPct val="107000"/>
                </a:lnSpc>
                <a:spcAft>
                  <a:spcPts val="800"/>
                </a:spcAft>
                <a:tabLst>
                  <a:tab pos="3263900" algn="ctr"/>
                </a:tabLst>
              </a:pPr>
              <a:endParaRPr lang="en-GB" b="1" dirty="0">
                <a:latin typeface="Twinkl" pitchFamily="2" charset="0"/>
              </a:endParaRPr>
            </a:p>
          </p:txBody>
        </p:sp>
        <p:grpSp>
          <p:nvGrpSpPr>
            <p:cNvPr id="209" name="Group 208">
              <a:extLst>
                <a:ext uri="{FF2B5EF4-FFF2-40B4-BE49-F238E27FC236}">
                  <a16:creationId xmlns:a16="http://schemas.microsoft.com/office/drawing/2014/main" id="{6B9D31E5-3ECA-4D7D-A2A2-33783AAA1113}"/>
                </a:ext>
              </a:extLst>
            </p:cNvPr>
            <p:cNvGrpSpPr/>
            <p:nvPr/>
          </p:nvGrpSpPr>
          <p:grpSpPr>
            <a:xfrm>
              <a:off x="5417719" y="2222409"/>
              <a:ext cx="304891" cy="584775"/>
              <a:chOff x="1017374" y="5171993"/>
              <a:chExt cx="304891" cy="584775"/>
            </a:xfrm>
          </p:grpSpPr>
          <p:sp>
            <p:nvSpPr>
              <p:cNvPr id="210" name="TextBox 209">
                <a:extLst>
                  <a:ext uri="{FF2B5EF4-FFF2-40B4-BE49-F238E27FC236}">
                    <a16:creationId xmlns:a16="http://schemas.microsoft.com/office/drawing/2014/main" id="{A4974F50-F639-401E-9DA7-57CB5E173494}"/>
                  </a:ext>
                </a:extLst>
              </p:cNvPr>
              <p:cNvSpPr txBox="1"/>
              <p:nvPr/>
            </p:nvSpPr>
            <p:spPr>
              <a:xfrm>
                <a:off x="1017374" y="5171993"/>
                <a:ext cx="304891" cy="584775"/>
              </a:xfrm>
              <a:prstGeom prst="rect">
                <a:avLst/>
              </a:prstGeom>
              <a:noFill/>
            </p:spPr>
            <p:txBody>
              <a:bodyPr wrap="none" rtlCol="0">
                <a:spAutoFit/>
              </a:bodyPr>
              <a:lstStyle/>
              <a:p>
                <a:pPr algn="ctr"/>
                <a:r>
                  <a:rPr lang="en-GB" sz="1600" b="1" dirty="0">
                    <a:cs typeface="Kalam" panose="02000000000000000000" pitchFamily="2" charset="0"/>
                  </a:rPr>
                  <a:t>1</a:t>
                </a:r>
                <a:br>
                  <a:rPr lang="en-GB" sz="1600" b="1" dirty="0">
                    <a:cs typeface="Kalam" panose="02000000000000000000" pitchFamily="2" charset="0"/>
                  </a:rPr>
                </a:br>
                <a:r>
                  <a:rPr lang="en-GB" sz="1600" b="1" dirty="0">
                    <a:cs typeface="Kalam" panose="02000000000000000000" pitchFamily="2" charset="0"/>
                  </a:rPr>
                  <a:t>4</a:t>
                </a:r>
              </a:p>
            </p:txBody>
          </p:sp>
          <p:cxnSp>
            <p:nvCxnSpPr>
              <p:cNvPr id="211" name="Straight Connector 210">
                <a:extLst>
                  <a:ext uri="{FF2B5EF4-FFF2-40B4-BE49-F238E27FC236}">
                    <a16:creationId xmlns:a16="http://schemas.microsoft.com/office/drawing/2014/main" id="{49BD6901-7ABD-4C44-8688-96C4F8CD22B2}"/>
                  </a:ext>
                </a:extLst>
              </p:cNvPr>
              <p:cNvCxnSpPr>
                <a:cxnSpLocks/>
              </p:cNvCxnSpPr>
              <p:nvPr/>
            </p:nvCxnSpPr>
            <p:spPr>
              <a:xfrm>
                <a:off x="1095444" y="5464382"/>
                <a:ext cx="148750" cy="0"/>
              </a:xfrm>
              <a:prstGeom prst="line">
                <a:avLst/>
              </a:prstGeom>
              <a:ln w="19050"/>
            </p:spPr>
            <p:style>
              <a:lnRef idx="1">
                <a:schemeClr val="dk1"/>
              </a:lnRef>
              <a:fillRef idx="0">
                <a:schemeClr val="dk1"/>
              </a:fillRef>
              <a:effectRef idx="0">
                <a:schemeClr val="dk1"/>
              </a:effectRef>
              <a:fontRef idx="minor">
                <a:schemeClr val="tx1"/>
              </a:fontRef>
            </p:style>
          </p:cxnSp>
        </p:grpSp>
      </p:grpSp>
      <p:grpSp>
        <p:nvGrpSpPr>
          <p:cNvPr id="212" name="Group 211">
            <a:extLst>
              <a:ext uri="{FF2B5EF4-FFF2-40B4-BE49-F238E27FC236}">
                <a16:creationId xmlns:a16="http://schemas.microsoft.com/office/drawing/2014/main" id="{D30CC03D-66BF-4A44-8E5C-F0FC68679562}"/>
              </a:ext>
            </a:extLst>
          </p:cNvPr>
          <p:cNvGrpSpPr/>
          <p:nvPr/>
        </p:nvGrpSpPr>
        <p:grpSpPr>
          <a:xfrm>
            <a:off x="1285464" y="3170735"/>
            <a:ext cx="365136" cy="584775"/>
            <a:chOff x="5387596" y="2222409"/>
            <a:chExt cx="365136" cy="584775"/>
          </a:xfrm>
        </p:grpSpPr>
        <p:sp>
          <p:nvSpPr>
            <p:cNvPr id="213" name="TextBox 212">
              <a:extLst>
                <a:ext uri="{FF2B5EF4-FFF2-40B4-BE49-F238E27FC236}">
                  <a16:creationId xmlns:a16="http://schemas.microsoft.com/office/drawing/2014/main" id="{137D142E-2203-4C44-9DE7-C9FBEE7878E4}"/>
                </a:ext>
              </a:extLst>
            </p:cNvPr>
            <p:cNvSpPr txBox="1"/>
            <p:nvPr/>
          </p:nvSpPr>
          <p:spPr>
            <a:xfrm>
              <a:off x="5387596" y="2257560"/>
              <a:ext cx="365136" cy="514473"/>
            </a:xfrm>
            <a:prstGeom prst="rect">
              <a:avLst/>
            </a:prstGeom>
            <a:solidFill>
              <a:srgbClr val="AFDEF8"/>
            </a:solidFill>
            <a:ln w="19050">
              <a:solidFill>
                <a:srgbClr val="00A8E5"/>
              </a:solidFill>
            </a:ln>
          </p:spPr>
          <p:txBody>
            <a:bodyPr wrap="square" lIns="108000" tIns="108000" rIns="108000" bIns="108000" rtlCol="0">
              <a:noAutofit/>
            </a:bodyPr>
            <a:lstStyle/>
            <a:p>
              <a:pPr algn="ctr">
                <a:lnSpc>
                  <a:spcPct val="107000"/>
                </a:lnSpc>
                <a:spcAft>
                  <a:spcPts val="800"/>
                </a:spcAft>
                <a:tabLst>
                  <a:tab pos="3263900" algn="ctr"/>
                </a:tabLst>
              </a:pPr>
              <a:endParaRPr lang="en-GB" b="1" dirty="0">
                <a:latin typeface="Twinkl" pitchFamily="2" charset="0"/>
              </a:endParaRPr>
            </a:p>
          </p:txBody>
        </p:sp>
        <p:grpSp>
          <p:nvGrpSpPr>
            <p:cNvPr id="214" name="Group 213">
              <a:extLst>
                <a:ext uri="{FF2B5EF4-FFF2-40B4-BE49-F238E27FC236}">
                  <a16:creationId xmlns:a16="http://schemas.microsoft.com/office/drawing/2014/main" id="{B07EC27F-C7FF-44CA-B06D-8D22F930EEE9}"/>
                </a:ext>
              </a:extLst>
            </p:cNvPr>
            <p:cNvGrpSpPr/>
            <p:nvPr/>
          </p:nvGrpSpPr>
          <p:grpSpPr>
            <a:xfrm>
              <a:off x="5417719" y="2222409"/>
              <a:ext cx="304891" cy="584775"/>
              <a:chOff x="1017374" y="5171993"/>
              <a:chExt cx="304891" cy="584775"/>
            </a:xfrm>
          </p:grpSpPr>
          <p:sp>
            <p:nvSpPr>
              <p:cNvPr id="215" name="TextBox 214">
                <a:extLst>
                  <a:ext uri="{FF2B5EF4-FFF2-40B4-BE49-F238E27FC236}">
                    <a16:creationId xmlns:a16="http://schemas.microsoft.com/office/drawing/2014/main" id="{74A5A05C-5EE7-4105-ADA1-32A9F00AF53C}"/>
                  </a:ext>
                </a:extLst>
              </p:cNvPr>
              <p:cNvSpPr txBox="1"/>
              <p:nvPr/>
            </p:nvSpPr>
            <p:spPr>
              <a:xfrm>
                <a:off x="1017374" y="5171993"/>
                <a:ext cx="304891" cy="584775"/>
              </a:xfrm>
              <a:prstGeom prst="rect">
                <a:avLst/>
              </a:prstGeom>
              <a:noFill/>
            </p:spPr>
            <p:txBody>
              <a:bodyPr wrap="none" rtlCol="0">
                <a:spAutoFit/>
              </a:bodyPr>
              <a:lstStyle/>
              <a:p>
                <a:pPr algn="ctr"/>
                <a:r>
                  <a:rPr lang="en-GB" sz="1600" b="1" dirty="0">
                    <a:cs typeface="Kalam" panose="02000000000000000000" pitchFamily="2" charset="0"/>
                  </a:rPr>
                  <a:t>1</a:t>
                </a:r>
                <a:br>
                  <a:rPr lang="en-GB" sz="1600" b="1" dirty="0">
                    <a:cs typeface="Kalam" panose="02000000000000000000" pitchFamily="2" charset="0"/>
                  </a:rPr>
                </a:br>
                <a:r>
                  <a:rPr lang="en-GB" sz="1600" b="1" dirty="0">
                    <a:cs typeface="Kalam" panose="02000000000000000000" pitchFamily="2" charset="0"/>
                  </a:rPr>
                  <a:t>4</a:t>
                </a:r>
              </a:p>
            </p:txBody>
          </p:sp>
          <p:cxnSp>
            <p:nvCxnSpPr>
              <p:cNvPr id="216" name="Straight Connector 215">
                <a:extLst>
                  <a:ext uri="{FF2B5EF4-FFF2-40B4-BE49-F238E27FC236}">
                    <a16:creationId xmlns:a16="http://schemas.microsoft.com/office/drawing/2014/main" id="{AB3DD446-E8B6-499A-A47D-F5A12460936D}"/>
                  </a:ext>
                </a:extLst>
              </p:cNvPr>
              <p:cNvCxnSpPr>
                <a:cxnSpLocks/>
              </p:cNvCxnSpPr>
              <p:nvPr/>
            </p:nvCxnSpPr>
            <p:spPr>
              <a:xfrm>
                <a:off x="1095444" y="5464382"/>
                <a:ext cx="148750" cy="0"/>
              </a:xfrm>
              <a:prstGeom prst="line">
                <a:avLst/>
              </a:prstGeom>
              <a:ln w="19050"/>
            </p:spPr>
            <p:style>
              <a:lnRef idx="1">
                <a:schemeClr val="dk1"/>
              </a:lnRef>
              <a:fillRef idx="0">
                <a:schemeClr val="dk1"/>
              </a:fillRef>
              <a:effectRef idx="0">
                <a:schemeClr val="dk1"/>
              </a:effectRef>
              <a:fontRef idx="minor">
                <a:schemeClr val="tx1"/>
              </a:fontRef>
            </p:style>
          </p:cxnSp>
        </p:grpSp>
      </p:grpSp>
      <p:grpSp>
        <p:nvGrpSpPr>
          <p:cNvPr id="217" name="Group 216">
            <a:extLst>
              <a:ext uri="{FF2B5EF4-FFF2-40B4-BE49-F238E27FC236}">
                <a16:creationId xmlns:a16="http://schemas.microsoft.com/office/drawing/2014/main" id="{F7A545BE-1919-40DB-B45A-874AC35B179D}"/>
              </a:ext>
            </a:extLst>
          </p:cNvPr>
          <p:cNvGrpSpPr/>
          <p:nvPr/>
        </p:nvGrpSpPr>
        <p:grpSpPr>
          <a:xfrm>
            <a:off x="1841980" y="2791453"/>
            <a:ext cx="365136" cy="584775"/>
            <a:chOff x="5387596" y="2222409"/>
            <a:chExt cx="365136" cy="584775"/>
          </a:xfrm>
        </p:grpSpPr>
        <p:sp>
          <p:nvSpPr>
            <p:cNvPr id="218" name="TextBox 217">
              <a:extLst>
                <a:ext uri="{FF2B5EF4-FFF2-40B4-BE49-F238E27FC236}">
                  <a16:creationId xmlns:a16="http://schemas.microsoft.com/office/drawing/2014/main" id="{1229749D-B6A0-4CEC-BE06-58F797916B34}"/>
                </a:ext>
              </a:extLst>
            </p:cNvPr>
            <p:cNvSpPr txBox="1"/>
            <p:nvPr/>
          </p:nvSpPr>
          <p:spPr>
            <a:xfrm>
              <a:off x="5387596" y="2257560"/>
              <a:ext cx="365136" cy="514473"/>
            </a:xfrm>
            <a:prstGeom prst="rect">
              <a:avLst/>
            </a:prstGeom>
            <a:solidFill>
              <a:srgbClr val="AFDEF8"/>
            </a:solidFill>
            <a:ln w="19050">
              <a:solidFill>
                <a:srgbClr val="00A8E5"/>
              </a:solidFill>
            </a:ln>
          </p:spPr>
          <p:txBody>
            <a:bodyPr wrap="square" lIns="108000" tIns="108000" rIns="108000" bIns="108000" rtlCol="0">
              <a:noAutofit/>
            </a:bodyPr>
            <a:lstStyle/>
            <a:p>
              <a:pPr algn="ctr">
                <a:lnSpc>
                  <a:spcPct val="107000"/>
                </a:lnSpc>
                <a:spcAft>
                  <a:spcPts val="800"/>
                </a:spcAft>
                <a:tabLst>
                  <a:tab pos="3263900" algn="ctr"/>
                </a:tabLst>
              </a:pPr>
              <a:endParaRPr lang="en-GB" b="1" dirty="0">
                <a:latin typeface="Twinkl" pitchFamily="2" charset="0"/>
              </a:endParaRPr>
            </a:p>
          </p:txBody>
        </p:sp>
        <p:grpSp>
          <p:nvGrpSpPr>
            <p:cNvPr id="219" name="Group 218">
              <a:extLst>
                <a:ext uri="{FF2B5EF4-FFF2-40B4-BE49-F238E27FC236}">
                  <a16:creationId xmlns:a16="http://schemas.microsoft.com/office/drawing/2014/main" id="{2B872617-2A43-4AF9-8946-40912B37B50D}"/>
                </a:ext>
              </a:extLst>
            </p:cNvPr>
            <p:cNvGrpSpPr/>
            <p:nvPr/>
          </p:nvGrpSpPr>
          <p:grpSpPr>
            <a:xfrm>
              <a:off x="5417719" y="2222409"/>
              <a:ext cx="304891" cy="584775"/>
              <a:chOff x="1017374" y="5171993"/>
              <a:chExt cx="304891" cy="584775"/>
            </a:xfrm>
          </p:grpSpPr>
          <p:sp>
            <p:nvSpPr>
              <p:cNvPr id="220" name="TextBox 219">
                <a:extLst>
                  <a:ext uri="{FF2B5EF4-FFF2-40B4-BE49-F238E27FC236}">
                    <a16:creationId xmlns:a16="http://schemas.microsoft.com/office/drawing/2014/main" id="{2DF0F96B-7B3F-4757-9375-C77742A16EE9}"/>
                  </a:ext>
                </a:extLst>
              </p:cNvPr>
              <p:cNvSpPr txBox="1"/>
              <p:nvPr/>
            </p:nvSpPr>
            <p:spPr>
              <a:xfrm>
                <a:off x="1017374" y="5171993"/>
                <a:ext cx="304891" cy="584775"/>
              </a:xfrm>
              <a:prstGeom prst="rect">
                <a:avLst/>
              </a:prstGeom>
              <a:noFill/>
            </p:spPr>
            <p:txBody>
              <a:bodyPr wrap="none" rtlCol="0">
                <a:spAutoFit/>
              </a:bodyPr>
              <a:lstStyle/>
              <a:p>
                <a:pPr algn="ctr"/>
                <a:r>
                  <a:rPr lang="en-GB" sz="1600" b="1" dirty="0">
                    <a:cs typeface="Kalam" panose="02000000000000000000" pitchFamily="2" charset="0"/>
                  </a:rPr>
                  <a:t>1</a:t>
                </a:r>
                <a:br>
                  <a:rPr lang="en-GB" sz="1600" b="1" dirty="0">
                    <a:cs typeface="Kalam" panose="02000000000000000000" pitchFamily="2" charset="0"/>
                  </a:rPr>
                </a:br>
                <a:r>
                  <a:rPr lang="en-GB" sz="1600" b="1" dirty="0">
                    <a:cs typeface="Kalam" panose="02000000000000000000" pitchFamily="2" charset="0"/>
                  </a:rPr>
                  <a:t>4</a:t>
                </a:r>
              </a:p>
            </p:txBody>
          </p:sp>
          <p:cxnSp>
            <p:nvCxnSpPr>
              <p:cNvPr id="221" name="Straight Connector 220">
                <a:extLst>
                  <a:ext uri="{FF2B5EF4-FFF2-40B4-BE49-F238E27FC236}">
                    <a16:creationId xmlns:a16="http://schemas.microsoft.com/office/drawing/2014/main" id="{139D07C1-E622-4A14-8AFA-2920B7EF6776}"/>
                  </a:ext>
                </a:extLst>
              </p:cNvPr>
              <p:cNvCxnSpPr>
                <a:cxnSpLocks/>
              </p:cNvCxnSpPr>
              <p:nvPr/>
            </p:nvCxnSpPr>
            <p:spPr>
              <a:xfrm>
                <a:off x="1095444" y="5464382"/>
                <a:ext cx="148750" cy="0"/>
              </a:xfrm>
              <a:prstGeom prst="line">
                <a:avLst/>
              </a:prstGeom>
              <a:ln w="19050"/>
            </p:spPr>
            <p:style>
              <a:lnRef idx="1">
                <a:schemeClr val="dk1"/>
              </a:lnRef>
              <a:fillRef idx="0">
                <a:schemeClr val="dk1"/>
              </a:fillRef>
              <a:effectRef idx="0">
                <a:schemeClr val="dk1"/>
              </a:effectRef>
              <a:fontRef idx="minor">
                <a:schemeClr val="tx1"/>
              </a:fontRef>
            </p:style>
          </p:cxnSp>
        </p:grpSp>
      </p:grpSp>
      <p:grpSp>
        <p:nvGrpSpPr>
          <p:cNvPr id="222" name="Group 221">
            <a:extLst>
              <a:ext uri="{FF2B5EF4-FFF2-40B4-BE49-F238E27FC236}">
                <a16:creationId xmlns:a16="http://schemas.microsoft.com/office/drawing/2014/main" id="{EB71382F-71D3-42D0-BA34-4670689FC43E}"/>
              </a:ext>
            </a:extLst>
          </p:cNvPr>
          <p:cNvGrpSpPr/>
          <p:nvPr/>
        </p:nvGrpSpPr>
        <p:grpSpPr>
          <a:xfrm>
            <a:off x="3212927" y="4192076"/>
            <a:ext cx="365136" cy="584775"/>
            <a:chOff x="5387596" y="2222409"/>
            <a:chExt cx="365136" cy="584775"/>
          </a:xfrm>
        </p:grpSpPr>
        <p:sp>
          <p:nvSpPr>
            <p:cNvPr id="223" name="TextBox 222">
              <a:extLst>
                <a:ext uri="{FF2B5EF4-FFF2-40B4-BE49-F238E27FC236}">
                  <a16:creationId xmlns:a16="http://schemas.microsoft.com/office/drawing/2014/main" id="{4162C322-1987-4945-80A6-A6E71659A736}"/>
                </a:ext>
              </a:extLst>
            </p:cNvPr>
            <p:cNvSpPr txBox="1"/>
            <p:nvPr/>
          </p:nvSpPr>
          <p:spPr>
            <a:xfrm>
              <a:off x="5387596" y="2257560"/>
              <a:ext cx="365136" cy="514473"/>
            </a:xfrm>
            <a:prstGeom prst="rect">
              <a:avLst/>
            </a:prstGeom>
            <a:solidFill>
              <a:srgbClr val="AFDEF8"/>
            </a:solidFill>
            <a:ln w="19050">
              <a:solidFill>
                <a:srgbClr val="00A8E5"/>
              </a:solidFill>
            </a:ln>
          </p:spPr>
          <p:txBody>
            <a:bodyPr wrap="square" lIns="108000" tIns="108000" rIns="108000" bIns="108000" rtlCol="0">
              <a:noAutofit/>
            </a:bodyPr>
            <a:lstStyle/>
            <a:p>
              <a:pPr algn="ctr">
                <a:lnSpc>
                  <a:spcPct val="107000"/>
                </a:lnSpc>
                <a:spcAft>
                  <a:spcPts val="800"/>
                </a:spcAft>
                <a:tabLst>
                  <a:tab pos="3263900" algn="ctr"/>
                </a:tabLst>
              </a:pPr>
              <a:endParaRPr lang="en-GB" b="1" dirty="0">
                <a:latin typeface="Twinkl" pitchFamily="2" charset="0"/>
              </a:endParaRPr>
            </a:p>
          </p:txBody>
        </p:sp>
        <p:grpSp>
          <p:nvGrpSpPr>
            <p:cNvPr id="224" name="Group 223">
              <a:extLst>
                <a:ext uri="{FF2B5EF4-FFF2-40B4-BE49-F238E27FC236}">
                  <a16:creationId xmlns:a16="http://schemas.microsoft.com/office/drawing/2014/main" id="{18525B34-9BB0-4151-A359-51CD3F0F9572}"/>
                </a:ext>
              </a:extLst>
            </p:cNvPr>
            <p:cNvGrpSpPr/>
            <p:nvPr/>
          </p:nvGrpSpPr>
          <p:grpSpPr>
            <a:xfrm>
              <a:off x="5417719" y="2222409"/>
              <a:ext cx="304891" cy="584775"/>
              <a:chOff x="1017374" y="5171993"/>
              <a:chExt cx="304891" cy="584775"/>
            </a:xfrm>
          </p:grpSpPr>
          <p:sp>
            <p:nvSpPr>
              <p:cNvPr id="225" name="TextBox 224">
                <a:extLst>
                  <a:ext uri="{FF2B5EF4-FFF2-40B4-BE49-F238E27FC236}">
                    <a16:creationId xmlns:a16="http://schemas.microsoft.com/office/drawing/2014/main" id="{FB9349A1-DD43-4899-A98B-C09CC891D6A3}"/>
                  </a:ext>
                </a:extLst>
              </p:cNvPr>
              <p:cNvSpPr txBox="1"/>
              <p:nvPr/>
            </p:nvSpPr>
            <p:spPr>
              <a:xfrm>
                <a:off x="1017374" y="5171993"/>
                <a:ext cx="304891" cy="584775"/>
              </a:xfrm>
              <a:prstGeom prst="rect">
                <a:avLst/>
              </a:prstGeom>
              <a:noFill/>
            </p:spPr>
            <p:txBody>
              <a:bodyPr wrap="none" rtlCol="0">
                <a:spAutoFit/>
              </a:bodyPr>
              <a:lstStyle/>
              <a:p>
                <a:pPr algn="ctr"/>
                <a:r>
                  <a:rPr lang="en-GB" sz="1600" b="1" dirty="0">
                    <a:cs typeface="Kalam" panose="02000000000000000000" pitchFamily="2" charset="0"/>
                  </a:rPr>
                  <a:t>1</a:t>
                </a:r>
                <a:br>
                  <a:rPr lang="en-GB" sz="1600" b="1" dirty="0">
                    <a:cs typeface="Kalam" panose="02000000000000000000" pitchFamily="2" charset="0"/>
                  </a:rPr>
                </a:br>
                <a:r>
                  <a:rPr lang="en-GB" sz="1600" b="1" dirty="0">
                    <a:cs typeface="Kalam" panose="02000000000000000000" pitchFamily="2" charset="0"/>
                  </a:rPr>
                  <a:t>4</a:t>
                </a:r>
              </a:p>
            </p:txBody>
          </p:sp>
          <p:cxnSp>
            <p:nvCxnSpPr>
              <p:cNvPr id="226" name="Straight Connector 225">
                <a:extLst>
                  <a:ext uri="{FF2B5EF4-FFF2-40B4-BE49-F238E27FC236}">
                    <a16:creationId xmlns:a16="http://schemas.microsoft.com/office/drawing/2014/main" id="{8FA3EF29-AF50-44CD-AED6-1F444D375B54}"/>
                  </a:ext>
                </a:extLst>
              </p:cNvPr>
              <p:cNvCxnSpPr>
                <a:cxnSpLocks/>
              </p:cNvCxnSpPr>
              <p:nvPr/>
            </p:nvCxnSpPr>
            <p:spPr>
              <a:xfrm>
                <a:off x="1095444" y="5464382"/>
                <a:ext cx="148750" cy="0"/>
              </a:xfrm>
              <a:prstGeom prst="line">
                <a:avLst/>
              </a:prstGeom>
              <a:ln w="19050"/>
            </p:spPr>
            <p:style>
              <a:lnRef idx="1">
                <a:schemeClr val="dk1"/>
              </a:lnRef>
              <a:fillRef idx="0">
                <a:schemeClr val="dk1"/>
              </a:fillRef>
              <a:effectRef idx="0">
                <a:schemeClr val="dk1"/>
              </a:effectRef>
              <a:fontRef idx="minor">
                <a:schemeClr val="tx1"/>
              </a:fontRef>
            </p:style>
          </p:cxnSp>
        </p:grpSp>
      </p:grpSp>
      <p:grpSp>
        <p:nvGrpSpPr>
          <p:cNvPr id="227" name="Group 226">
            <a:extLst>
              <a:ext uri="{FF2B5EF4-FFF2-40B4-BE49-F238E27FC236}">
                <a16:creationId xmlns:a16="http://schemas.microsoft.com/office/drawing/2014/main" id="{F53B58D5-8BA2-4256-8FEA-5DC0EDCA1A98}"/>
              </a:ext>
            </a:extLst>
          </p:cNvPr>
          <p:cNvGrpSpPr/>
          <p:nvPr/>
        </p:nvGrpSpPr>
        <p:grpSpPr>
          <a:xfrm>
            <a:off x="3256991" y="3224870"/>
            <a:ext cx="365136" cy="584775"/>
            <a:chOff x="5387596" y="2222409"/>
            <a:chExt cx="365136" cy="584775"/>
          </a:xfrm>
        </p:grpSpPr>
        <p:sp>
          <p:nvSpPr>
            <p:cNvPr id="228" name="TextBox 227">
              <a:extLst>
                <a:ext uri="{FF2B5EF4-FFF2-40B4-BE49-F238E27FC236}">
                  <a16:creationId xmlns:a16="http://schemas.microsoft.com/office/drawing/2014/main" id="{4CDA1752-7F18-4C3C-AE8F-1AF7CD3607E6}"/>
                </a:ext>
              </a:extLst>
            </p:cNvPr>
            <p:cNvSpPr txBox="1"/>
            <p:nvPr/>
          </p:nvSpPr>
          <p:spPr>
            <a:xfrm>
              <a:off x="5387596" y="2257560"/>
              <a:ext cx="365136" cy="514473"/>
            </a:xfrm>
            <a:prstGeom prst="rect">
              <a:avLst/>
            </a:prstGeom>
            <a:solidFill>
              <a:srgbClr val="AFDEF8"/>
            </a:solidFill>
            <a:ln w="19050">
              <a:solidFill>
                <a:srgbClr val="00A8E5"/>
              </a:solidFill>
            </a:ln>
          </p:spPr>
          <p:txBody>
            <a:bodyPr wrap="square" lIns="108000" tIns="108000" rIns="108000" bIns="108000" rtlCol="0">
              <a:noAutofit/>
            </a:bodyPr>
            <a:lstStyle/>
            <a:p>
              <a:pPr algn="ctr">
                <a:lnSpc>
                  <a:spcPct val="107000"/>
                </a:lnSpc>
                <a:spcAft>
                  <a:spcPts val="800"/>
                </a:spcAft>
                <a:tabLst>
                  <a:tab pos="3263900" algn="ctr"/>
                </a:tabLst>
              </a:pPr>
              <a:endParaRPr lang="en-GB" b="1" dirty="0">
                <a:latin typeface="Twinkl" pitchFamily="2" charset="0"/>
              </a:endParaRPr>
            </a:p>
          </p:txBody>
        </p:sp>
        <p:grpSp>
          <p:nvGrpSpPr>
            <p:cNvPr id="229" name="Group 228">
              <a:extLst>
                <a:ext uri="{FF2B5EF4-FFF2-40B4-BE49-F238E27FC236}">
                  <a16:creationId xmlns:a16="http://schemas.microsoft.com/office/drawing/2014/main" id="{86EC878D-391E-419B-8864-A046213ABFBD}"/>
                </a:ext>
              </a:extLst>
            </p:cNvPr>
            <p:cNvGrpSpPr/>
            <p:nvPr/>
          </p:nvGrpSpPr>
          <p:grpSpPr>
            <a:xfrm>
              <a:off x="5417719" y="2222409"/>
              <a:ext cx="304891" cy="584775"/>
              <a:chOff x="1017374" y="5171993"/>
              <a:chExt cx="304891" cy="584775"/>
            </a:xfrm>
          </p:grpSpPr>
          <p:sp>
            <p:nvSpPr>
              <p:cNvPr id="230" name="TextBox 229">
                <a:extLst>
                  <a:ext uri="{FF2B5EF4-FFF2-40B4-BE49-F238E27FC236}">
                    <a16:creationId xmlns:a16="http://schemas.microsoft.com/office/drawing/2014/main" id="{23B18AC3-9C6C-460D-BB91-AE7CDB87CA55}"/>
                  </a:ext>
                </a:extLst>
              </p:cNvPr>
              <p:cNvSpPr txBox="1"/>
              <p:nvPr/>
            </p:nvSpPr>
            <p:spPr>
              <a:xfrm>
                <a:off x="1017374" y="5171993"/>
                <a:ext cx="304891" cy="584775"/>
              </a:xfrm>
              <a:prstGeom prst="rect">
                <a:avLst/>
              </a:prstGeom>
              <a:noFill/>
            </p:spPr>
            <p:txBody>
              <a:bodyPr wrap="none" rtlCol="0">
                <a:spAutoFit/>
              </a:bodyPr>
              <a:lstStyle/>
              <a:p>
                <a:pPr algn="ctr"/>
                <a:r>
                  <a:rPr lang="en-GB" sz="1600" b="1" dirty="0">
                    <a:cs typeface="Kalam" panose="02000000000000000000" pitchFamily="2" charset="0"/>
                  </a:rPr>
                  <a:t>1</a:t>
                </a:r>
                <a:br>
                  <a:rPr lang="en-GB" sz="1600" b="1" dirty="0">
                    <a:cs typeface="Kalam" panose="02000000000000000000" pitchFamily="2" charset="0"/>
                  </a:rPr>
                </a:br>
                <a:r>
                  <a:rPr lang="en-GB" sz="1600" b="1" dirty="0">
                    <a:cs typeface="Kalam" panose="02000000000000000000" pitchFamily="2" charset="0"/>
                  </a:rPr>
                  <a:t>4</a:t>
                </a:r>
              </a:p>
            </p:txBody>
          </p:sp>
          <p:cxnSp>
            <p:nvCxnSpPr>
              <p:cNvPr id="231" name="Straight Connector 230">
                <a:extLst>
                  <a:ext uri="{FF2B5EF4-FFF2-40B4-BE49-F238E27FC236}">
                    <a16:creationId xmlns:a16="http://schemas.microsoft.com/office/drawing/2014/main" id="{A654395B-B331-4AD4-9390-76A58EE20F8B}"/>
                  </a:ext>
                </a:extLst>
              </p:cNvPr>
              <p:cNvCxnSpPr>
                <a:cxnSpLocks/>
              </p:cNvCxnSpPr>
              <p:nvPr/>
            </p:nvCxnSpPr>
            <p:spPr>
              <a:xfrm>
                <a:off x="1095444" y="5464382"/>
                <a:ext cx="148750" cy="0"/>
              </a:xfrm>
              <a:prstGeom prst="line">
                <a:avLst/>
              </a:prstGeom>
              <a:ln w="19050"/>
            </p:spPr>
            <p:style>
              <a:lnRef idx="1">
                <a:schemeClr val="dk1"/>
              </a:lnRef>
              <a:fillRef idx="0">
                <a:schemeClr val="dk1"/>
              </a:fillRef>
              <a:effectRef idx="0">
                <a:schemeClr val="dk1"/>
              </a:effectRef>
              <a:fontRef idx="minor">
                <a:schemeClr val="tx1"/>
              </a:fontRef>
            </p:style>
          </p:cxnSp>
        </p:grpSp>
      </p:grpSp>
      <p:grpSp>
        <p:nvGrpSpPr>
          <p:cNvPr id="232" name="Group 231">
            <a:extLst>
              <a:ext uri="{FF2B5EF4-FFF2-40B4-BE49-F238E27FC236}">
                <a16:creationId xmlns:a16="http://schemas.microsoft.com/office/drawing/2014/main" id="{8A28D8A5-04D3-43F5-849E-9AFF740F4E32}"/>
              </a:ext>
            </a:extLst>
          </p:cNvPr>
          <p:cNvGrpSpPr/>
          <p:nvPr/>
        </p:nvGrpSpPr>
        <p:grpSpPr>
          <a:xfrm>
            <a:off x="1069542" y="2270792"/>
            <a:ext cx="365136" cy="584775"/>
            <a:chOff x="5387596" y="2222409"/>
            <a:chExt cx="365136" cy="584775"/>
          </a:xfrm>
        </p:grpSpPr>
        <p:sp>
          <p:nvSpPr>
            <p:cNvPr id="233" name="TextBox 232">
              <a:extLst>
                <a:ext uri="{FF2B5EF4-FFF2-40B4-BE49-F238E27FC236}">
                  <a16:creationId xmlns:a16="http://schemas.microsoft.com/office/drawing/2014/main" id="{2CE1BD41-FB2E-442C-BA67-42026EE79A26}"/>
                </a:ext>
              </a:extLst>
            </p:cNvPr>
            <p:cNvSpPr txBox="1"/>
            <p:nvPr/>
          </p:nvSpPr>
          <p:spPr>
            <a:xfrm>
              <a:off x="5387596" y="2257560"/>
              <a:ext cx="365136" cy="514473"/>
            </a:xfrm>
            <a:prstGeom prst="rect">
              <a:avLst/>
            </a:prstGeom>
            <a:solidFill>
              <a:srgbClr val="AFDEF8"/>
            </a:solidFill>
            <a:ln w="19050">
              <a:solidFill>
                <a:srgbClr val="00A8E5"/>
              </a:solidFill>
            </a:ln>
          </p:spPr>
          <p:txBody>
            <a:bodyPr wrap="square" lIns="108000" tIns="108000" rIns="108000" bIns="108000" rtlCol="0">
              <a:noAutofit/>
            </a:bodyPr>
            <a:lstStyle/>
            <a:p>
              <a:pPr algn="ctr">
                <a:lnSpc>
                  <a:spcPct val="107000"/>
                </a:lnSpc>
                <a:spcAft>
                  <a:spcPts val="800"/>
                </a:spcAft>
                <a:tabLst>
                  <a:tab pos="3263900" algn="ctr"/>
                </a:tabLst>
              </a:pPr>
              <a:endParaRPr lang="en-GB" b="1" dirty="0">
                <a:latin typeface="Twinkl" pitchFamily="2" charset="0"/>
              </a:endParaRPr>
            </a:p>
          </p:txBody>
        </p:sp>
        <p:grpSp>
          <p:nvGrpSpPr>
            <p:cNvPr id="234" name="Group 233">
              <a:extLst>
                <a:ext uri="{FF2B5EF4-FFF2-40B4-BE49-F238E27FC236}">
                  <a16:creationId xmlns:a16="http://schemas.microsoft.com/office/drawing/2014/main" id="{A009AB42-C0B9-43BA-B30F-C29962B6EE44}"/>
                </a:ext>
              </a:extLst>
            </p:cNvPr>
            <p:cNvGrpSpPr/>
            <p:nvPr/>
          </p:nvGrpSpPr>
          <p:grpSpPr>
            <a:xfrm>
              <a:off x="5417719" y="2222409"/>
              <a:ext cx="304891" cy="584775"/>
              <a:chOff x="1017374" y="5171993"/>
              <a:chExt cx="304891" cy="584775"/>
            </a:xfrm>
          </p:grpSpPr>
          <p:sp>
            <p:nvSpPr>
              <p:cNvPr id="235" name="TextBox 234">
                <a:extLst>
                  <a:ext uri="{FF2B5EF4-FFF2-40B4-BE49-F238E27FC236}">
                    <a16:creationId xmlns:a16="http://schemas.microsoft.com/office/drawing/2014/main" id="{C005A970-11F8-45FA-83F4-1C981D3B7748}"/>
                  </a:ext>
                </a:extLst>
              </p:cNvPr>
              <p:cNvSpPr txBox="1"/>
              <p:nvPr/>
            </p:nvSpPr>
            <p:spPr>
              <a:xfrm>
                <a:off x="1017374" y="5171993"/>
                <a:ext cx="304891" cy="584775"/>
              </a:xfrm>
              <a:prstGeom prst="rect">
                <a:avLst/>
              </a:prstGeom>
              <a:noFill/>
            </p:spPr>
            <p:txBody>
              <a:bodyPr wrap="none" rtlCol="0">
                <a:spAutoFit/>
              </a:bodyPr>
              <a:lstStyle/>
              <a:p>
                <a:pPr algn="ctr"/>
                <a:r>
                  <a:rPr lang="en-GB" sz="1600" b="1" dirty="0">
                    <a:cs typeface="Kalam" panose="02000000000000000000" pitchFamily="2" charset="0"/>
                  </a:rPr>
                  <a:t>1</a:t>
                </a:r>
                <a:br>
                  <a:rPr lang="en-GB" sz="1600" b="1" dirty="0">
                    <a:cs typeface="Kalam" panose="02000000000000000000" pitchFamily="2" charset="0"/>
                  </a:rPr>
                </a:br>
                <a:r>
                  <a:rPr lang="en-GB" sz="1600" b="1" dirty="0">
                    <a:cs typeface="Kalam" panose="02000000000000000000" pitchFamily="2" charset="0"/>
                  </a:rPr>
                  <a:t>4</a:t>
                </a:r>
              </a:p>
            </p:txBody>
          </p:sp>
          <p:cxnSp>
            <p:nvCxnSpPr>
              <p:cNvPr id="236" name="Straight Connector 235">
                <a:extLst>
                  <a:ext uri="{FF2B5EF4-FFF2-40B4-BE49-F238E27FC236}">
                    <a16:creationId xmlns:a16="http://schemas.microsoft.com/office/drawing/2014/main" id="{4F577601-BC3C-4D8B-9085-CB6A0D048692}"/>
                  </a:ext>
                </a:extLst>
              </p:cNvPr>
              <p:cNvCxnSpPr>
                <a:cxnSpLocks/>
              </p:cNvCxnSpPr>
              <p:nvPr/>
            </p:nvCxnSpPr>
            <p:spPr>
              <a:xfrm>
                <a:off x="1095444" y="5464382"/>
                <a:ext cx="148750" cy="0"/>
              </a:xfrm>
              <a:prstGeom prst="line">
                <a:avLst/>
              </a:prstGeom>
              <a:ln w="19050"/>
            </p:spPr>
            <p:style>
              <a:lnRef idx="1">
                <a:schemeClr val="dk1"/>
              </a:lnRef>
              <a:fillRef idx="0">
                <a:schemeClr val="dk1"/>
              </a:fillRef>
              <a:effectRef idx="0">
                <a:schemeClr val="dk1"/>
              </a:effectRef>
              <a:fontRef idx="minor">
                <a:schemeClr val="tx1"/>
              </a:fontRef>
            </p:style>
          </p:cxnSp>
        </p:grpSp>
      </p:grpSp>
      <p:grpSp>
        <p:nvGrpSpPr>
          <p:cNvPr id="237" name="Group 236">
            <a:extLst>
              <a:ext uri="{FF2B5EF4-FFF2-40B4-BE49-F238E27FC236}">
                <a16:creationId xmlns:a16="http://schemas.microsoft.com/office/drawing/2014/main" id="{9A63B14F-5CB6-4A52-8721-BE6EA0284E17}"/>
              </a:ext>
            </a:extLst>
          </p:cNvPr>
          <p:cNvGrpSpPr/>
          <p:nvPr/>
        </p:nvGrpSpPr>
        <p:grpSpPr>
          <a:xfrm>
            <a:off x="2397588" y="2316876"/>
            <a:ext cx="365136" cy="584775"/>
            <a:chOff x="5387596" y="2222409"/>
            <a:chExt cx="365136" cy="584775"/>
          </a:xfrm>
        </p:grpSpPr>
        <p:sp>
          <p:nvSpPr>
            <p:cNvPr id="238" name="TextBox 237">
              <a:extLst>
                <a:ext uri="{FF2B5EF4-FFF2-40B4-BE49-F238E27FC236}">
                  <a16:creationId xmlns:a16="http://schemas.microsoft.com/office/drawing/2014/main" id="{74039C1F-AEF8-47D2-B557-E3A99E12EC01}"/>
                </a:ext>
              </a:extLst>
            </p:cNvPr>
            <p:cNvSpPr txBox="1"/>
            <p:nvPr/>
          </p:nvSpPr>
          <p:spPr>
            <a:xfrm>
              <a:off x="5387596" y="2257560"/>
              <a:ext cx="365136" cy="514473"/>
            </a:xfrm>
            <a:prstGeom prst="rect">
              <a:avLst/>
            </a:prstGeom>
            <a:solidFill>
              <a:srgbClr val="AFDEF8"/>
            </a:solidFill>
            <a:ln w="19050">
              <a:solidFill>
                <a:srgbClr val="00A8E5"/>
              </a:solidFill>
            </a:ln>
          </p:spPr>
          <p:txBody>
            <a:bodyPr wrap="square" lIns="108000" tIns="108000" rIns="108000" bIns="108000" rtlCol="0">
              <a:noAutofit/>
            </a:bodyPr>
            <a:lstStyle/>
            <a:p>
              <a:pPr algn="ctr">
                <a:lnSpc>
                  <a:spcPct val="107000"/>
                </a:lnSpc>
                <a:spcAft>
                  <a:spcPts val="800"/>
                </a:spcAft>
                <a:tabLst>
                  <a:tab pos="3263900" algn="ctr"/>
                </a:tabLst>
              </a:pPr>
              <a:endParaRPr lang="en-GB" b="1" dirty="0">
                <a:latin typeface="Twinkl" pitchFamily="2" charset="0"/>
              </a:endParaRPr>
            </a:p>
          </p:txBody>
        </p:sp>
        <p:grpSp>
          <p:nvGrpSpPr>
            <p:cNvPr id="239" name="Group 238">
              <a:extLst>
                <a:ext uri="{FF2B5EF4-FFF2-40B4-BE49-F238E27FC236}">
                  <a16:creationId xmlns:a16="http://schemas.microsoft.com/office/drawing/2014/main" id="{FE835E59-F744-480D-99AF-60A5E107A5D4}"/>
                </a:ext>
              </a:extLst>
            </p:cNvPr>
            <p:cNvGrpSpPr/>
            <p:nvPr/>
          </p:nvGrpSpPr>
          <p:grpSpPr>
            <a:xfrm>
              <a:off x="5417719" y="2222409"/>
              <a:ext cx="304891" cy="584775"/>
              <a:chOff x="1017374" y="5171993"/>
              <a:chExt cx="304891" cy="584775"/>
            </a:xfrm>
          </p:grpSpPr>
          <p:sp>
            <p:nvSpPr>
              <p:cNvPr id="240" name="TextBox 239">
                <a:extLst>
                  <a:ext uri="{FF2B5EF4-FFF2-40B4-BE49-F238E27FC236}">
                    <a16:creationId xmlns:a16="http://schemas.microsoft.com/office/drawing/2014/main" id="{86812153-CF0F-4234-BB0C-04EBD593932E}"/>
                  </a:ext>
                </a:extLst>
              </p:cNvPr>
              <p:cNvSpPr txBox="1"/>
              <p:nvPr/>
            </p:nvSpPr>
            <p:spPr>
              <a:xfrm>
                <a:off x="1017374" y="5171993"/>
                <a:ext cx="304891" cy="584775"/>
              </a:xfrm>
              <a:prstGeom prst="rect">
                <a:avLst/>
              </a:prstGeom>
              <a:noFill/>
            </p:spPr>
            <p:txBody>
              <a:bodyPr wrap="none" rtlCol="0">
                <a:spAutoFit/>
              </a:bodyPr>
              <a:lstStyle/>
              <a:p>
                <a:pPr algn="ctr"/>
                <a:r>
                  <a:rPr lang="en-GB" sz="1600" b="1" dirty="0">
                    <a:cs typeface="Kalam" panose="02000000000000000000" pitchFamily="2" charset="0"/>
                  </a:rPr>
                  <a:t>1</a:t>
                </a:r>
                <a:br>
                  <a:rPr lang="en-GB" sz="1600" b="1" dirty="0">
                    <a:cs typeface="Kalam" panose="02000000000000000000" pitchFamily="2" charset="0"/>
                  </a:rPr>
                </a:br>
                <a:r>
                  <a:rPr lang="en-GB" sz="1600" b="1" dirty="0">
                    <a:cs typeface="Kalam" panose="02000000000000000000" pitchFamily="2" charset="0"/>
                  </a:rPr>
                  <a:t>4</a:t>
                </a:r>
              </a:p>
            </p:txBody>
          </p:sp>
          <p:cxnSp>
            <p:nvCxnSpPr>
              <p:cNvPr id="241" name="Straight Connector 240">
                <a:extLst>
                  <a:ext uri="{FF2B5EF4-FFF2-40B4-BE49-F238E27FC236}">
                    <a16:creationId xmlns:a16="http://schemas.microsoft.com/office/drawing/2014/main" id="{C4EC5094-9349-4DB5-8420-CCDDB8594F6F}"/>
                  </a:ext>
                </a:extLst>
              </p:cNvPr>
              <p:cNvCxnSpPr>
                <a:cxnSpLocks/>
              </p:cNvCxnSpPr>
              <p:nvPr/>
            </p:nvCxnSpPr>
            <p:spPr>
              <a:xfrm>
                <a:off x="1095444" y="5464382"/>
                <a:ext cx="148750" cy="0"/>
              </a:xfrm>
              <a:prstGeom prst="line">
                <a:avLst/>
              </a:prstGeom>
              <a:ln w="19050"/>
            </p:spPr>
            <p:style>
              <a:lnRef idx="1">
                <a:schemeClr val="dk1"/>
              </a:lnRef>
              <a:fillRef idx="0">
                <a:schemeClr val="dk1"/>
              </a:fillRef>
              <a:effectRef idx="0">
                <a:schemeClr val="dk1"/>
              </a:effectRef>
              <a:fontRef idx="minor">
                <a:schemeClr val="tx1"/>
              </a:fontRef>
            </p:style>
          </p:cxnSp>
        </p:grpSp>
      </p:grpSp>
      <p:grpSp>
        <p:nvGrpSpPr>
          <p:cNvPr id="242" name="Group 241">
            <a:extLst>
              <a:ext uri="{FF2B5EF4-FFF2-40B4-BE49-F238E27FC236}">
                <a16:creationId xmlns:a16="http://schemas.microsoft.com/office/drawing/2014/main" id="{05FBC6E7-329A-48E8-A905-5E656F22EECA}"/>
              </a:ext>
            </a:extLst>
          </p:cNvPr>
          <p:cNvGrpSpPr/>
          <p:nvPr/>
        </p:nvGrpSpPr>
        <p:grpSpPr>
          <a:xfrm>
            <a:off x="2484023" y="3188880"/>
            <a:ext cx="365136" cy="584775"/>
            <a:chOff x="5387596" y="2222409"/>
            <a:chExt cx="365136" cy="584775"/>
          </a:xfrm>
        </p:grpSpPr>
        <p:sp>
          <p:nvSpPr>
            <p:cNvPr id="243" name="TextBox 242">
              <a:extLst>
                <a:ext uri="{FF2B5EF4-FFF2-40B4-BE49-F238E27FC236}">
                  <a16:creationId xmlns:a16="http://schemas.microsoft.com/office/drawing/2014/main" id="{18033165-51C9-484A-B0F5-087D7104BC2B}"/>
                </a:ext>
              </a:extLst>
            </p:cNvPr>
            <p:cNvSpPr txBox="1"/>
            <p:nvPr/>
          </p:nvSpPr>
          <p:spPr>
            <a:xfrm>
              <a:off x="5387596" y="2257560"/>
              <a:ext cx="365136" cy="514473"/>
            </a:xfrm>
            <a:prstGeom prst="rect">
              <a:avLst/>
            </a:prstGeom>
            <a:solidFill>
              <a:srgbClr val="AFDEF8"/>
            </a:solidFill>
            <a:ln w="19050">
              <a:solidFill>
                <a:srgbClr val="00A8E5"/>
              </a:solidFill>
            </a:ln>
          </p:spPr>
          <p:txBody>
            <a:bodyPr wrap="square" lIns="108000" tIns="108000" rIns="108000" bIns="108000" rtlCol="0">
              <a:noAutofit/>
            </a:bodyPr>
            <a:lstStyle/>
            <a:p>
              <a:pPr algn="ctr">
                <a:lnSpc>
                  <a:spcPct val="107000"/>
                </a:lnSpc>
                <a:spcAft>
                  <a:spcPts val="800"/>
                </a:spcAft>
                <a:tabLst>
                  <a:tab pos="3263900" algn="ctr"/>
                </a:tabLst>
              </a:pPr>
              <a:endParaRPr lang="en-GB" b="1" dirty="0">
                <a:latin typeface="Twinkl" pitchFamily="2" charset="0"/>
              </a:endParaRPr>
            </a:p>
          </p:txBody>
        </p:sp>
        <p:grpSp>
          <p:nvGrpSpPr>
            <p:cNvPr id="244" name="Group 243">
              <a:extLst>
                <a:ext uri="{FF2B5EF4-FFF2-40B4-BE49-F238E27FC236}">
                  <a16:creationId xmlns:a16="http://schemas.microsoft.com/office/drawing/2014/main" id="{846F5563-F0F5-4916-99AE-D355974D37B9}"/>
                </a:ext>
              </a:extLst>
            </p:cNvPr>
            <p:cNvGrpSpPr/>
            <p:nvPr/>
          </p:nvGrpSpPr>
          <p:grpSpPr>
            <a:xfrm>
              <a:off x="5417719" y="2222409"/>
              <a:ext cx="304891" cy="584775"/>
              <a:chOff x="1017374" y="5171993"/>
              <a:chExt cx="304891" cy="584775"/>
            </a:xfrm>
          </p:grpSpPr>
          <p:sp>
            <p:nvSpPr>
              <p:cNvPr id="245" name="TextBox 244">
                <a:extLst>
                  <a:ext uri="{FF2B5EF4-FFF2-40B4-BE49-F238E27FC236}">
                    <a16:creationId xmlns:a16="http://schemas.microsoft.com/office/drawing/2014/main" id="{26F06480-32BB-4DFD-A9F3-1E8DF4C4E2DE}"/>
                  </a:ext>
                </a:extLst>
              </p:cNvPr>
              <p:cNvSpPr txBox="1"/>
              <p:nvPr/>
            </p:nvSpPr>
            <p:spPr>
              <a:xfrm>
                <a:off x="1017374" y="5171993"/>
                <a:ext cx="304891" cy="584775"/>
              </a:xfrm>
              <a:prstGeom prst="rect">
                <a:avLst/>
              </a:prstGeom>
              <a:noFill/>
            </p:spPr>
            <p:txBody>
              <a:bodyPr wrap="none" rtlCol="0">
                <a:spAutoFit/>
              </a:bodyPr>
              <a:lstStyle/>
              <a:p>
                <a:pPr algn="ctr"/>
                <a:r>
                  <a:rPr lang="en-GB" sz="1600" b="1" dirty="0">
                    <a:cs typeface="Kalam" panose="02000000000000000000" pitchFamily="2" charset="0"/>
                  </a:rPr>
                  <a:t>1</a:t>
                </a:r>
                <a:br>
                  <a:rPr lang="en-GB" sz="1600" b="1" dirty="0">
                    <a:cs typeface="Kalam" panose="02000000000000000000" pitchFamily="2" charset="0"/>
                  </a:rPr>
                </a:br>
                <a:r>
                  <a:rPr lang="en-GB" sz="1600" b="1" dirty="0">
                    <a:cs typeface="Kalam" panose="02000000000000000000" pitchFamily="2" charset="0"/>
                  </a:rPr>
                  <a:t>4</a:t>
                </a:r>
              </a:p>
            </p:txBody>
          </p:sp>
          <p:cxnSp>
            <p:nvCxnSpPr>
              <p:cNvPr id="246" name="Straight Connector 245">
                <a:extLst>
                  <a:ext uri="{FF2B5EF4-FFF2-40B4-BE49-F238E27FC236}">
                    <a16:creationId xmlns:a16="http://schemas.microsoft.com/office/drawing/2014/main" id="{5E807AE5-CF72-4229-8022-0FFE69BC8264}"/>
                  </a:ext>
                </a:extLst>
              </p:cNvPr>
              <p:cNvCxnSpPr>
                <a:cxnSpLocks/>
              </p:cNvCxnSpPr>
              <p:nvPr/>
            </p:nvCxnSpPr>
            <p:spPr>
              <a:xfrm>
                <a:off x="1095444" y="5464382"/>
                <a:ext cx="148750" cy="0"/>
              </a:xfrm>
              <a:prstGeom prst="line">
                <a:avLst/>
              </a:prstGeom>
              <a:ln w="19050"/>
            </p:spPr>
            <p:style>
              <a:lnRef idx="1">
                <a:schemeClr val="dk1"/>
              </a:lnRef>
              <a:fillRef idx="0">
                <a:schemeClr val="dk1"/>
              </a:fillRef>
              <a:effectRef idx="0">
                <a:schemeClr val="dk1"/>
              </a:effectRef>
              <a:fontRef idx="minor">
                <a:schemeClr val="tx1"/>
              </a:fontRef>
            </p:style>
          </p:cxnSp>
        </p:grpSp>
      </p:grpSp>
      <p:grpSp>
        <p:nvGrpSpPr>
          <p:cNvPr id="247" name="Group 246">
            <a:extLst>
              <a:ext uri="{FF2B5EF4-FFF2-40B4-BE49-F238E27FC236}">
                <a16:creationId xmlns:a16="http://schemas.microsoft.com/office/drawing/2014/main" id="{816DA59D-22EC-4083-9D80-ADA97F4DCE81}"/>
              </a:ext>
            </a:extLst>
          </p:cNvPr>
          <p:cNvGrpSpPr/>
          <p:nvPr/>
        </p:nvGrpSpPr>
        <p:grpSpPr>
          <a:xfrm>
            <a:off x="3119354" y="2304916"/>
            <a:ext cx="365136" cy="584775"/>
            <a:chOff x="5387596" y="2222409"/>
            <a:chExt cx="365136" cy="584775"/>
          </a:xfrm>
        </p:grpSpPr>
        <p:sp>
          <p:nvSpPr>
            <p:cNvPr id="248" name="TextBox 247">
              <a:extLst>
                <a:ext uri="{FF2B5EF4-FFF2-40B4-BE49-F238E27FC236}">
                  <a16:creationId xmlns:a16="http://schemas.microsoft.com/office/drawing/2014/main" id="{D847C823-C73E-4197-BB5A-B08A1FB223E9}"/>
                </a:ext>
              </a:extLst>
            </p:cNvPr>
            <p:cNvSpPr txBox="1"/>
            <p:nvPr/>
          </p:nvSpPr>
          <p:spPr>
            <a:xfrm>
              <a:off x="5387596" y="2257560"/>
              <a:ext cx="365136" cy="514473"/>
            </a:xfrm>
            <a:prstGeom prst="rect">
              <a:avLst/>
            </a:prstGeom>
            <a:solidFill>
              <a:srgbClr val="AFDEF8"/>
            </a:solidFill>
            <a:ln w="19050">
              <a:solidFill>
                <a:srgbClr val="00A8E5"/>
              </a:solidFill>
            </a:ln>
          </p:spPr>
          <p:txBody>
            <a:bodyPr wrap="square" lIns="108000" tIns="108000" rIns="108000" bIns="108000" rtlCol="0">
              <a:noAutofit/>
            </a:bodyPr>
            <a:lstStyle/>
            <a:p>
              <a:pPr algn="ctr">
                <a:lnSpc>
                  <a:spcPct val="107000"/>
                </a:lnSpc>
                <a:spcAft>
                  <a:spcPts val="800"/>
                </a:spcAft>
                <a:tabLst>
                  <a:tab pos="3263900" algn="ctr"/>
                </a:tabLst>
              </a:pPr>
              <a:endParaRPr lang="en-GB" b="1" dirty="0">
                <a:latin typeface="Twinkl" pitchFamily="2" charset="0"/>
              </a:endParaRPr>
            </a:p>
          </p:txBody>
        </p:sp>
        <p:grpSp>
          <p:nvGrpSpPr>
            <p:cNvPr id="249" name="Group 248">
              <a:extLst>
                <a:ext uri="{FF2B5EF4-FFF2-40B4-BE49-F238E27FC236}">
                  <a16:creationId xmlns:a16="http://schemas.microsoft.com/office/drawing/2014/main" id="{F112A765-D1D1-4052-A636-1A922CC466C6}"/>
                </a:ext>
              </a:extLst>
            </p:cNvPr>
            <p:cNvGrpSpPr/>
            <p:nvPr/>
          </p:nvGrpSpPr>
          <p:grpSpPr>
            <a:xfrm>
              <a:off x="5417719" y="2222409"/>
              <a:ext cx="304891" cy="584775"/>
              <a:chOff x="1017374" y="5171993"/>
              <a:chExt cx="304891" cy="584775"/>
            </a:xfrm>
          </p:grpSpPr>
          <p:sp>
            <p:nvSpPr>
              <p:cNvPr id="250" name="TextBox 249">
                <a:extLst>
                  <a:ext uri="{FF2B5EF4-FFF2-40B4-BE49-F238E27FC236}">
                    <a16:creationId xmlns:a16="http://schemas.microsoft.com/office/drawing/2014/main" id="{AC6D9E96-7C24-4403-A42B-0CF41C5B6D1C}"/>
                  </a:ext>
                </a:extLst>
              </p:cNvPr>
              <p:cNvSpPr txBox="1"/>
              <p:nvPr/>
            </p:nvSpPr>
            <p:spPr>
              <a:xfrm>
                <a:off x="1017374" y="5171993"/>
                <a:ext cx="304891" cy="584775"/>
              </a:xfrm>
              <a:prstGeom prst="rect">
                <a:avLst/>
              </a:prstGeom>
              <a:noFill/>
            </p:spPr>
            <p:txBody>
              <a:bodyPr wrap="none" rtlCol="0">
                <a:spAutoFit/>
              </a:bodyPr>
              <a:lstStyle/>
              <a:p>
                <a:pPr algn="ctr"/>
                <a:r>
                  <a:rPr lang="en-GB" sz="1600" b="1" dirty="0">
                    <a:cs typeface="Kalam" panose="02000000000000000000" pitchFamily="2" charset="0"/>
                  </a:rPr>
                  <a:t>1</a:t>
                </a:r>
                <a:br>
                  <a:rPr lang="en-GB" sz="1600" b="1" dirty="0">
                    <a:cs typeface="Kalam" panose="02000000000000000000" pitchFamily="2" charset="0"/>
                  </a:rPr>
                </a:br>
                <a:r>
                  <a:rPr lang="en-GB" sz="1600" b="1" dirty="0">
                    <a:cs typeface="Kalam" panose="02000000000000000000" pitchFamily="2" charset="0"/>
                  </a:rPr>
                  <a:t>4</a:t>
                </a:r>
              </a:p>
            </p:txBody>
          </p:sp>
          <p:cxnSp>
            <p:nvCxnSpPr>
              <p:cNvPr id="251" name="Straight Connector 250">
                <a:extLst>
                  <a:ext uri="{FF2B5EF4-FFF2-40B4-BE49-F238E27FC236}">
                    <a16:creationId xmlns:a16="http://schemas.microsoft.com/office/drawing/2014/main" id="{25B8D7CC-7CCC-4462-8AE3-F9D1711AE388}"/>
                  </a:ext>
                </a:extLst>
              </p:cNvPr>
              <p:cNvCxnSpPr>
                <a:cxnSpLocks/>
              </p:cNvCxnSpPr>
              <p:nvPr/>
            </p:nvCxnSpPr>
            <p:spPr>
              <a:xfrm>
                <a:off x="1095444" y="5464382"/>
                <a:ext cx="148750" cy="0"/>
              </a:xfrm>
              <a:prstGeom prst="line">
                <a:avLst/>
              </a:prstGeom>
              <a:ln w="19050"/>
            </p:spPr>
            <p:style>
              <a:lnRef idx="1">
                <a:schemeClr val="dk1"/>
              </a:lnRef>
              <a:fillRef idx="0">
                <a:schemeClr val="dk1"/>
              </a:fillRef>
              <a:effectRef idx="0">
                <a:schemeClr val="dk1"/>
              </a:effectRef>
              <a:fontRef idx="minor">
                <a:schemeClr val="tx1"/>
              </a:fontRef>
            </p:style>
          </p:cxnSp>
        </p:grpSp>
      </p:grpSp>
      <p:sp>
        <p:nvSpPr>
          <p:cNvPr id="50" name="TextBox 49">
            <a:extLst>
              <a:ext uri="{FF2B5EF4-FFF2-40B4-BE49-F238E27FC236}">
                <a16:creationId xmlns:a16="http://schemas.microsoft.com/office/drawing/2014/main" id="{5F23C8F5-1CF8-4B30-8740-77B7DC30B658}"/>
              </a:ext>
            </a:extLst>
          </p:cNvPr>
          <p:cNvSpPr txBox="1"/>
          <p:nvPr/>
        </p:nvSpPr>
        <p:spPr>
          <a:xfrm>
            <a:off x="6066450" y="4375416"/>
            <a:ext cx="365136" cy="514473"/>
          </a:xfrm>
          <a:prstGeom prst="rect">
            <a:avLst/>
          </a:prstGeom>
          <a:solidFill>
            <a:schemeClr val="bg1"/>
          </a:solidFill>
          <a:ln w="19050">
            <a:solidFill>
              <a:srgbClr val="00A8E5"/>
            </a:solidFill>
          </a:ln>
        </p:spPr>
        <p:txBody>
          <a:bodyPr wrap="square" lIns="108000" tIns="108000" rIns="108000" bIns="108000" rtlCol="0">
            <a:noAutofit/>
          </a:bodyPr>
          <a:lstStyle/>
          <a:p>
            <a:pPr algn="ctr">
              <a:lnSpc>
                <a:spcPct val="107000"/>
              </a:lnSpc>
              <a:spcAft>
                <a:spcPts val="800"/>
              </a:spcAft>
              <a:tabLst>
                <a:tab pos="3263900" algn="ctr"/>
              </a:tabLst>
            </a:pPr>
            <a:endParaRPr lang="en-GB" b="1" dirty="0">
              <a:latin typeface="Twinkl" pitchFamily="2" charset="0"/>
            </a:endParaRPr>
          </a:p>
        </p:txBody>
      </p:sp>
      <p:sp>
        <p:nvSpPr>
          <p:cNvPr id="79" name="TextBox 78">
            <a:extLst>
              <a:ext uri="{FF2B5EF4-FFF2-40B4-BE49-F238E27FC236}">
                <a16:creationId xmlns:a16="http://schemas.microsoft.com/office/drawing/2014/main" id="{2A616AEE-B2E5-4AC8-97E7-AD84D1565258}"/>
              </a:ext>
            </a:extLst>
          </p:cNvPr>
          <p:cNvSpPr txBox="1"/>
          <p:nvPr/>
        </p:nvSpPr>
        <p:spPr>
          <a:xfrm>
            <a:off x="6430531" y="4375416"/>
            <a:ext cx="365136" cy="514473"/>
          </a:xfrm>
          <a:prstGeom prst="rect">
            <a:avLst/>
          </a:prstGeom>
          <a:solidFill>
            <a:schemeClr val="bg1"/>
          </a:solidFill>
          <a:ln w="19050">
            <a:solidFill>
              <a:srgbClr val="00A8E5"/>
            </a:solidFill>
          </a:ln>
        </p:spPr>
        <p:txBody>
          <a:bodyPr wrap="square" lIns="108000" tIns="108000" rIns="108000" bIns="108000" rtlCol="0">
            <a:noAutofit/>
          </a:bodyPr>
          <a:lstStyle/>
          <a:p>
            <a:pPr algn="ctr">
              <a:lnSpc>
                <a:spcPct val="107000"/>
              </a:lnSpc>
              <a:spcAft>
                <a:spcPts val="800"/>
              </a:spcAft>
              <a:tabLst>
                <a:tab pos="3263900" algn="ctr"/>
              </a:tabLst>
            </a:pPr>
            <a:endParaRPr lang="en-GB" b="1" dirty="0">
              <a:latin typeface="Twinkl" pitchFamily="2" charset="0"/>
            </a:endParaRPr>
          </a:p>
        </p:txBody>
      </p:sp>
      <p:sp>
        <p:nvSpPr>
          <p:cNvPr id="101" name="TextBox 100">
            <a:extLst>
              <a:ext uri="{FF2B5EF4-FFF2-40B4-BE49-F238E27FC236}">
                <a16:creationId xmlns:a16="http://schemas.microsoft.com/office/drawing/2014/main" id="{1519C222-4AF5-4454-8744-8204B930625C}"/>
              </a:ext>
            </a:extLst>
          </p:cNvPr>
          <p:cNvSpPr txBox="1"/>
          <p:nvPr/>
        </p:nvSpPr>
        <p:spPr>
          <a:xfrm>
            <a:off x="6794613" y="4375416"/>
            <a:ext cx="365136" cy="514473"/>
          </a:xfrm>
          <a:prstGeom prst="rect">
            <a:avLst/>
          </a:prstGeom>
          <a:solidFill>
            <a:schemeClr val="bg1"/>
          </a:solidFill>
          <a:ln w="19050">
            <a:solidFill>
              <a:srgbClr val="00A8E5"/>
            </a:solidFill>
          </a:ln>
        </p:spPr>
        <p:txBody>
          <a:bodyPr wrap="square" lIns="108000" tIns="108000" rIns="108000" bIns="108000" rtlCol="0">
            <a:noAutofit/>
          </a:bodyPr>
          <a:lstStyle/>
          <a:p>
            <a:pPr algn="ctr">
              <a:lnSpc>
                <a:spcPct val="107000"/>
              </a:lnSpc>
              <a:spcAft>
                <a:spcPts val="800"/>
              </a:spcAft>
              <a:tabLst>
                <a:tab pos="3263900" algn="ctr"/>
              </a:tabLst>
            </a:pPr>
            <a:endParaRPr lang="en-GB" b="1" dirty="0">
              <a:latin typeface="Twinkl" pitchFamily="2" charset="0"/>
            </a:endParaRPr>
          </a:p>
        </p:txBody>
      </p:sp>
      <p:sp>
        <p:nvSpPr>
          <p:cNvPr id="89" name="Rectangle 88">
            <a:extLst>
              <a:ext uri="{FF2B5EF4-FFF2-40B4-BE49-F238E27FC236}">
                <a16:creationId xmlns:a16="http://schemas.microsoft.com/office/drawing/2014/main" id="{222128AA-9C42-4DB1-8FF7-65000D1896A4}"/>
              </a:ext>
            </a:extLst>
          </p:cNvPr>
          <p:cNvSpPr/>
          <p:nvPr/>
        </p:nvSpPr>
        <p:spPr>
          <a:xfrm>
            <a:off x="3138505" y="670981"/>
            <a:ext cx="976684" cy="337100"/>
          </a:xfrm>
          <a:prstGeom prst="rect">
            <a:avLst/>
          </a:prstGeom>
          <a:solidFill>
            <a:srgbClr val="4EB2E5"/>
          </a:solidFill>
        </p:spPr>
        <p:txBody>
          <a:bodyPr wrap="square" lIns="180000" tIns="36000" rIns="180000" bIns="54000" anchor="ctr">
            <a:spAutoFit/>
          </a:bodyPr>
          <a:lstStyle/>
          <a:p>
            <a:pPr algn="ctr"/>
            <a:r>
              <a:rPr lang="en-GB" altLang="en-US" sz="1600" b="1" dirty="0">
                <a:solidFill>
                  <a:schemeClr val="bg1"/>
                </a:solidFill>
              </a:rPr>
              <a:t>Diving</a:t>
            </a:r>
            <a:endParaRPr lang="en-GB" sz="1600" b="1" dirty="0">
              <a:solidFill>
                <a:schemeClr val="bg1"/>
              </a:solidFill>
            </a:endParaRPr>
          </a:p>
        </p:txBody>
      </p:sp>
      <p:sp>
        <p:nvSpPr>
          <p:cNvPr id="90" name="Rectangle 89">
            <a:extLst>
              <a:ext uri="{FF2B5EF4-FFF2-40B4-BE49-F238E27FC236}">
                <a16:creationId xmlns:a16="http://schemas.microsoft.com/office/drawing/2014/main" id="{8566E0B5-5512-4DC4-8DD6-C47F80451871}"/>
              </a:ext>
            </a:extLst>
          </p:cNvPr>
          <p:cNvSpPr/>
          <p:nvPr/>
        </p:nvSpPr>
        <p:spPr>
          <a:xfrm>
            <a:off x="447429" y="670981"/>
            <a:ext cx="2691076" cy="337100"/>
          </a:xfrm>
          <a:prstGeom prst="rect">
            <a:avLst/>
          </a:prstGeom>
          <a:solidFill>
            <a:srgbClr val="072F54"/>
          </a:solidFill>
        </p:spPr>
        <p:txBody>
          <a:bodyPr wrap="none" lIns="180000" tIns="36000" rIns="180000" bIns="54000" anchor="ctr">
            <a:spAutoFit/>
          </a:bodyPr>
          <a:lstStyle/>
          <a:p>
            <a:r>
              <a:rPr lang="en-GB" sz="1600" b="1" dirty="0">
                <a:solidFill>
                  <a:schemeClr val="bg1"/>
                </a:solidFill>
              </a:rPr>
              <a:t>Fractions Greater Than 1</a:t>
            </a:r>
          </a:p>
        </p:txBody>
      </p:sp>
      <p:cxnSp>
        <p:nvCxnSpPr>
          <p:cNvPr id="91" name="Straight Connector 90">
            <a:extLst>
              <a:ext uri="{FF2B5EF4-FFF2-40B4-BE49-F238E27FC236}">
                <a16:creationId xmlns:a16="http://schemas.microsoft.com/office/drawing/2014/main" id="{62FA226E-0F94-4600-92DF-A93D1D92EC8B}"/>
              </a:ext>
            </a:extLst>
          </p:cNvPr>
          <p:cNvCxnSpPr/>
          <p:nvPr/>
        </p:nvCxnSpPr>
        <p:spPr>
          <a:xfrm>
            <a:off x="3138505" y="666325"/>
            <a:ext cx="0" cy="34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6948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8.33333E-7 -1.11111E-6 L 0.50677 0.00579 " pathEditMode="relative" rAng="0" ptsTypes="AA">
                                      <p:cBhvr>
                                        <p:cTn id="6" dur="2000" fill="hold"/>
                                        <p:tgtEl>
                                          <p:spTgt spid="232"/>
                                        </p:tgtEl>
                                        <p:attrNameLst>
                                          <p:attrName>ppt_x</p:attrName>
                                          <p:attrName>ppt_y</p:attrName>
                                        </p:attrNameLst>
                                      </p:cBhvr>
                                      <p:rCtr x="25330" y="278"/>
                                    </p:animMotion>
                                  </p:childTnLst>
                                </p:cTn>
                              </p:par>
                              <p:par>
                                <p:cTn id="7" presetID="63" presetClass="path" presetSubtype="0" accel="50000" decel="50000" fill="hold" nodeType="withEffect">
                                  <p:stCondLst>
                                    <p:cond delay="0"/>
                                  </p:stCondLst>
                                  <p:childTnLst>
                                    <p:animMotion origin="layout" path="M 1.94444E-6 -4.07407E-6 L 0.40139 -0.00069 " pathEditMode="relative" rAng="0" ptsTypes="AA">
                                      <p:cBhvr>
                                        <p:cTn id="8" dur="2000" fill="hold"/>
                                        <p:tgtEl>
                                          <p:spTgt spid="237"/>
                                        </p:tgtEl>
                                        <p:attrNameLst>
                                          <p:attrName>ppt_x</p:attrName>
                                          <p:attrName>ppt_y</p:attrName>
                                        </p:attrNameLst>
                                      </p:cBhvr>
                                      <p:rCtr x="20069" y="-46"/>
                                    </p:animMotion>
                                  </p:childTnLst>
                                </p:cTn>
                              </p:par>
                              <p:par>
                                <p:cTn id="9" presetID="63" presetClass="path" presetSubtype="0" accel="50000" decel="50000" fill="hold" nodeType="withEffect">
                                  <p:stCondLst>
                                    <p:cond delay="0"/>
                                  </p:stCondLst>
                                  <p:childTnLst>
                                    <p:animMotion origin="layout" path="M -4.16667E-6 -2.96296E-6 L 0.31719 -0.04676 " pathEditMode="relative" rAng="0" ptsTypes="AA">
                                      <p:cBhvr>
                                        <p:cTn id="10" dur="2000" fill="hold"/>
                                        <p:tgtEl>
                                          <p:spTgt spid="187"/>
                                        </p:tgtEl>
                                        <p:attrNameLst>
                                          <p:attrName>ppt_x</p:attrName>
                                          <p:attrName>ppt_y</p:attrName>
                                        </p:attrNameLst>
                                      </p:cBhvr>
                                      <p:rCtr x="15851" y="-2338"/>
                                    </p:animMotion>
                                  </p:childTnLst>
                                </p:cTn>
                              </p:par>
                              <p:par>
                                <p:cTn id="11" presetID="63" presetClass="path" presetSubtype="0" accel="50000" decel="50000" fill="hold" nodeType="withEffect">
                                  <p:stCondLst>
                                    <p:cond delay="0"/>
                                  </p:stCondLst>
                                  <p:childTnLst>
                                    <p:animMotion origin="layout" path="M -1.11111E-6 -3.7037E-6 L 0.36198 -3.7037E-6 " pathEditMode="relative" rAng="0" ptsTypes="AA">
                                      <p:cBhvr>
                                        <p:cTn id="12" dur="2000" fill="hold"/>
                                        <p:tgtEl>
                                          <p:spTgt spid="247"/>
                                        </p:tgtEl>
                                        <p:attrNameLst>
                                          <p:attrName>ppt_x</p:attrName>
                                          <p:attrName>ppt_y</p:attrName>
                                        </p:attrNameLst>
                                      </p:cBhvr>
                                      <p:rCtr x="18090" y="0"/>
                                    </p:animMotion>
                                  </p:childTnLst>
                                </p:cTn>
                              </p:par>
                            </p:childTnLst>
                          </p:cTn>
                        </p:par>
                      </p:childTnLst>
                    </p:cTn>
                  </p:par>
                  <p:par>
                    <p:cTn id="13" fill="hold">
                      <p:stCondLst>
                        <p:cond delay="indefinite"/>
                      </p:stCondLst>
                      <p:childTnLst>
                        <p:par>
                          <p:cTn id="14" fill="hold">
                            <p:stCondLst>
                              <p:cond delay="0"/>
                            </p:stCondLst>
                            <p:childTnLst>
                              <p:par>
                                <p:cTn id="15" presetID="63" presetClass="path" presetSubtype="0" accel="50000" decel="50000" fill="hold" nodeType="clickEffect">
                                  <p:stCondLst>
                                    <p:cond delay="0"/>
                                  </p:stCondLst>
                                  <p:childTnLst>
                                    <p:animMotion origin="layout" path="M -2.77778E-7 -1.11111E-6 L 0.48316 -0.02847 " pathEditMode="relative" rAng="0" ptsTypes="AA">
                                      <p:cBhvr>
                                        <p:cTn id="16" dur="2000" fill="hold"/>
                                        <p:tgtEl>
                                          <p:spTgt spid="212"/>
                                        </p:tgtEl>
                                        <p:attrNameLst>
                                          <p:attrName>ppt_x</p:attrName>
                                          <p:attrName>ppt_y</p:attrName>
                                        </p:attrNameLst>
                                      </p:cBhvr>
                                      <p:rCtr x="24149" y="-1435"/>
                                    </p:animMotion>
                                  </p:childTnLst>
                                </p:cTn>
                              </p:par>
                              <p:par>
                                <p:cTn id="17" presetID="63" presetClass="path" presetSubtype="0" accel="50000" decel="50000" fill="hold" nodeType="withEffect">
                                  <p:stCondLst>
                                    <p:cond delay="0"/>
                                  </p:stCondLst>
                                  <p:childTnLst>
                                    <p:animMotion origin="layout" path="M -4.16667E-6 2.96296E-6 L 0.46198 0.02685 " pathEditMode="relative" rAng="0" ptsTypes="AA">
                                      <p:cBhvr>
                                        <p:cTn id="18" dur="2000" fill="hold"/>
                                        <p:tgtEl>
                                          <p:spTgt spid="217"/>
                                        </p:tgtEl>
                                        <p:attrNameLst>
                                          <p:attrName>ppt_x</p:attrName>
                                          <p:attrName>ppt_y</p:attrName>
                                        </p:attrNameLst>
                                      </p:cBhvr>
                                      <p:rCtr x="23090" y="1343"/>
                                    </p:animMotion>
                                  </p:childTnLst>
                                </p:cTn>
                              </p:par>
                              <p:par>
                                <p:cTn id="19" presetID="63" presetClass="path" presetSubtype="0" accel="50000" decel="50000" fill="hold" nodeType="withEffect">
                                  <p:stCondLst>
                                    <p:cond delay="0"/>
                                  </p:stCondLst>
                                  <p:childTnLst>
                                    <p:animMotion origin="layout" path="M 3.33333E-6 1.11111E-6 L 0.43142 -0.03125 " pathEditMode="relative" rAng="0" ptsTypes="AA">
                                      <p:cBhvr>
                                        <p:cTn id="20" dur="2000" fill="hold"/>
                                        <p:tgtEl>
                                          <p:spTgt spid="242"/>
                                        </p:tgtEl>
                                        <p:attrNameLst>
                                          <p:attrName>ppt_x</p:attrName>
                                          <p:attrName>ppt_y</p:attrName>
                                        </p:attrNameLst>
                                      </p:cBhvr>
                                      <p:rCtr x="21563" y="-1574"/>
                                    </p:animMotion>
                                  </p:childTnLst>
                                </p:cTn>
                              </p:par>
                              <p:par>
                                <p:cTn id="21" presetID="63" presetClass="path" presetSubtype="0" accel="50000" decel="50000" fill="hold" nodeType="withEffect">
                                  <p:stCondLst>
                                    <p:cond delay="0"/>
                                  </p:stCondLst>
                                  <p:childTnLst>
                                    <p:animMotion origin="layout" path="M 4.72222E-6 -1.48148E-6 L 0.3868 -0.03657 " pathEditMode="relative" rAng="0" ptsTypes="AA">
                                      <p:cBhvr>
                                        <p:cTn id="22" dur="2000" fill="hold"/>
                                        <p:tgtEl>
                                          <p:spTgt spid="227"/>
                                        </p:tgtEl>
                                        <p:attrNameLst>
                                          <p:attrName>ppt_x</p:attrName>
                                          <p:attrName>ppt_y</p:attrName>
                                        </p:attrNameLst>
                                      </p:cBhvr>
                                      <p:rCtr x="19340" y="-1829"/>
                                    </p:animMotion>
                                  </p:childTnLst>
                                </p:cTn>
                              </p:par>
                            </p:childTnLst>
                          </p:cTn>
                        </p:par>
                      </p:childTnLst>
                    </p:cTn>
                  </p:par>
                  <p:par>
                    <p:cTn id="23" fill="hold">
                      <p:stCondLst>
                        <p:cond delay="indefinite"/>
                      </p:stCondLst>
                      <p:childTnLst>
                        <p:par>
                          <p:cTn id="24" fill="hold">
                            <p:stCondLst>
                              <p:cond delay="0"/>
                            </p:stCondLst>
                            <p:childTnLst>
                              <p:par>
                                <p:cTn id="25" presetID="63" presetClass="path" presetSubtype="0" accel="50000" decel="50000" fill="hold" nodeType="clickEffect">
                                  <p:stCondLst>
                                    <p:cond delay="0"/>
                                  </p:stCondLst>
                                  <p:childTnLst>
                                    <p:animMotion origin="layout" path="M -2.5E-6 3.7037E-6 L 0.50469 -0.06713 " pathEditMode="relative" rAng="0" ptsTypes="AA">
                                      <p:cBhvr>
                                        <p:cTn id="26" dur="2000" fill="hold"/>
                                        <p:tgtEl>
                                          <p:spTgt spid="192"/>
                                        </p:tgtEl>
                                        <p:attrNameLst>
                                          <p:attrName>ppt_x</p:attrName>
                                          <p:attrName>ppt_y</p:attrName>
                                        </p:attrNameLst>
                                      </p:cBhvr>
                                      <p:rCtr x="25226" y="-3356"/>
                                    </p:animMotion>
                                  </p:childTnLst>
                                </p:cTn>
                              </p:par>
                              <p:par>
                                <p:cTn id="27" presetID="63" presetClass="path" presetSubtype="0" accel="50000" decel="50000" fill="hold" nodeType="withEffect">
                                  <p:stCondLst>
                                    <p:cond delay="0"/>
                                  </p:stCondLst>
                                  <p:childTnLst>
                                    <p:animMotion origin="layout" path="M -4.72222E-6 -3.33333E-6 L 0.42431 -0.06064 " pathEditMode="relative" rAng="0" ptsTypes="AA">
                                      <p:cBhvr>
                                        <p:cTn id="28" dur="2000" fill="hold"/>
                                        <p:tgtEl>
                                          <p:spTgt spid="197"/>
                                        </p:tgtEl>
                                        <p:attrNameLst>
                                          <p:attrName>ppt_x</p:attrName>
                                          <p:attrName>ppt_y</p:attrName>
                                        </p:attrNameLst>
                                      </p:cBhvr>
                                      <p:rCtr x="21215" y="-3032"/>
                                    </p:animMotion>
                                  </p:childTnLst>
                                </p:cTn>
                              </p:par>
                              <p:par>
                                <p:cTn id="29" presetID="63" presetClass="path" presetSubtype="0" accel="50000" decel="50000" fill="hold" nodeType="withEffect">
                                  <p:stCondLst>
                                    <p:cond delay="0"/>
                                  </p:stCondLst>
                                  <p:childTnLst>
                                    <p:animMotion origin="layout" path="M 3.05556E-6 -3.33333E-6 L 0.4625 -0.02916 " pathEditMode="relative" rAng="0" ptsTypes="AA">
                                      <p:cBhvr>
                                        <p:cTn id="30" dur="2000" fill="hold"/>
                                        <p:tgtEl>
                                          <p:spTgt spid="202"/>
                                        </p:tgtEl>
                                        <p:attrNameLst>
                                          <p:attrName>ppt_x</p:attrName>
                                          <p:attrName>ppt_y</p:attrName>
                                        </p:attrNameLst>
                                      </p:cBhvr>
                                      <p:rCtr x="23125" y="-1458"/>
                                    </p:animMotion>
                                  </p:childTnLst>
                                </p:cTn>
                              </p:par>
                              <p:par>
                                <p:cTn id="31" presetID="63" presetClass="path" presetSubtype="0" accel="50000" decel="50000" fill="hold" nodeType="withEffect">
                                  <p:stCondLst>
                                    <p:cond delay="0"/>
                                  </p:stCondLst>
                                  <p:childTnLst>
                                    <p:animMotion origin="layout" path="M -4.16667E-6 4.81481E-6 L 0.39184 -0.075 " pathEditMode="relative" rAng="0" ptsTypes="AA">
                                      <p:cBhvr>
                                        <p:cTn id="32" dur="2000" fill="hold"/>
                                        <p:tgtEl>
                                          <p:spTgt spid="222"/>
                                        </p:tgtEl>
                                        <p:attrNameLst>
                                          <p:attrName>ppt_x</p:attrName>
                                          <p:attrName>ppt_y</p:attrName>
                                        </p:attrNameLst>
                                      </p:cBhvr>
                                      <p:rCtr x="19583" y="-3750"/>
                                    </p:animMotion>
                                  </p:childTnLst>
                                </p:cTn>
                              </p:par>
                            </p:childTnLst>
                          </p:cTn>
                        </p:par>
                      </p:childTnLst>
                    </p:cTn>
                  </p:par>
                  <p:par>
                    <p:cTn id="33" fill="hold">
                      <p:stCondLst>
                        <p:cond delay="indefinite"/>
                      </p:stCondLst>
                      <p:childTnLst>
                        <p:par>
                          <p:cTn id="34" fill="hold">
                            <p:stCondLst>
                              <p:cond delay="0"/>
                            </p:stCondLst>
                            <p:childTnLst>
                              <p:par>
                                <p:cTn id="35" presetID="63" presetClass="path" presetSubtype="0" accel="50000" decel="50000" fill="hold" nodeType="clickEffect">
                                  <p:stCondLst>
                                    <p:cond delay="0"/>
                                  </p:stCondLst>
                                  <p:childTnLst>
                                    <p:animMotion origin="layout" path="M 0.00087 0.00047 L 0.20539 0.08658 " pathEditMode="relative" rAng="0" ptsTypes="AA">
                                      <p:cBhvr>
                                        <p:cTn id="36" dur="2000" fill="hold"/>
                                        <p:tgtEl>
                                          <p:spTgt spid="207"/>
                                        </p:tgtEl>
                                        <p:attrNameLst>
                                          <p:attrName>ppt_x</p:attrName>
                                          <p:attrName>ppt_y</p:attrName>
                                        </p:attrNameLst>
                                      </p:cBhvr>
                                      <p:rCtr x="10226" y="4306"/>
                                    </p:animMotion>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1"/>
                                        </p:tgtEl>
                                        <p:attrNameLst>
                                          <p:attrName>style.visibility</p:attrName>
                                        </p:attrNameLst>
                                      </p:cBhvr>
                                      <p:to>
                                        <p:strVal val="visible"/>
                                      </p:to>
                                    </p:set>
                                    <p:animEffect transition="in" filter="fade">
                                      <p:cBhvr>
                                        <p:cTn id="41" dur="250"/>
                                        <p:tgtEl>
                                          <p:spTgt spid="10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79"/>
                                        </p:tgtEl>
                                        <p:attrNameLst>
                                          <p:attrName>style.visibility</p:attrName>
                                        </p:attrNameLst>
                                      </p:cBhvr>
                                      <p:to>
                                        <p:strVal val="visible"/>
                                      </p:to>
                                    </p:set>
                                    <p:animEffect transition="in" filter="fade">
                                      <p:cBhvr>
                                        <p:cTn id="44" dur="250"/>
                                        <p:tgtEl>
                                          <p:spTgt spid="7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0"/>
                                        </p:tgtEl>
                                        <p:attrNameLst>
                                          <p:attrName>style.visibility</p:attrName>
                                        </p:attrNameLst>
                                      </p:cBhvr>
                                      <p:to>
                                        <p:strVal val="visible"/>
                                      </p:to>
                                    </p:set>
                                    <p:animEffect transition="in" filter="fade">
                                      <p:cBhvr>
                                        <p:cTn id="47" dur="250"/>
                                        <p:tgtEl>
                                          <p:spTgt spid="50"/>
                                        </p:tgtEl>
                                      </p:cBhvr>
                                    </p:animEffect>
                                  </p:childTnLst>
                                </p:cTn>
                              </p:par>
                              <p:par>
                                <p:cTn id="48" presetID="26" presetClass="emph" presetSubtype="0" fill="hold" grpId="1" nodeType="withEffect">
                                  <p:stCondLst>
                                    <p:cond delay="0"/>
                                  </p:stCondLst>
                                  <p:childTnLst>
                                    <p:animEffect transition="out" filter="fade">
                                      <p:cBhvr>
                                        <p:cTn id="49" dur="250" tmFilter="0, 0; .2, .5; .8, .5; 1, 0"/>
                                        <p:tgtEl>
                                          <p:spTgt spid="101"/>
                                        </p:tgtEl>
                                      </p:cBhvr>
                                    </p:animEffect>
                                    <p:animScale>
                                      <p:cBhvr>
                                        <p:cTn id="50" dur="125" autoRev="1" fill="hold"/>
                                        <p:tgtEl>
                                          <p:spTgt spid="101"/>
                                        </p:tgtEl>
                                      </p:cBhvr>
                                      <p:by x="105000" y="105000"/>
                                    </p:animScale>
                                  </p:childTnLst>
                                </p:cTn>
                              </p:par>
                              <p:par>
                                <p:cTn id="51" presetID="26" presetClass="emph" presetSubtype="0" fill="hold" grpId="1" nodeType="withEffect">
                                  <p:stCondLst>
                                    <p:cond delay="0"/>
                                  </p:stCondLst>
                                  <p:childTnLst>
                                    <p:animEffect transition="out" filter="fade">
                                      <p:cBhvr>
                                        <p:cTn id="52" dur="250" tmFilter="0, 0; .2, .5; .8, .5; 1, 0"/>
                                        <p:tgtEl>
                                          <p:spTgt spid="79"/>
                                        </p:tgtEl>
                                      </p:cBhvr>
                                    </p:animEffect>
                                    <p:animScale>
                                      <p:cBhvr>
                                        <p:cTn id="53" dur="125" autoRev="1" fill="hold"/>
                                        <p:tgtEl>
                                          <p:spTgt spid="79"/>
                                        </p:tgtEl>
                                      </p:cBhvr>
                                      <p:by x="105000" y="105000"/>
                                    </p:animScale>
                                  </p:childTnLst>
                                </p:cTn>
                              </p:par>
                              <p:par>
                                <p:cTn id="54" presetID="26" presetClass="emph" presetSubtype="0" fill="hold" grpId="1" nodeType="withEffect">
                                  <p:stCondLst>
                                    <p:cond delay="0"/>
                                  </p:stCondLst>
                                  <p:childTnLst>
                                    <p:animEffect transition="out" filter="fade">
                                      <p:cBhvr>
                                        <p:cTn id="55" dur="250" tmFilter="0, 0; .2, .5; .8, .5; 1, 0"/>
                                        <p:tgtEl>
                                          <p:spTgt spid="50"/>
                                        </p:tgtEl>
                                      </p:cBhvr>
                                    </p:animEffect>
                                    <p:animScale>
                                      <p:cBhvr>
                                        <p:cTn id="56" dur="125" autoRev="1" fill="hold"/>
                                        <p:tgtEl>
                                          <p:spTgt spid="50"/>
                                        </p:tgtEl>
                                      </p:cBhvr>
                                      <p:by x="105000" y="105000"/>
                                    </p:animScale>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9"/>
                                        </p:tgtEl>
                                        <p:attrNameLst>
                                          <p:attrName>style.visibility</p:attrName>
                                        </p:attrNameLst>
                                      </p:cBhvr>
                                      <p:to>
                                        <p:strVal val="visible"/>
                                      </p:to>
                                    </p:set>
                                    <p:animEffect transition="in" filter="fade">
                                      <p:cBhvr>
                                        <p:cTn id="61" dur="250"/>
                                        <p:tgtEl>
                                          <p:spTgt spid="69"/>
                                        </p:tgtEl>
                                      </p:cBhvr>
                                    </p:animEffect>
                                  </p:childTnLst>
                                </p:cTn>
                              </p:par>
                              <p:par>
                                <p:cTn id="62" presetID="26" presetClass="emph" presetSubtype="0" fill="hold" grpId="1" nodeType="withEffect">
                                  <p:stCondLst>
                                    <p:cond delay="0"/>
                                  </p:stCondLst>
                                  <p:childTnLst>
                                    <p:animEffect transition="out" filter="fade">
                                      <p:cBhvr>
                                        <p:cTn id="63" dur="250" tmFilter="0, 0; .2, .5; .8, .5; 1, 0"/>
                                        <p:tgtEl>
                                          <p:spTgt spid="69"/>
                                        </p:tgtEl>
                                      </p:cBhvr>
                                    </p:animEffect>
                                    <p:animScale>
                                      <p:cBhvr>
                                        <p:cTn id="64" dur="125" autoRev="1" fill="hold"/>
                                        <p:tgtEl>
                                          <p:spTgt spid="69"/>
                                        </p:tgtEl>
                                      </p:cBhvr>
                                      <p:by x="105000" y="105000"/>
                                    </p:animScale>
                                  </p:childTnLst>
                                </p:cTn>
                              </p:par>
                              <p:par>
                                <p:cTn id="65" presetID="10" presetClass="entr" presetSubtype="0" fill="hold" grpId="0" nodeType="withEffect">
                                  <p:stCondLst>
                                    <p:cond delay="0"/>
                                  </p:stCondLst>
                                  <p:childTnLst>
                                    <p:set>
                                      <p:cBhvr>
                                        <p:cTn id="66" dur="1" fill="hold">
                                          <p:stCondLst>
                                            <p:cond delay="0"/>
                                          </p:stCondLst>
                                        </p:cTn>
                                        <p:tgtEl>
                                          <p:spTgt spid="75"/>
                                        </p:tgtEl>
                                        <p:attrNameLst>
                                          <p:attrName>style.visibility</p:attrName>
                                        </p:attrNameLst>
                                      </p:cBhvr>
                                      <p:to>
                                        <p:strVal val="visible"/>
                                      </p:to>
                                    </p:set>
                                    <p:animEffect transition="in" filter="fade">
                                      <p:cBhvr>
                                        <p:cTn id="67" dur="250"/>
                                        <p:tgtEl>
                                          <p:spTgt spid="75"/>
                                        </p:tgtEl>
                                      </p:cBhvr>
                                    </p:animEffect>
                                  </p:childTnLst>
                                </p:cTn>
                              </p:par>
                              <p:par>
                                <p:cTn id="68" presetID="26" presetClass="emph" presetSubtype="0" fill="hold" grpId="1" nodeType="withEffect">
                                  <p:stCondLst>
                                    <p:cond delay="0"/>
                                  </p:stCondLst>
                                  <p:childTnLst>
                                    <p:animEffect transition="out" filter="fade">
                                      <p:cBhvr>
                                        <p:cTn id="69" dur="250" tmFilter="0, 0; .2, .5; .8, .5; 1, 0"/>
                                        <p:tgtEl>
                                          <p:spTgt spid="75"/>
                                        </p:tgtEl>
                                      </p:cBhvr>
                                    </p:animEffect>
                                    <p:animScale>
                                      <p:cBhvr>
                                        <p:cTn id="70" dur="125" autoRev="1" fill="hold"/>
                                        <p:tgtEl>
                                          <p:spTgt spid="75"/>
                                        </p:tgtEl>
                                      </p:cBhvr>
                                      <p:by x="105000" y="105000"/>
                                    </p:animScale>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animEffect transition="in" filter="fade">
                                      <p:cBhvr>
                                        <p:cTn id="75" dur="250"/>
                                        <p:tgtEl>
                                          <p:spTgt spid="71"/>
                                        </p:tgtEl>
                                      </p:cBhvr>
                                    </p:animEffect>
                                  </p:childTnLst>
                                </p:cTn>
                              </p:par>
                              <p:par>
                                <p:cTn id="76" presetID="26" presetClass="emph" presetSubtype="0" fill="hold" grpId="1" nodeType="withEffect">
                                  <p:stCondLst>
                                    <p:cond delay="0"/>
                                  </p:stCondLst>
                                  <p:childTnLst>
                                    <p:animEffect transition="out" filter="fade">
                                      <p:cBhvr>
                                        <p:cTn id="77" dur="250" tmFilter="0, 0; .2, .5; .8, .5; 1, 0"/>
                                        <p:tgtEl>
                                          <p:spTgt spid="71"/>
                                        </p:tgtEl>
                                      </p:cBhvr>
                                    </p:animEffect>
                                    <p:animScale>
                                      <p:cBhvr>
                                        <p:cTn id="78" dur="125" autoRev="1" fill="hold"/>
                                        <p:tgtEl>
                                          <p:spTgt spid="71"/>
                                        </p:tgtEl>
                                      </p:cBhvr>
                                      <p:by x="105000" y="105000"/>
                                    </p:animScale>
                                  </p:childTnLst>
                                </p:cTn>
                              </p:par>
                              <p:par>
                                <p:cTn id="79" presetID="10" presetClass="entr" presetSubtype="0" fill="hold" grpId="0" nodeType="withEffect">
                                  <p:stCondLst>
                                    <p:cond delay="0"/>
                                  </p:stCondLst>
                                  <p:childTnLst>
                                    <p:set>
                                      <p:cBhvr>
                                        <p:cTn id="80" dur="1" fill="hold">
                                          <p:stCondLst>
                                            <p:cond delay="0"/>
                                          </p:stCondLst>
                                        </p:cTn>
                                        <p:tgtEl>
                                          <p:spTgt spid="73"/>
                                        </p:tgtEl>
                                        <p:attrNameLst>
                                          <p:attrName>style.visibility</p:attrName>
                                        </p:attrNameLst>
                                      </p:cBhvr>
                                      <p:to>
                                        <p:strVal val="visible"/>
                                      </p:to>
                                    </p:set>
                                    <p:animEffect transition="in" filter="fade">
                                      <p:cBhvr>
                                        <p:cTn id="81" dur="250"/>
                                        <p:tgtEl>
                                          <p:spTgt spid="73"/>
                                        </p:tgtEl>
                                      </p:cBhvr>
                                    </p:animEffect>
                                  </p:childTnLst>
                                </p:cTn>
                              </p:par>
                              <p:par>
                                <p:cTn id="82" presetID="26" presetClass="emph" presetSubtype="0" fill="hold" grpId="1" nodeType="withEffect">
                                  <p:stCondLst>
                                    <p:cond delay="0"/>
                                  </p:stCondLst>
                                  <p:childTnLst>
                                    <p:animEffect transition="out" filter="fade">
                                      <p:cBhvr>
                                        <p:cTn id="83" dur="250" tmFilter="0, 0; .2, .5; .8, .5; 1, 0"/>
                                        <p:tgtEl>
                                          <p:spTgt spid="73"/>
                                        </p:tgtEl>
                                      </p:cBhvr>
                                    </p:animEffect>
                                    <p:animScale>
                                      <p:cBhvr>
                                        <p:cTn id="84" dur="125" autoRev="1" fill="hold"/>
                                        <p:tgtEl>
                                          <p:spTgt spid="7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69" grpId="1"/>
      <p:bldP spid="71" grpId="0"/>
      <p:bldP spid="71" grpId="1"/>
      <p:bldP spid="73" grpId="0"/>
      <p:bldP spid="73" grpId="1"/>
      <p:bldP spid="75" grpId="0"/>
      <p:bldP spid="75" grpId="1"/>
      <p:bldP spid="50" grpId="0" animBg="1"/>
      <p:bldP spid="50" grpId="1" animBg="1"/>
      <p:bldP spid="79" grpId="0" animBg="1"/>
      <p:bldP spid="79" grpId="1" animBg="1"/>
      <p:bldP spid="101" grpId="0" animBg="1"/>
      <p:bldP spid="10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37A8DB5-91EE-4101-9838-DE5353FAE333}"/>
              </a:ext>
            </a:extLst>
          </p:cNvPr>
          <p:cNvSpPr txBox="1"/>
          <p:nvPr/>
        </p:nvSpPr>
        <p:spPr>
          <a:xfrm>
            <a:off x="755650" y="1805770"/>
            <a:ext cx="7632700" cy="4287056"/>
          </a:xfrm>
          <a:prstGeom prst="rect">
            <a:avLst/>
          </a:prstGeom>
          <a:solidFill>
            <a:srgbClr val="FDCF81"/>
          </a:solidFill>
          <a:ln w="28575">
            <a:solidFill>
              <a:srgbClr val="0079C2"/>
            </a:solidFill>
          </a:ln>
        </p:spPr>
        <p:txBody>
          <a:bodyPr wrap="square" lIns="108000" tIns="108000" rIns="108000" bIns="108000" rtlCol="0">
            <a:noAutofit/>
          </a:bodyPr>
          <a:lstStyle/>
          <a:p>
            <a:endParaRPr lang="en-GB" dirty="0"/>
          </a:p>
        </p:txBody>
      </p:sp>
      <p:pic>
        <p:nvPicPr>
          <p:cNvPr id="40" name="Picture 39">
            <a:extLst>
              <a:ext uri="{FF2B5EF4-FFF2-40B4-BE49-F238E27FC236}">
                <a16:creationId xmlns:a16="http://schemas.microsoft.com/office/drawing/2014/main" id="{DAD261B3-BEF3-4AFB-9739-6CAC73768D5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45379" y="2210508"/>
            <a:ext cx="5426278" cy="3306054"/>
          </a:xfrm>
          <a:prstGeom prst="rect">
            <a:avLst/>
          </a:prstGeom>
        </p:spPr>
      </p:pic>
      <p:pic>
        <p:nvPicPr>
          <p:cNvPr id="5" name="Picture 4">
            <a:extLst>
              <a:ext uri="{FF2B5EF4-FFF2-40B4-BE49-F238E27FC236}">
                <a16:creationId xmlns:a16="http://schemas.microsoft.com/office/drawing/2014/main" id="{2830866F-58AA-4213-AFD1-4A7F919ABC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sp>
        <p:nvSpPr>
          <p:cNvPr id="8" name="TextBox 7"/>
          <p:cNvSpPr txBox="1"/>
          <p:nvPr/>
        </p:nvSpPr>
        <p:spPr>
          <a:xfrm>
            <a:off x="755650" y="1341438"/>
            <a:ext cx="7632700" cy="464331"/>
          </a:xfrm>
          <a:prstGeom prst="rect">
            <a:avLst/>
          </a:prstGeom>
          <a:solidFill>
            <a:srgbClr val="0079C2"/>
          </a:solidFill>
          <a:ln w="28575">
            <a:solidFill>
              <a:srgbClr val="0079C2"/>
            </a:solidFill>
          </a:ln>
        </p:spPr>
        <p:txBody>
          <a:bodyPr wrap="square" lIns="108000" tIns="108000" rIns="108000" bIns="108000" rtlCol="0">
            <a:spAutoFit/>
          </a:bodyPr>
          <a:lstStyle/>
          <a:p>
            <a:pPr algn="ctr"/>
            <a:r>
              <a:rPr lang="en-GB" sz="1600" b="1" dirty="0">
                <a:solidFill>
                  <a:schemeClr val="bg1"/>
                </a:solidFill>
                <a:latin typeface="Twinkl" pitchFamily="2" charset="0"/>
              </a:rPr>
              <a:t>Complete the calculation. You can draw part-whole models to help you.</a:t>
            </a:r>
          </a:p>
        </p:txBody>
      </p:sp>
      <p:sp>
        <p:nvSpPr>
          <p:cNvPr id="49" name="Rectangle 48">
            <a:extLst>
              <a:ext uri="{FF2B5EF4-FFF2-40B4-BE49-F238E27FC236}">
                <a16:creationId xmlns:a16="http://schemas.microsoft.com/office/drawing/2014/main" id="{51C5217B-F0C5-46F4-B0ED-79C7ED203B7F}"/>
              </a:ext>
            </a:extLst>
          </p:cNvPr>
          <p:cNvSpPr/>
          <p:nvPr/>
        </p:nvSpPr>
        <p:spPr>
          <a:xfrm>
            <a:off x="6251638" y="3297121"/>
            <a:ext cx="480718" cy="480718"/>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endParaRPr lang="en-GB">
              <a:latin typeface="Kalam" panose="02000000000000000000" pitchFamily="2" charset="0"/>
              <a:cs typeface="Kalam" panose="02000000000000000000" pitchFamily="2" charset="0"/>
            </a:endParaRPr>
          </a:p>
        </p:txBody>
      </p:sp>
      <p:sp>
        <p:nvSpPr>
          <p:cNvPr id="51" name="Rectangle 50">
            <a:extLst>
              <a:ext uri="{FF2B5EF4-FFF2-40B4-BE49-F238E27FC236}">
                <a16:creationId xmlns:a16="http://schemas.microsoft.com/office/drawing/2014/main" id="{AFAFAFFF-AA59-479A-B6FD-BDEC1A0544A1}"/>
              </a:ext>
            </a:extLst>
          </p:cNvPr>
          <p:cNvSpPr/>
          <p:nvPr/>
        </p:nvSpPr>
        <p:spPr>
          <a:xfrm>
            <a:off x="5627061" y="3593494"/>
            <a:ext cx="480718" cy="480718"/>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endParaRPr lang="en-GB">
              <a:latin typeface="Kalam" panose="02000000000000000000" pitchFamily="2" charset="0"/>
              <a:cs typeface="Kalam" panose="02000000000000000000" pitchFamily="2" charset="0"/>
            </a:endParaRPr>
          </a:p>
        </p:txBody>
      </p:sp>
      <p:sp>
        <p:nvSpPr>
          <p:cNvPr id="52" name="Rectangle 51">
            <a:extLst>
              <a:ext uri="{FF2B5EF4-FFF2-40B4-BE49-F238E27FC236}">
                <a16:creationId xmlns:a16="http://schemas.microsoft.com/office/drawing/2014/main" id="{8A5F23ED-41CE-428E-ACBB-1D3E2545F061}"/>
              </a:ext>
            </a:extLst>
          </p:cNvPr>
          <p:cNvSpPr/>
          <p:nvPr/>
        </p:nvSpPr>
        <p:spPr>
          <a:xfrm>
            <a:off x="4585838" y="3295418"/>
            <a:ext cx="480718" cy="480718"/>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pPr algn="ctr"/>
            <a:endParaRPr lang="en-GB">
              <a:latin typeface="Kalam" panose="02000000000000000000" pitchFamily="2" charset="0"/>
              <a:cs typeface="Kalam" panose="02000000000000000000" pitchFamily="2" charset="0"/>
            </a:endParaRPr>
          </a:p>
        </p:txBody>
      </p:sp>
      <p:sp>
        <p:nvSpPr>
          <p:cNvPr id="18" name="Rectangle 17">
            <a:extLst>
              <a:ext uri="{FF2B5EF4-FFF2-40B4-BE49-F238E27FC236}">
                <a16:creationId xmlns:a16="http://schemas.microsoft.com/office/drawing/2014/main" id="{F0E5FAA6-1D40-4596-8147-136A55756617}"/>
              </a:ext>
            </a:extLst>
          </p:cNvPr>
          <p:cNvSpPr/>
          <p:nvPr/>
        </p:nvSpPr>
        <p:spPr>
          <a:xfrm>
            <a:off x="4586512" y="3205976"/>
            <a:ext cx="453970" cy="646331"/>
          </a:xfrm>
          <a:prstGeom prst="rect">
            <a:avLst/>
          </a:prstGeom>
        </p:spPr>
        <p:txBody>
          <a:bodyPr wrap="none">
            <a:spAutoFit/>
          </a:bodyPr>
          <a:lstStyle/>
          <a:p>
            <a:pPr algn="ctr"/>
            <a:r>
              <a:rPr lang="en-GB" sz="3600" b="1" dirty="0">
                <a:solidFill>
                  <a:srgbClr val="009541"/>
                </a:solidFill>
                <a:latin typeface="Kalam" panose="02000000000000000000" pitchFamily="2" charset="0"/>
                <a:cs typeface="Kalam" panose="02000000000000000000" pitchFamily="2" charset="0"/>
              </a:rPr>
              <a:t>4</a:t>
            </a:r>
            <a:endParaRPr lang="en-GB" sz="3600" dirty="0">
              <a:solidFill>
                <a:srgbClr val="009541"/>
              </a:solidFill>
              <a:latin typeface="Kalam" panose="02000000000000000000" pitchFamily="2" charset="0"/>
              <a:cs typeface="Kalam" panose="02000000000000000000" pitchFamily="2" charset="0"/>
            </a:endParaRPr>
          </a:p>
        </p:txBody>
      </p:sp>
      <p:sp>
        <p:nvSpPr>
          <p:cNvPr id="63" name="Rectangle 62">
            <a:extLst>
              <a:ext uri="{FF2B5EF4-FFF2-40B4-BE49-F238E27FC236}">
                <a16:creationId xmlns:a16="http://schemas.microsoft.com/office/drawing/2014/main" id="{0583994E-52B8-43AF-A2CA-7B7E282A50B5}"/>
              </a:ext>
            </a:extLst>
          </p:cNvPr>
          <p:cNvSpPr/>
          <p:nvPr/>
        </p:nvSpPr>
        <p:spPr>
          <a:xfrm>
            <a:off x="6265012" y="3217204"/>
            <a:ext cx="453970" cy="646331"/>
          </a:xfrm>
          <a:prstGeom prst="rect">
            <a:avLst/>
          </a:prstGeom>
        </p:spPr>
        <p:txBody>
          <a:bodyPr wrap="none">
            <a:spAutoFit/>
          </a:bodyPr>
          <a:lstStyle/>
          <a:p>
            <a:pPr algn="ctr"/>
            <a:r>
              <a:rPr lang="en-GB" sz="3600" b="1" dirty="0">
                <a:solidFill>
                  <a:srgbClr val="009541"/>
                </a:solidFill>
                <a:latin typeface="Kalam" panose="02000000000000000000" pitchFamily="2" charset="0"/>
                <a:cs typeface="Kalam" panose="02000000000000000000" pitchFamily="2" charset="0"/>
              </a:rPr>
              <a:t>4</a:t>
            </a:r>
            <a:endParaRPr lang="en-GB" sz="3600" dirty="0">
              <a:solidFill>
                <a:srgbClr val="009541"/>
              </a:solidFill>
              <a:latin typeface="Kalam" panose="02000000000000000000" pitchFamily="2" charset="0"/>
              <a:cs typeface="Kalam" panose="02000000000000000000" pitchFamily="2" charset="0"/>
            </a:endParaRPr>
          </a:p>
        </p:txBody>
      </p:sp>
      <p:sp>
        <p:nvSpPr>
          <p:cNvPr id="64" name="Rectangle 63">
            <a:extLst>
              <a:ext uri="{FF2B5EF4-FFF2-40B4-BE49-F238E27FC236}">
                <a16:creationId xmlns:a16="http://schemas.microsoft.com/office/drawing/2014/main" id="{8B3AA7FD-62CE-4019-8987-F69608C5FD24}"/>
              </a:ext>
            </a:extLst>
          </p:cNvPr>
          <p:cNvSpPr/>
          <p:nvPr/>
        </p:nvSpPr>
        <p:spPr>
          <a:xfrm>
            <a:off x="5648702" y="3510402"/>
            <a:ext cx="423514" cy="646331"/>
          </a:xfrm>
          <a:prstGeom prst="rect">
            <a:avLst/>
          </a:prstGeom>
        </p:spPr>
        <p:txBody>
          <a:bodyPr wrap="none">
            <a:spAutoFit/>
          </a:bodyPr>
          <a:lstStyle/>
          <a:p>
            <a:pPr algn="ctr"/>
            <a:r>
              <a:rPr lang="en-GB" sz="3600" b="1" dirty="0">
                <a:solidFill>
                  <a:srgbClr val="009541"/>
                </a:solidFill>
                <a:latin typeface="Kalam" panose="02000000000000000000" pitchFamily="2" charset="0"/>
                <a:cs typeface="Kalam" panose="02000000000000000000" pitchFamily="2" charset="0"/>
              </a:rPr>
              <a:t>3</a:t>
            </a:r>
            <a:endParaRPr lang="en-GB" sz="3600" dirty="0">
              <a:solidFill>
                <a:srgbClr val="009541"/>
              </a:solidFill>
              <a:latin typeface="Kalam" panose="02000000000000000000" pitchFamily="2" charset="0"/>
              <a:cs typeface="Kalam" panose="02000000000000000000" pitchFamily="2" charset="0"/>
            </a:endParaRPr>
          </a:p>
        </p:txBody>
      </p:sp>
      <p:sp>
        <p:nvSpPr>
          <p:cNvPr id="20" name="TextBox 19">
            <a:extLst>
              <a:ext uri="{FF2B5EF4-FFF2-40B4-BE49-F238E27FC236}">
                <a16:creationId xmlns:a16="http://schemas.microsoft.com/office/drawing/2014/main" id="{743A02E9-4BF1-4076-B1EC-E4DB43C69A8F}"/>
              </a:ext>
            </a:extLst>
          </p:cNvPr>
          <p:cNvSpPr txBox="1"/>
          <p:nvPr/>
        </p:nvSpPr>
        <p:spPr>
          <a:xfrm>
            <a:off x="2122642" y="3202626"/>
            <a:ext cx="1034790" cy="1323439"/>
          </a:xfrm>
          <a:prstGeom prst="rect">
            <a:avLst/>
          </a:prstGeom>
          <a:noFill/>
        </p:spPr>
        <p:txBody>
          <a:bodyPr wrap="square" rtlCol="0">
            <a:spAutoFit/>
          </a:bodyPr>
          <a:lstStyle/>
          <a:p>
            <a:pPr algn="ctr"/>
            <a:r>
              <a:rPr lang="en-GB" sz="4000" dirty="0">
                <a:latin typeface="Kalam" panose="02000000000000000000" pitchFamily="2" charset="0"/>
                <a:cs typeface="Kalam" panose="02000000000000000000" pitchFamily="2" charset="0"/>
              </a:rPr>
              <a:t>19</a:t>
            </a:r>
            <a:br>
              <a:rPr lang="en-GB" sz="4000" dirty="0">
                <a:latin typeface="Kalam" panose="02000000000000000000" pitchFamily="2" charset="0"/>
                <a:cs typeface="Kalam" panose="02000000000000000000" pitchFamily="2" charset="0"/>
              </a:rPr>
            </a:br>
            <a:r>
              <a:rPr lang="en-GB" sz="4000" dirty="0">
                <a:latin typeface="Kalam" panose="02000000000000000000" pitchFamily="2" charset="0"/>
                <a:cs typeface="Kalam" panose="02000000000000000000" pitchFamily="2" charset="0"/>
              </a:rPr>
              <a:t>5</a:t>
            </a:r>
          </a:p>
        </p:txBody>
      </p:sp>
      <p:cxnSp>
        <p:nvCxnSpPr>
          <p:cNvPr id="21" name="Straight Connector 20">
            <a:extLst>
              <a:ext uri="{FF2B5EF4-FFF2-40B4-BE49-F238E27FC236}">
                <a16:creationId xmlns:a16="http://schemas.microsoft.com/office/drawing/2014/main" id="{CE9FCB52-48E5-4BAF-8DF3-7B184A2840A9}"/>
              </a:ext>
            </a:extLst>
          </p:cNvPr>
          <p:cNvCxnSpPr>
            <a:cxnSpLocks/>
          </p:cNvCxnSpPr>
          <p:nvPr/>
        </p:nvCxnSpPr>
        <p:spPr>
          <a:xfrm>
            <a:off x="2398792" y="3864344"/>
            <a:ext cx="482491" cy="0"/>
          </a:xfrm>
          <a:prstGeom prst="line">
            <a:avLst/>
          </a:prstGeom>
          <a:ln w="28575"/>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B5F90310-0924-437F-9778-E19EA0D65AA2}"/>
              </a:ext>
            </a:extLst>
          </p:cNvPr>
          <p:cNvSpPr txBox="1"/>
          <p:nvPr/>
        </p:nvSpPr>
        <p:spPr>
          <a:xfrm>
            <a:off x="2918867" y="3510402"/>
            <a:ext cx="556478" cy="707886"/>
          </a:xfrm>
          <a:prstGeom prst="rect">
            <a:avLst/>
          </a:prstGeom>
          <a:noFill/>
        </p:spPr>
        <p:txBody>
          <a:bodyPr wrap="square" rtlCol="0">
            <a:spAutoFit/>
          </a:bodyPr>
          <a:lstStyle/>
          <a:p>
            <a:pPr algn="ctr"/>
            <a:r>
              <a:rPr lang="en-GB" sz="4000" dirty="0">
                <a:latin typeface="Kalam" panose="02000000000000000000" pitchFamily="2" charset="0"/>
                <a:cs typeface="Kalam" panose="02000000000000000000" pitchFamily="2" charset="0"/>
              </a:rPr>
              <a:t>=</a:t>
            </a:r>
          </a:p>
        </p:txBody>
      </p:sp>
      <p:sp>
        <p:nvSpPr>
          <p:cNvPr id="25" name="TextBox 24">
            <a:extLst>
              <a:ext uri="{FF2B5EF4-FFF2-40B4-BE49-F238E27FC236}">
                <a16:creationId xmlns:a16="http://schemas.microsoft.com/office/drawing/2014/main" id="{D043CD0A-F8F9-495B-8619-0854FF10B810}"/>
              </a:ext>
            </a:extLst>
          </p:cNvPr>
          <p:cNvSpPr txBox="1"/>
          <p:nvPr/>
        </p:nvSpPr>
        <p:spPr>
          <a:xfrm>
            <a:off x="3245774" y="3202626"/>
            <a:ext cx="1034790" cy="1323439"/>
          </a:xfrm>
          <a:prstGeom prst="rect">
            <a:avLst/>
          </a:prstGeom>
          <a:noFill/>
        </p:spPr>
        <p:txBody>
          <a:bodyPr wrap="square" rtlCol="0">
            <a:spAutoFit/>
          </a:bodyPr>
          <a:lstStyle/>
          <a:p>
            <a:pPr algn="ctr"/>
            <a:r>
              <a:rPr lang="en-GB" sz="4000" dirty="0">
                <a:latin typeface="Kalam" panose="02000000000000000000" pitchFamily="2" charset="0"/>
                <a:cs typeface="Kalam" panose="02000000000000000000" pitchFamily="2" charset="0"/>
              </a:rPr>
              <a:t>15</a:t>
            </a:r>
            <a:br>
              <a:rPr lang="en-GB" sz="4000" dirty="0">
                <a:latin typeface="Kalam" panose="02000000000000000000" pitchFamily="2" charset="0"/>
                <a:cs typeface="Kalam" panose="02000000000000000000" pitchFamily="2" charset="0"/>
              </a:rPr>
            </a:br>
            <a:r>
              <a:rPr lang="en-GB" sz="4000" dirty="0">
                <a:latin typeface="Kalam" panose="02000000000000000000" pitchFamily="2" charset="0"/>
                <a:cs typeface="Kalam" panose="02000000000000000000" pitchFamily="2" charset="0"/>
              </a:rPr>
              <a:t>5</a:t>
            </a:r>
          </a:p>
        </p:txBody>
      </p:sp>
      <p:cxnSp>
        <p:nvCxnSpPr>
          <p:cNvPr id="28" name="Straight Connector 27">
            <a:extLst>
              <a:ext uri="{FF2B5EF4-FFF2-40B4-BE49-F238E27FC236}">
                <a16:creationId xmlns:a16="http://schemas.microsoft.com/office/drawing/2014/main" id="{F0C663C1-B2EF-4FE1-9154-4445F385A651}"/>
              </a:ext>
            </a:extLst>
          </p:cNvPr>
          <p:cNvCxnSpPr>
            <a:cxnSpLocks/>
          </p:cNvCxnSpPr>
          <p:nvPr/>
        </p:nvCxnSpPr>
        <p:spPr>
          <a:xfrm>
            <a:off x="3521924" y="3864344"/>
            <a:ext cx="482491" cy="0"/>
          </a:xfrm>
          <a:prstGeom prst="line">
            <a:avLst/>
          </a:prstGeom>
          <a:ln w="28575"/>
        </p:spPr>
        <p:style>
          <a:lnRef idx="1">
            <a:schemeClr val="dk1"/>
          </a:lnRef>
          <a:fillRef idx="0">
            <a:schemeClr val="dk1"/>
          </a:fillRef>
          <a:effectRef idx="0">
            <a:schemeClr val="dk1"/>
          </a:effectRef>
          <a:fontRef idx="minor">
            <a:schemeClr val="tx1"/>
          </a:fontRef>
        </p:style>
      </p:cxnSp>
      <p:sp>
        <p:nvSpPr>
          <p:cNvPr id="29" name="TextBox 28">
            <a:extLst>
              <a:ext uri="{FF2B5EF4-FFF2-40B4-BE49-F238E27FC236}">
                <a16:creationId xmlns:a16="http://schemas.microsoft.com/office/drawing/2014/main" id="{814FF96A-1FB8-4CFA-91A8-919A6A655574}"/>
              </a:ext>
            </a:extLst>
          </p:cNvPr>
          <p:cNvSpPr txBox="1"/>
          <p:nvPr/>
        </p:nvSpPr>
        <p:spPr>
          <a:xfrm>
            <a:off x="4002040" y="3510402"/>
            <a:ext cx="556478" cy="707886"/>
          </a:xfrm>
          <a:prstGeom prst="rect">
            <a:avLst/>
          </a:prstGeom>
          <a:noFill/>
        </p:spPr>
        <p:txBody>
          <a:bodyPr wrap="square" rtlCol="0">
            <a:spAutoFit/>
          </a:bodyPr>
          <a:lstStyle/>
          <a:p>
            <a:pPr algn="ctr"/>
            <a:r>
              <a:rPr lang="en-GB" sz="4000" dirty="0">
                <a:latin typeface="Kalam" panose="02000000000000000000" pitchFamily="2" charset="0"/>
                <a:cs typeface="Kalam" panose="02000000000000000000" pitchFamily="2" charset="0"/>
              </a:rPr>
              <a:t>+</a:t>
            </a:r>
          </a:p>
        </p:txBody>
      </p:sp>
      <p:sp>
        <p:nvSpPr>
          <p:cNvPr id="30" name="TextBox 29">
            <a:extLst>
              <a:ext uri="{FF2B5EF4-FFF2-40B4-BE49-F238E27FC236}">
                <a16:creationId xmlns:a16="http://schemas.microsoft.com/office/drawing/2014/main" id="{14E233D6-A686-444D-8955-AF9B3BFF3DBE}"/>
              </a:ext>
            </a:extLst>
          </p:cNvPr>
          <p:cNvSpPr txBox="1"/>
          <p:nvPr/>
        </p:nvSpPr>
        <p:spPr>
          <a:xfrm>
            <a:off x="4309688" y="3202626"/>
            <a:ext cx="1034790" cy="1323439"/>
          </a:xfrm>
          <a:prstGeom prst="rect">
            <a:avLst/>
          </a:prstGeom>
          <a:noFill/>
        </p:spPr>
        <p:txBody>
          <a:bodyPr wrap="square" rtlCol="0">
            <a:spAutoFit/>
          </a:bodyPr>
          <a:lstStyle/>
          <a:p>
            <a:pPr algn="ctr"/>
            <a:br>
              <a:rPr lang="en-GB" sz="4000" dirty="0">
                <a:latin typeface="Kalam" panose="02000000000000000000" pitchFamily="2" charset="0"/>
                <a:cs typeface="Kalam" panose="02000000000000000000" pitchFamily="2" charset="0"/>
              </a:rPr>
            </a:br>
            <a:r>
              <a:rPr lang="en-GB" sz="4000" dirty="0">
                <a:latin typeface="Kalam" panose="02000000000000000000" pitchFamily="2" charset="0"/>
                <a:cs typeface="Kalam" panose="02000000000000000000" pitchFamily="2" charset="0"/>
              </a:rPr>
              <a:t>5</a:t>
            </a:r>
          </a:p>
        </p:txBody>
      </p:sp>
      <p:cxnSp>
        <p:nvCxnSpPr>
          <p:cNvPr id="31" name="Straight Connector 30">
            <a:extLst>
              <a:ext uri="{FF2B5EF4-FFF2-40B4-BE49-F238E27FC236}">
                <a16:creationId xmlns:a16="http://schemas.microsoft.com/office/drawing/2014/main" id="{68DF50FC-A5A8-4C21-8A35-448F01807F8F}"/>
              </a:ext>
            </a:extLst>
          </p:cNvPr>
          <p:cNvCxnSpPr>
            <a:cxnSpLocks/>
          </p:cNvCxnSpPr>
          <p:nvPr/>
        </p:nvCxnSpPr>
        <p:spPr>
          <a:xfrm>
            <a:off x="4585838" y="3864344"/>
            <a:ext cx="482491" cy="0"/>
          </a:xfrm>
          <a:prstGeom prst="line">
            <a:avLst/>
          </a:prstGeom>
          <a:ln w="28575"/>
        </p:spPr>
        <p:style>
          <a:lnRef idx="1">
            <a:schemeClr val="dk1"/>
          </a:lnRef>
          <a:fillRef idx="0">
            <a:schemeClr val="dk1"/>
          </a:fillRef>
          <a:effectRef idx="0">
            <a:schemeClr val="dk1"/>
          </a:effectRef>
          <a:fontRef idx="minor">
            <a:schemeClr val="tx1"/>
          </a:fontRef>
        </p:style>
      </p:cxnSp>
      <p:sp>
        <p:nvSpPr>
          <p:cNvPr id="34" name="TextBox 33">
            <a:extLst>
              <a:ext uri="{FF2B5EF4-FFF2-40B4-BE49-F238E27FC236}">
                <a16:creationId xmlns:a16="http://schemas.microsoft.com/office/drawing/2014/main" id="{B0B849B6-10E7-4853-9662-F57662C87783}"/>
              </a:ext>
            </a:extLst>
          </p:cNvPr>
          <p:cNvSpPr txBox="1"/>
          <p:nvPr/>
        </p:nvSpPr>
        <p:spPr>
          <a:xfrm>
            <a:off x="5974602" y="3202626"/>
            <a:ext cx="1034790" cy="1323439"/>
          </a:xfrm>
          <a:prstGeom prst="rect">
            <a:avLst/>
          </a:prstGeom>
          <a:noFill/>
        </p:spPr>
        <p:txBody>
          <a:bodyPr wrap="square" rtlCol="0">
            <a:spAutoFit/>
          </a:bodyPr>
          <a:lstStyle/>
          <a:p>
            <a:pPr algn="ctr"/>
            <a:endParaRPr lang="en-GB" sz="4000" dirty="0">
              <a:latin typeface="Kalam" panose="02000000000000000000" pitchFamily="2" charset="0"/>
              <a:cs typeface="Kalam" panose="02000000000000000000" pitchFamily="2" charset="0"/>
            </a:endParaRPr>
          </a:p>
          <a:p>
            <a:pPr algn="ctr"/>
            <a:r>
              <a:rPr lang="en-GB" sz="4000" dirty="0">
                <a:latin typeface="Kalam" panose="02000000000000000000" pitchFamily="2" charset="0"/>
                <a:cs typeface="Kalam" panose="02000000000000000000" pitchFamily="2" charset="0"/>
              </a:rPr>
              <a:t>5</a:t>
            </a:r>
          </a:p>
        </p:txBody>
      </p:sp>
      <p:cxnSp>
        <p:nvCxnSpPr>
          <p:cNvPr id="35" name="Straight Connector 34">
            <a:extLst>
              <a:ext uri="{FF2B5EF4-FFF2-40B4-BE49-F238E27FC236}">
                <a16:creationId xmlns:a16="http://schemas.microsoft.com/office/drawing/2014/main" id="{AA4506C9-2F7F-4C3A-AAC0-4260302DCE95}"/>
              </a:ext>
            </a:extLst>
          </p:cNvPr>
          <p:cNvCxnSpPr>
            <a:cxnSpLocks/>
          </p:cNvCxnSpPr>
          <p:nvPr/>
        </p:nvCxnSpPr>
        <p:spPr>
          <a:xfrm>
            <a:off x="6250752" y="3864344"/>
            <a:ext cx="482491" cy="0"/>
          </a:xfrm>
          <a:prstGeom prst="line">
            <a:avLst/>
          </a:prstGeom>
          <a:ln w="28575"/>
        </p:spPr>
        <p:style>
          <a:lnRef idx="1">
            <a:schemeClr val="dk1"/>
          </a:lnRef>
          <a:fillRef idx="0">
            <a:schemeClr val="dk1"/>
          </a:fillRef>
          <a:effectRef idx="0">
            <a:schemeClr val="dk1"/>
          </a:effectRef>
          <a:fontRef idx="minor">
            <a:schemeClr val="tx1"/>
          </a:fontRef>
        </p:style>
      </p:cxnSp>
      <p:sp>
        <p:nvSpPr>
          <p:cNvPr id="37" name="TextBox 36">
            <a:extLst>
              <a:ext uri="{FF2B5EF4-FFF2-40B4-BE49-F238E27FC236}">
                <a16:creationId xmlns:a16="http://schemas.microsoft.com/office/drawing/2014/main" id="{54BB3C5E-A491-4309-B75C-63B0C7ECDCB4}"/>
              </a:ext>
            </a:extLst>
          </p:cNvPr>
          <p:cNvSpPr txBox="1"/>
          <p:nvPr/>
        </p:nvSpPr>
        <p:spPr>
          <a:xfrm>
            <a:off x="5079292" y="3510402"/>
            <a:ext cx="556478" cy="707886"/>
          </a:xfrm>
          <a:prstGeom prst="rect">
            <a:avLst/>
          </a:prstGeom>
          <a:noFill/>
        </p:spPr>
        <p:txBody>
          <a:bodyPr wrap="square" rtlCol="0">
            <a:spAutoFit/>
          </a:bodyPr>
          <a:lstStyle/>
          <a:p>
            <a:pPr algn="ctr"/>
            <a:r>
              <a:rPr lang="en-GB" sz="4000" dirty="0">
                <a:latin typeface="Kalam" panose="02000000000000000000" pitchFamily="2" charset="0"/>
                <a:cs typeface="Kalam" panose="02000000000000000000" pitchFamily="2" charset="0"/>
              </a:rPr>
              <a:t>=</a:t>
            </a:r>
          </a:p>
        </p:txBody>
      </p:sp>
      <p:sp>
        <p:nvSpPr>
          <p:cNvPr id="32" name="Rectangle 31">
            <a:extLst>
              <a:ext uri="{FF2B5EF4-FFF2-40B4-BE49-F238E27FC236}">
                <a16:creationId xmlns:a16="http://schemas.microsoft.com/office/drawing/2014/main" id="{7F1FD423-23E6-4E97-8046-85A94738B50B}"/>
              </a:ext>
            </a:extLst>
          </p:cNvPr>
          <p:cNvSpPr/>
          <p:nvPr/>
        </p:nvSpPr>
        <p:spPr>
          <a:xfrm>
            <a:off x="3138505" y="670981"/>
            <a:ext cx="976684" cy="337100"/>
          </a:xfrm>
          <a:prstGeom prst="rect">
            <a:avLst/>
          </a:prstGeom>
          <a:solidFill>
            <a:srgbClr val="4EB2E5"/>
          </a:solidFill>
        </p:spPr>
        <p:txBody>
          <a:bodyPr wrap="square" lIns="180000" tIns="36000" rIns="180000" bIns="54000" anchor="ctr">
            <a:spAutoFit/>
          </a:bodyPr>
          <a:lstStyle/>
          <a:p>
            <a:pPr algn="ctr"/>
            <a:r>
              <a:rPr lang="en-GB" altLang="en-US" sz="1600" b="1" dirty="0">
                <a:solidFill>
                  <a:schemeClr val="bg1"/>
                </a:solidFill>
              </a:rPr>
              <a:t>Diving</a:t>
            </a:r>
            <a:endParaRPr lang="en-GB" sz="1600" b="1" dirty="0">
              <a:solidFill>
                <a:schemeClr val="bg1"/>
              </a:solidFill>
            </a:endParaRPr>
          </a:p>
        </p:txBody>
      </p:sp>
      <p:sp>
        <p:nvSpPr>
          <p:cNvPr id="33" name="Rectangle 32">
            <a:extLst>
              <a:ext uri="{FF2B5EF4-FFF2-40B4-BE49-F238E27FC236}">
                <a16:creationId xmlns:a16="http://schemas.microsoft.com/office/drawing/2014/main" id="{68125D38-9CD3-4806-987C-889F796B7768}"/>
              </a:ext>
            </a:extLst>
          </p:cNvPr>
          <p:cNvSpPr/>
          <p:nvPr/>
        </p:nvSpPr>
        <p:spPr>
          <a:xfrm>
            <a:off x="447429" y="670981"/>
            <a:ext cx="2691076" cy="337100"/>
          </a:xfrm>
          <a:prstGeom prst="rect">
            <a:avLst/>
          </a:prstGeom>
          <a:solidFill>
            <a:srgbClr val="072F54"/>
          </a:solidFill>
        </p:spPr>
        <p:txBody>
          <a:bodyPr wrap="none" lIns="180000" tIns="36000" rIns="180000" bIns="54000" anchor="ctr">
            <a:spAutoFit/>
          </a:bodyPr>
          <a:lstStyle/>
          <a:p>
            <a:r>
              <a:rPr lang="en-GB" sz="1600" b="1" dirty="0">
                <a:solidFill>
                  <a:schemeClr val="bg1"/>
                </a:solidFill>
              </a:rPr>
              <a:t>Fractions Greater Than 1</a:t>
            </a:r>
          </a:p>
        </p:txBody>
      </p:sp>
      <p:cxnSp>
        <p:nvCxnSpPr>
          <p:cNvPr id="36" name="Straight Connector 35">
            <a:extLst>
              <a:ext uri="{FF2B5EF4-FFF2-40B4-BE49-F238E27FC236}">
                <a16:creationId xmlns:a16="http://schemas.microsoft.com/office/drawing/2014/main" id="{5F2FBE71-614A-4248-B70E-CD9E8AB233E0}"/>
              </a:ext>
            </a:extLst>
          </p:cNvPr>
          <p:cNvCxnSpPr/>
          <p:nvPr/>
        </p:nvCxnSpPr>
        <p:spPr>
          <a:xfrm>
            <a:off x="3138505" y="666325"/>
            <a:ext cx="0" cy="34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48B11C68-E7D5-40AF-B146-20E5B5BF54E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13263" y="3338679"/>
            <a:ext cx="2325893" cy="4932031"/>
          </a:xfrm>
          <a:prstGeom prst="rect">
            <a:avLst/>
          </a:prstGeom>
        </p:spPr>
      </p:pic>
      <p:pic>
        <p:nvPicPr>
          <p:cNvPr id="39" name="Picture 38">
            <a:extLst>
              <a:ext uri="{FF2B5EF4-FFF2-40B4-BE49-F238E27FC236}">
                <a16:creationId xmlns:a16="http://schemas.microsoft.com/office/drawing/2014/main" id="{4DCC3AC9-337D-4E80-A2DD-63E53E5C6CC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59648" y="2934219"/>
            <a:ext cx="1722936" cy="4932031"/>
          </a:xfrm>
          <a:prstGeom prst="rect">
            <a:avLst/>
          </a:prstGeom>
        </p:spPr>
      </p:pic>
    </p:spTree>
    <p:extLst>
      <p:ext uri="{BB962C8B-B14F-4D97-AF65-F5344CB8AC3E}">
        <p14:creationId xmlns:p14="http://schemas.microsoft.com/office/powerpoint/2010/main" val="2939317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500"/>
                                        <p:tgtEl>
                                          <p:spTgt spid="6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3" grpId="0"/>
      <p:bldP spid="6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7" name="TextBox 6">
            <a:extLst>
              <a:ext uri="{FF2B5EF4-FFF2-40B4-BE49-F238E27FC236}">
                <a16:creationId xmlns:a16="http://schemas.microsoft.com/office/drawing/2014/main" id="{99D3278D-9ABE-4966-ABE1-AB4B1736A423}"/>
              </a:ext>
            </a:extLst>
          </p:cNvPr>
          <p:cNvSpPr txBox="1"/>
          <p:nvPr/>
        </p:nvSpPr>
        <p:spPr>
          <a:xfrm>
            <a:off x="755650" y="1805770"/>
            <a:ext cx="7632700" cy="4287056"/>
          </a:xfrm>
          <a:prstGeom prst="rect">
            <a:avLst/>
          </a:prstGeom>
          <a:solidFill>
            <a:schemeClr val="bg1"/>
          </a:solidFill>
          <a:ln w="28575">
            <a:solidFill>
              <a:srgbClr val="0079C2"/>
            </a:solidFill>
          </a:ln>
        </p:spPr>
        <p:txBody>
          <a:bodyPr wrap="square" lIns="108000" tIns="108000" rIns="108000" bIns="108000" rtlCol="0">
            <a:noAutofit/>
          </a:bodyPr>
          <a:lstStyle/>
          <a:p>
            <a:endParaRPr lang="en-GB" dirty="0"/>
          </a:p>
        </p:txBody>
      </p:sp>
      <p:sp>
        <p:nvSpPr>
          <p:cNvPr id="8" name="TextBox 7">
            <a:extLst>
              <a:ext uri="{FF2B5EF4-FFF2-40B4-BE49-F238E27FC236}">
                <a16:creationId xmlns:a16="http://schemas.microsoft.com/office/drawing/2014/main" id="{8B2F1FF0-94F8-4282-A699-F17E27F72D28}"/>
              </a:ext>
            </a:extLst>
          </p:cNvPr>
          <p:cNvSpPr txBox="1"/>
          <p:nvPr/>
        </p:nvSpPr>
        <p:spPr>
          <a:xfrm>
            <a:off x="755650" y="1341438"/>
            <a:ext cx="7632700" cy="464331"/>
          </a:xfrm>
          <a:prstGeom prst="rect">
            <a:avLst/>
          </a:prstGeom>
          <a:solidFill>
            <a:srgbClr val="0079C2"/>
          </a:solidFill>
          <a:ln w="28575">
            <a:solidFill>
              <a:srgbClr val="0079C2"/>
            </a:solidFill>
          </a:ln>
        </p:spPr>
        <p:txBody>
          <a:bodyPr wrap="square" lIns="108000" tIns="108000" rIns="108000" bIns="108000" rtlCol="0">
            <a:spAutoFit/>
          </a:bodyPr>
          <a:lstStyle/>
          <a:p>
            <a:r>
              <a:rPr lang="en-GB" sz="1600" b="1" dirty="0">
                <a:solidFill>
                  <a:schemeClr val="bg1"/>
                </a:solidFill>
                <a:latin typeface="Twinkl" pitchFamily="2" charset="0"/>
              </a:rPr>
              <a:t>Which one is the odd one out? Explain why.</a:t>
            </a:r>
          </a:p>
        </p:txBody>
      </p:sp>
      <p:pic>
        <p:nvPicPr>
          <p:cNvPr id="3" name="Picture 2">
            <a:extLst>
              <a:ext uri="{FF2B5EF4-FFF2-40B4-BE49-F238E27FC236}">
                <a16:creationId xmlns:a16="http://schemas.microsoft.com/office/drawing/2014/main" id="{4E41B6E4-746C-4749-99EC-4B9DBF594A4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72368" y="2119638"/>
            <a:ext cx="3937980" cy="3960487"/>
          </a:xfrm>
          <a:prstGeom prst="rect">
            <a:avLst/>
          </a:prstGeom>
        </p:spPr>
      </p:pic>
      <p:pic>
        <p:nvPicPr>
          <p:cNvPr id="13" name="Picture 12">
            <a:extLst>
              <a:ext uri="{FF2B5EF4-FFF2-40B4-BE49-F238E27FC236}">
                <a16:creationId xmlns:a16="http://schemas.microsoft.com/office/drawing/2014/main" id="{6EA50582-3000-45FC-A445-BCB97F4AEB8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510348" y="1425827"/>
            <a:ext cx="2391902" cy="4654299"/>
          </a:xfrm>
          <a:prstGeom prst="rect">
            <a:avLst/>
          </a:prstGeom>
        </p:spPr>
      </p:pic>
      <p:sp>
        <p:nvSpPr>
          <p:cNvPr id="21" name="TextBox 20">
            <a:extLst>
              <a:ext uri="{FF2B5EF4-FFF2-40B4-BE49-F238E27FC236}">
                <a16:creationId xmlns:a16="http://schemas.microsoft.com/office/drawing/2014/main" id="{A4AB5141-9178-46C4-8CD3-1BD0CDB3AE83}"/>
              </a:ext>
            </a:extLst>
          </p:cNvPr>
          <p:cNvSpPr txBox="1"/>
          <p:nvPr/>
        </p:nvSpPr>
        <p:spPr>
          <a:xfrm>
            <a:off x="755650" y="5382274"/>
            <a:ext cx="7632700" cy="710552"/>
          </a:xfrm>
          <a:prstGeom prst="rect">
            <a:avLst/>
          </a:prstGeom>
          <a:solidFill>
            <a:schemeClr val="bg1"/>
          </a:solidFill>
          <a:ln w="28575">
            <a:solidFill>
              <a:srgbClr val="009541"/>
            </a:solidFill>
          </a:ln>
        </p:spPr>
        <p:txBody>
          <a:bodyPr wrap="square" lIns="108000" tIns="108000" rIns="108000" bIns="108000" rtlCol="0">
            <a:spAutoFit/>
          </a:bodyPr>
          <a:lstStyle/>
          <a:p>
            <a:r>
              <a:rPr lang="en-GB" sz="1600" b="1" dirty="0"/>
              <a:t>       is the odd one out because it is less than a whole. The others are all equal to one whole because the numerator is the same as the denominator.</a:t>
            </a:r>
          </a:p>
        </p:txBody>
      </p:sp>
      <p:grpSp>
        <p:nvGrpSpPr>
          <p:cNvPr id="22" name="Group 21">
            <a:extLst>
              <a:ext uri="{FF2B5EF4-FFF2-40B4-BE49-F238E27FC236}">
                <a16:creationId xmlns:a16="http://schemas.microsoft.com/office/drawing/2014/main" id="{DFEDBA86-2E0E-4B73-BB86-3EA01E1336CA}"/>
              </a:ext>
            </a:extLst>
          </p:cNvPr>
          <p:cNvGrpSpPr/>
          <p:nvPr/>
        </p:nvGrpSpPr>
        <p:grpSpPr>
          <a:xfrm rot="21047671">
            <a:off x="4633401" y="3411045"/>
            <a:ext cx="354517" cy="707886"/>
            <a:chOff x="-638285" y="5033505"/>
            <a:chExt cx="484428" cy="707886"/>
          </a:xfrm>
        </p:grpSpPr>
        <p:sp>
          <p:nvSpPr>
            <p:cNvPr id="24" name="TextBox 23">
              <a:extLst>
                <a:ext uri="{FF2B5EF4-FFF2-40B4-BE49-F238E27FC236}">
                  <a16:creationId xmlns:a16="http://schemas.microsoft.com/office/drawing/2014/main" id="{8D57F0D5-0198-4558-BF14-7E480E1C8F63}"/>
                </a:ext>
              </a:extLst>
            </p:cNvPr>
            <p:cNvSpPr txBox="1"/>
            <p:nvPr/>
          </p:nvSpPr>
          <p:spPr>
            <a:xfrm>
              <a:off x="-638285" y="5033505"/>
              <a:ext cx="484428" cy="707886"/>
            </a:xfrm>
            <a:prstGeom prst="rect">
              <a:avLst/>
            </a:prstGeom>
            <a:noFill/>
          </p:spPr>
          <p:txBody>
            <a:bodyPr wrap="none" rtlCol="0">
              <a:spAutoFit/>
            </a:bodyPr>
            <a:lstStyle/>
            <a:p>
              <a:pPr algn="ctr"/>
              <a:r>
                <a:rPr lang="en-GB" sz="2000" b="1" dirty="0">
                  <a:cs typeface="Kalam" panose="02000000000000000000" pitchFamily="2" charset="0"/>
                </a:rPr>
                <a:t>20</a:t>
              </a:r>
              <a:br>
                <a:rPr lang="en-GB" sz="2000" b="1" dirty="0">
                  <a:cs typeface="Kalam" panose="02000000000000000000" pitchFamily="2" charset="0"/>
                </a:rPr>
              </a:br>
              <a:r>
                <a:rPr lang="en-GB" sz="2000" b="1" dirty="0">
                  <a:cs typeface="Kalam" panose="02000000000000000000" pitchFamily="2" charset="0"/>
                </a:rPr>
                <a:t>20</a:t>
              </a:r>
            </a:p>
          </p:txBody>
        </p:sp>
        <p:cxnSp>
          <p:nvCxnSpPr>
            <p:cNvPr id="25" name="Straight Connector 24">
              <a:extLst>
                <a:ext uri="{FF2B5EF4-FFF2-40B4-BE49-F238E27FC236}">
                  <a16:creationId xmlns:a16="http://schemas.microsoft.com/office/drawing/2014/main" id="{EBE5EFA7-45C9-4BEC-838E-A669DAD7B668}"/>
                </a:ext>
              </a:extLst>
            </p:cNvPr>
            <p:cNvCxnSpPr>
              <a:cxnSpLocks/>
            </p:cNvCxnSpPr>
            <p:nvPr/>
          </p:nvCxnSpPr>
          <p:spPr>
            <a:xfrm>
              <a:off x="-602889" y="5392210"/>
              <a:ext cx="409985" cy="0"/>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28" name="Group 27">
            <a:extLst>
              <a:ext uri="{FF2B5EF4-FFF2-40B4-BE49-F238E27FC236}">
                <a16:creationId xmlns:a16="http://schemas.microsoft.com/office/drawing/2014/main" id="{3CDD921E-35EA-42E1-A343-DFAF057AD977}"/>
              </a:ext>
            </a:extLst>
          </p:cNvPr>
          <p:cNvGrpSpPr/>
          <p:nvPr/>
        </p:nvGrpSpPr>
        <p:grpSpPr>
          <a:xfrm>
            <a:off x="6529808" y="2872080"/>
            <a:ext cx="352982" cy="1077218"/>
            <a:chOff x="-572562" y="5033505"/>
            <a:chExt cx="352982" cy="1077218"/>
          </a:xfrm>
        </p:grpSpPr>
        <p:sp>
          <p:nvSpPr>
            <p:cNvPr id="29" name="TextBox 28">
              <a:extLst>
                <a:ext uri="{FF2B5EF4-FFF2-40B4-BE49-F238E27FC236}">
                  <a16:creationId xmlns:a16="http://schemas.microsoft.com/office/drawing/2014/main" id="{5A4F3B15-6787-4670-8957-02656677DDDD}"/>
                </a:ext>
              </a:extLst>
            </p:cNvPr>
            <p:cNvSpPr txBox="1"/>
            <p:nvPr/>
          </p:nvSpPr>
          <p:spPr>
            <a:xfrm>
              <a:off x="-572562" y="5033505"/>
              <a:ext cx="352982" cy="1077218"/>
            </a:xfrm>
            <a:prstGeom prst="rect">
              <a:avLst/>
            </a:prstGeom>
            <a:noFill/>
          </p:spPr>
          <p:txBody>
            <a:bodyPr wrap="none" rtlCol="0">
              <a:spAutoFit/>
            </a:bodyPr>
            <a:lstStyle/>
            <a:p>
              <a:pPr algn="ctr"/>
              <a:r>
                <a:rPr lang="en-GB" sz="3200" b="1" dirty="0">
                  <a:cs typeface="Kalam" panose="02000000000000000000" pitchFamily="2" charset="0"/>
                </a:rPr>
                <a:t>1</a:t>
              </a:r>
              <a:br>
                <a:rPr lang="en-GB" sz="3200" b="1" dirty="0">
                  <a:cs typeface="Kalam" panose="02000000000000000000" pitchFamily="2" charset="0"/>
                </a:rPr>
              </a:br>
              <a:r>
                <a:rPr lang="en-GB" sz="3200" b="1" dirty="0">
                  <a:cs typeface="Kalam" panose="02000000000000000000" pitchFamily="2" charset="0"/>
                </a:rPr>
                <a:t>1</a:t>
              </a:r>
            </a:p>
          </p:txBody>
        </p:sp>
        <p:cxnSp>
          <p:nvCxnSpPr>
            <p:cNvPr id="30" name="Straight Connector 29">
              <a:extLst>
                <a:ext uri="{FF2B5EF4-FFF2-40B4-BE49-F238E27FC236}">
                  <a16:creationId xmlns:a16="http://schemas.microsoft.com/office/drawing/2014/main" id="{C6AA7659-59E7-4D89-940F-3F99B58A6202}"/>
                </a:ext>
              </a:extLst>
            </p:cNvPr>
            <p:cNvCxnSpPr>
              <a:cxnSpLocks/>
            </p:cNvCxnSpPr>
            <p:nvPr/>
          </p:nvCxnSpPr>
          <p:spPr>
            <a:xfrm>
              <a:off x="-468785" y="5572114"/>
              <a:ext cx="145428" cy="0"/>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31" name="Group 30">
            <a:extLst>
              <a:ext uri="{FF2B5EF4-FFF2-40B4-BE49-F238E27FC236}">
                <a16:creationId xmlns:a16="http://schemas.microsoft.com/office/drawing/2014/main" id="{43CDB7A2-E03A-4B11-8A37-E8CD3C70CA14}"/>
              </a:ext>
            </a:extLst>
          </p:cNvPr>
          <p:cNvGrpSpPr/>
          <p:nvPr/>
        </p:nvGrpSpPr>
        <p:grpSpPr>
          <a:xfrm rot="193976">
            <a:off x="1975929" y="3558681"/>
            <a:ext cx="617477" cy="707886"/>
            <a:chOff x="-817943" y="5033505"/>
            <a:chExt cx="843748" cy="707886"/>
          </a:xfrm>
        </p:grpSpPr>
        <p:sp>
          <p:nvSpPr>
            <p:cNvPr id="32" name="TextBox 31">
              <a:extLst>
                <a:ext uri="{FF2B5EF4-FFF2-40B4-BE49-F238E27FC236}">
                  <a16:creationId xmlns:a16="http://schemas.microsoft.com/office/drawing/2014/main" id="{C173BD82-F0FC-4FDA-BC1E-4BEAEB5B152F}"/>
                </a:ext>
              </a:extLst>
            </p:cNvPr>
            <p:cNvSpPr txBox="1"/>
            <p:nvPr/>
          </p:nvSpPr>
          <p:spPr>
            <a:xfrm>
              <a:off x="-817943" y="5033505"/>
              <a:ext cx="843748" cy="707886"/>
            </a:xfrm>
            <a:prstGeom prst="rect">
              <a:avLst/>
            </a:prstGeom>
            <a:noFill/>
          </p:spPr>
          <p:txBody>
            <a:bodyPr wrap="none" rtlCol="0">
              <a:spAutoFit/>
            </a:bodyPr>
            <a:lstStyle/>
            <a:p>
              <a:pPr algn="ctr"/>
              <a:r>
                <a:rPr lang="en-GB" sz="2000" b="1" dirty="0">
                  <a:cs typeface="Kalam" panose="02000000000000000000" pitchFamily="2" charset="0"/>
                </a:rPr>
                <a:t>99</a:t>
              </a:r>
              <a:br>
                <a:rPr lang="en-GB" sz="2000" b="1" dirty="0">
                  <a:cs typeface="Kalam" panose="02000000000000000000" pitchFamily="2" charset="0"/>
                </a:rPr>
              </a:br>
              <a:r>
                <a:rPr lang="en-GB" sz="2000" b="1" dirty="0">
                  <a:cs typeface="Kalam" panose="02000000000000000000" pitchFamily="2" charset="0"/>
                </a:rPr>
                <a:t>100</a:t>
              </a:r>
            </a:p>
          </p:txBody>
        </p:sp>
        <p:cxnSp>
          <p:nvCxnSpPr>
            <p:cNvPr id="33" name="Straight Connector 32">
              <a:extLst>
                <a:ext uri="{FF2B5EF4-FFF2-40B4-BE49-F238E27FC236}">
                  <a16:creationId xmlns:a16="http://schemas.microsoft.com/office/drawing/2014/main" id="{0048550F-CBA3-46A3-80E4-4EDF902F6D88}"/>
                </a:ext>
              </a:extLst>
            </p:cNvPr>
            <p:cNvCxnSpPr>
              <a:cxnSpLocks/>
            </p:cNvCxnSpPr>
            <p:nvPr/>
          </p:nvCxnSpPr>
          <p:spPr>
            <a:xfrm>
              <a:off x="-680249" y="5387448"/>
              <a:ext cx="568358" cy="0"/>
            </a:xfrm>
            <a:prstGeom prst="line">
              <a:avLst/>
            </a:prstGeom>
            <a:ln w="19050"/>
          </p:spPr>
          <p:style>
            <a:lnRef idx="1">
              <a:schemeClr val="dk1"/>
            </a:lnRef>
            <a:fillRef idx="0">
              <a:schemeClr val="dk1"/>
            </a:fillRef>
            <a:effectRef idx="0">
              <a:schemeClr val="dk1"/>
            </a:effectRef>
            <a:fontRef idx="minor">
              <a:schemeClr val="tx1"/>
            </a:fontRef>
          </p:style>
        </p:cxnSp>
      </p:grpSp>
      <p:sp>
        <p:nvSpPr>
          <p:cNvPr id="14" name="Oval 13">
            <a:extLst>
              <a:ext uri="{FF2B5EF4-FFF2-40B4-BE49-F238E27FC236}">
                <a16:creationId xmlns:a16="http://schemas.microsoft.com/office/drawing/2014/main" id="{6324975C-A29A-45E0-854F-260BCAFE154B}"/>
              </a:ext>
            </a:extLst>
          </p:cNvPr>
          <p:cNvSpPr/>
          <p:nvPr/>
        </p:nvSpPr>
        <p:spPr>
          <a:xfrm>
            <a:off x="1928634" y="3571382"/>
            <a:ext cx="707911" cy="707911"/>
          </a:xfrm>
          <a:prstGeom prst="ellipse">
            <a:avLst/>
          </a:prstGeom>
          <a:noFill/>
          <a:ln w="38100">
            <a:solidFill>
              <a:srgbClr val="0095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1" name="Group 40">
            <a:extLst>
              <a:ext uri="{FF2B5EF4-FFF2-40B4-BE49-F238E27FC236}">
                <a16:creationId xmlns:a16="http://schemas.microsoft.com/office/drawing/2014/main" id="{02DB44F4-FF76-4570-A5F5-7982D04C0FFF}"/>
              </a:ext>
            </a:extLst>
          </p:cNvPr>
          <p:cNvGrpSpPr/>
          <p:nvPr/>
        </p:nvGrpSpPr>
        <p:grpSpPr>
          <a:xfrm rot="21213561">
            <a:off x="3439251" y="3780862"/>
            <a:ext cx="159318" cy="707886"/>
            <a:chOff x="-616426" y="5033505"/>
            <a:chExt cx="440711" cy="707886"/>
          </a:xfrm>
        </p:grpSpPr>
        <p:sp>
          <p:nvSpPr>
            <p:cNvPr id="42" name="TextBox 41">
              <a:extLst>
                <a:ext uri="{FF2B5EF4-FFF2-40B4-BE49-F238E27FC236}">
                  <a16:creationId xmlns:a16="http://schemas.microsoft.com/office/drawing/2014/main" id="{7EC6E7A3-771C-4B04-9AF2-818C6FB6C331}"/>
                </a:ext>
              </a:extLst>
            </p:cNvPr>
            <p:cNvSpPr txBox="1"/>
            <p:nvPr/>
          </p:nvSpPr>
          <p:spPr>
            <a:xfrm>
              <a:off x="-616426" y="5033505"/>
              <a:ext cx="440711" cy="707886"/>
            </a:xfrm>
            <a:prstGeom prst="rect">
              <a:avLst/>
            </a:prstGeom>
            <a:noFill/>
          </p:spPr>
          <p:txBody>
            <a:bodyPr wrap="none" rtlCol="0">
              <a:spAutoFit/>
            </a:bodyPr>
            <a:lstStyle/>
            <a:p>
              <a:pPr algn="ctr"/>
              <a:r>
                <a:rPr lang="en-GB" sz="2000" b="1" dirty="0">
                  <a:cs typeface="Kalam" panose="02000000000000000000" pitchFamily="2" charset="0"/>
                </a:rPr>
                <a:t>5</a:t>
              </a:r>
              <a:br>
                <a:rPr lang="en-GB" sz="2000" b="1" dirty="0">
                  <a:cs typeface="Kalam" panose="02000000000000000000" pitchFamily="2" charset="0"/>
                </a:rPr>
              </a:br>
              <a:r>
                <a:rPr lang="en-GB" sz="2000" b="1" dirty="0">
                  <a:cs typeface="Kalam" panose="02000000000000000000" pitchFamily="2" charset="0"/>
                </a:rPr>
                <a:t>5</a:t>
              </a:r>
            </a:p>
          </p:txBody>
        </p:sp>
        <p:cxnSp>
          <p:nvCxnSpPr>
            <p:cNvPr id="43" name="Straight Connector 42">
              <a:extLst>
                <a:ext uri="{FF2B5EF4-FFF2-40B4-BE49-F238E27FC236}">
                  <a16:creationId xmlns:a16="http://schemas.microsoft.com/office/drawing/2014/main" id="{5F36A487-0F8E-4DFA-A5B4-7343EA2DD7AB}"/>
                </a:ext>
              </a:extLst>
            </p:cNvPr>
            <p:cNvCxnSpPr>
              <a:cxnSpLocks/>
            </p:cNvCxnSpPr>
            <p:nvPr/>
          </p:nvCxnSpPr>
          <p:spPr>
            <a:xfrm>
              <a:off x="-602889" y="5392210"/>
              <a:ext cx="409985" cy="0"/>
            </a:xfrm>
            <a:prstGeom prst="line">
              <a:avLst/>
            </a:prstGeom>
            <a:ln w="19050"/>
          </p:spPr>
          <p:style>
            <a:lnRef idx="1">
              <a:schemeClr val="dk1"/>
            </a:lnRef>
            <a:fillRef idx="0">
              <a:schemeClr val="dk1"/>
            </a:fillRef>
            <a:effectRef idx="0">
              <a:schemeClr val="dk1"/>
            </a:effectRef>
            <a:fontRef idx="minor">
              <a:schemeClr val="tx1"/>
            </a:fontRef>
          </p:style>
        </p:cxnSp>
      </p:grpSp>
      <p:sp>
        <p:nvSpPr>
          <p:cNvPr id="36" name="Rectangle 35">
            <a:extLst>
              <a:ext uri="{FF2B5EF4-FFF2-40B4-BE49-F238E27FC236}">
                <a16:creationId xmlns:a16="http://schemas.microsoft.com/office/drawing/2014/main" id="{3213F45F-6FCE-4032-89DD-1063B236BAA9}"/>
              </a:ext>
            </a:extLst>
          </p:cNvPr>
          <p:cNvSpPr/>
          <p:nvPr/>
        </p:nvSpPr>
        <p:spPr>
          <a:xfrm>
            <a:off x="447429" y="670981"/>
            <a:ext cx="2691076" cy="337100"/>
          </a:xfrm>
          <a:prstGeom prst="rect">
            <a:avLst/>
          </a:prstGeom>
          <a:solidFill>
            <a:srgbClr val="072F54"/>
          </a:solidFill>
        </p:spPr>
        <p:txBody>
          <a:bodyPr wrap="none" lIns="180000" tIns="36000" rIns="180000" bIns="54000" anchor="ctr">
            <a:spAutoFit/>
          </a:bodyPr>
          <a:lstStyle/>
          <a:p>
            <a:r>
              <a:rPr lang="en-GB" sz="1600" b="1" dirty="0">
                <a:solidFill>
                  <a:schemeClr val="bg1"/>
                </a:solidFill>
              </a:rPr>
              <a:t>Fractions Greater Than 1</a:t>
            </a:r>
          </a:p>
        </p:txBody>
      </p:sp>
      <p:sp>
        <p:nvSpPr>
          <p:cNvPr id="38" name="Rectangle 37">
            <a:extLst>
              <a:ext uri="{FF2B5EF4-FFF2-40B4-BE49-F238E27FC236}">
                <a16:creationId xmlns:a16="http://schemas.microsoft.com/office/drawing/2014/main" id="{7874A6E4-0B0F-484A-AFE6-65714DF06085}"/>
              </a:ext>
            </a:extLst>
          </p:cNvPr>
          <p:cNvSpPr/>
          <p:nvPr/>
        </p:nvSpPr>
        <p:spPr>
          <a:xfrm>
            <a:off x="3138505" y="670659"/>
            <a:ext cx="1063301" cy="337100"/>
          </a:xfrm>
          <a:prstGeom prst="rect">
            <a:avLst/>
          </a:prstGeom>
          <a:solidFill>
            <a:srgbClr val="007AC3"/>
          </a:solidFill>
        </p:spPr>
        <p:txBody>
          <a:bodyPr wrap="square" lIns="180000" tIns="36000" rIns="180000" bIns="54000" anchor="ctr">
            <a:spAutoFit/>
          </a:bodyPr>
          <a:lstStyle/>
          <a:p>
            <a:pPr algn="ctr"/>
            <a:r>
              <a:rPr lang="en-GB" altLang="en-US" sz="1600" b="1" dirty="0">
                <a:solidFill>
                  <a:schemeClr val="bg1"/>
                </a:solidFill>
              </a:rPr>
              <a:t>Deeper</a:t>
            </a:r>
            <a:endParaRPr lang="en-GB" sz="1600" b="1" dirty="0">
              <a:solidFill>
                <a:schemeClr val="bg1"/>
              </a:solidFill>
            </a:endParaRPr>
          </a:p>
        </p:txBody>
      </p:sp>
      <p:cxnSp>
        <p:nvCxnSpPr>
          <p:cNvPr id="39" name="Straight Connector 38">
            <a:extLst>
              <a:ext uri="{FF2B5EF4-FFF2-40B4-BE49-F238E27FC236}">
                <a16:creationId xmlns:a16="http://schemas.microsoft.com/office/drawing/2014/main" id="{001B4BCA-94CA-41B6-8647-E5BB5A8B72CD}"/>
              </a:ext>
            </a:extLst>
          </p:cNvPr>
          <p:cNvCxnSpPr/>
          <p:nvPr/>
        </p:nvCxnSpPr>
        <p:spPr>
          <a:xfrm>
            <a:off x="3138505" y="666325"/>
            <a:ext cx="0" cy="34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35BF1B26-F78F-47D8-A108-25888E4989FD}"/>
              </a:ext>
            </a:extLst>
          </p:cNvPr>
          <p:cNvGrpSpPr/>
          <p:nvPr/>
        </p:nvGrpSpPr>
        <p:grpSpPr>
          <a:xfrm>
            <a:off x="813741" y="5367554"/>
            <a:ext cx="444352" cy="461665"/>
            <a:chOff x="-3844" y="5027037"/>
            <a:chExt cx="444352" cy="461665"/>
          </a:xfrm>
        </p:grpSpPr>
        <p:sp>
          <p:nvSpPr>
            <p:cNvPr id="49" name="TextBox 48">
              <a:extLst>
                <a:ext uri="{FF2B5EF4-FFF2-40B4-BE49-F238E27FC236}">
                  <a16:creationId xmlns:a16="http://schemas.microsoft.com/office/drawing/2014/main" id="{90DD18C5-6921-42EF-B49C-58035A494C3A}"/>
                </a:ext>
              </a:extLst>
            </p:cNvPr>
            <p:cNvSpPr txBox="1"/>
            <p:nvPr/>
          </p:nvSpPr>
          <p:spPr>
            <a:xfrm>
              <a:off x="-3844" y="5027037"/>
              <a:ext cx="444352" cy="461665"/>
            </a:xfrm>
            <a:prstGeom prst="rect">
              <a:avLst/>
            </a:prstGeom>
            <a:noFill/>
          </p:spPr>
          <p:txBody>
            <a:bodyPr wrap="none" rtlCol="0">
              <a:spAutoFit/>
            </a:bodyPr>
            <a:lstStyle/>
            <a:p>
              <a:pPr algn="ctr"/>
              <a:r>
                <a:rPr lang="en-GB" sz="1200" b="1" dirty="0">
                  <a:cs typeface="Kalam" panose="02000000000000000000" pitchFamily="2" charset="0"/>
                </a:rPr>
                <a:t>99</a:t>
              </a:r>
              <a:br>
                <a:rPr lang="en-GB" sz="1200" b="1" dirty="0">
                  <a:cs typeface="Kalam" panose="02000000000000000000" pitchFamily="2" charset="0"/>
                </a:rPr>
              </a:br>
              <a:r>
                <a:rPr lang="en-GB" sz="1200" b="1" dirty="0">
                  <a:cs typeface="Kalam" panose="02000000000000000000" pitchFamily="2" charset="0"/>
                </a:rPr>
                <a:t>100</a:t>
              </a:r>
            </a:p>
          </p:txBody>
        </p:sp>
        <p:cxnSp>
          <p:nvCxnSpPr>
            <p:cNvPr id="50" name="Straight Connector 49">
              <a:extLst>
                <a:ext uri="{FF2B5EF4-FFF2-40B4-BE49-F238E27FC236}">
                  <a16:creationId xmlns:a16="http://schemas.microsoft.com/office/drawing/2014/main" id="{6F7442BE-105F-42A6-9107-7E59866C9332}"/>
                </a:ext>
              </a:extLst>
            </p:cNvPr>
            <p:cNvCxnSpPr>
              <a:cxnSpLocks/>
            </p:cNvCxnSpPr>
            <p:nvPr/>
          </p:nvCxnSpPr>
          <p:spPr>
            <a:xfrm>
              <a:off x="68538" y="5257581"/>
              <a:ext cx="285301" cy="0"/>
            </a:xfrm>
            <a:prstGeom prst="line">
              <a:avLst/>
            </a:prstGeom>
            <a:ln w="19050"/>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54723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6" name="Rectangle 5">
            <a:extLst>
              <a:ext uri="{FF2B5EF4-FFF2-40B4-BE49-F238E27FC236}">
                <a16:creationId xmlns:a16="http://schemas.microsoft.com/office/drawing/2014/main" id="{08F223F6-4E5F-4E96-A650-3872232DB99E}"/>
              </a:ext>
            </a:extLst>
          </p:cNvPr>
          <p:cNvSpPr/>
          <p:nvPr/>
        </p:nvSpPr>
        <p:spPr>
          <a:xfrm>
            <a:off x="447429" y="670981"/>
            <a:ext cx="2691076" cy="337100"/>
          </a:xfrm>
          <a:prstGeom prst="rect">
            <a:avLst/>
          </a:prstGeom>
          <a:solidFill>
            <a:srgbClr val="072F54"/>
          </a:solidFill>
        </p:spPr>
        <p:txBody>
          <a:bodyPr wrap="none" lIns="180000" tIns="36000" rIns="180000" bIns="54000" anchor="ctr">
            <a:spAutoFit/>
          </a:bodyPr>
          <a:lstStyle/>
          <a:p>
            <a:r>
              <a:rPr lang="en-GB" sz="1600" b="1" dirty="0">
                <a:solidFill>
                  <a:schemeClr val="bg1"/>
                </a:solidFill>
              </a:rPr>
              <a:t>Fractions Greater Than 1</a:t>
            </a:r>
          </a:p>
        </p:txBody>
      </p:sp>
      <p:sp>
        <p:nvSpPr>
          <p:cNvPr id="10" name="Rectangle 9"/>
          <p:cNvSpPr/>
          <p:nvPr/>
        </p:nvSpPr>
        <p:spPr>
          <a:xfrm>
            <a:off x="3138505" y="670659"/>
            <a:ext cx="1063301" cy="337100"/>
          </a:xfrm>
          <a:prstGeom prst="rect">
            <a:avLst/>
          </a:prstGeom>
          <a:solidFill>
            <a:srgbClr val="007AC3"/>
          </a:solidFill>
        </p:spPr>
        <p:txBody>
          <a:bodyPr wrap="square" lIns="180000" tIns="36000" rIns="180000" bIns="54000" anchor="ctr">
            <a:spAutoFit/>
          </a:bodyPr>
          <a:lstStyle/>
          <a:p>
            <a:pPr algn="ctr"/>
            <a:r>
              <a:rPr lang="en-GB" altLang="en-US" sz="1600" b="1" dirty="0">
                <a:solidFill>
                  <a:schemeClr val="bg1"/>
                </a:solidFill>
              </a:rPr>
              <a:t>Deeper</a:t>
            </a:r>
            <a:endParaRPr lang="en-GB" sz="1600" b="1" dirty="0">
              <a:solidFill>
                <a:schemeClr val="bg1"/>
              </a:solidFill>
            </a:endParaRPr>
          </a:p>
        </p:txBody>
      </p:sp>
      <p:cxnSp>
        <p:nvCxnSpPr>
          <p:cNvPr id="11" name="Straight Connector 10"/>
          <p:cNvCxnSpPr/>
          <p:nvPr/>
        </p:nvCxnSpPr>
        <p:spPr>
          <a:xfrm>
            <a:off x="3138505" y="666325"/>
            <a:ext cx="0" cy="34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9D3278D-9ABE-4966-ABE1-AB4B1736A423}"/>
              </a:ext>
            </a:extLst>
          </p:cNvPr>
          <p:cNvSpPr txBox="1"/>
          <p:nvPr/>
        </p:nvSpPr>
        <p:spPr>
          <a:xfrm>
            <a:off x="755650" y="1805770"/>
            <a:ext cx="7632700" cy="4287056"/>
          </a:xfrm>
          <a:prstGeom prst="rect">
            <a:avLst/>
          </a:prstGeom>
          <a:solidFill>
            <a:schemeClr val="bg1"/>
          </a:solidFill>
          <a:ln w="28575">
            <a:solidFill>
              <a:srgbClr val="0079C2"/>
            </a:solidFill>
          </a:ln>
        </p:spPr>
        <p:txBody>
          <a:bodyPr wrap="square" lIns="108000" tIns="108000" rIns="108000" bIns="108000" rtlCol="0">
            <a:noAutofit/>
          </a:bodyPr>
          <a:lstStyle/>
          <a:p>
            <a:endParaRPr lang="en-GB" dirty="0"/>
          </a:p>
        </p:txBody>
      </p:sp>
      <p:sp>
        <p:nvSpPr>
          <p:cNvPr id="8" name="TextBox 7">
            <a:extLst>
              <a:ext uri="{FF2B5EF4-FFF2-40B4-BE49-F238E27FC236}">
                <a16:creationId xmlns:a16="http://schemas.microsoft.com/office/drawing/2014/main" id="{8B2F1FF0-94F8-4282-A699-F17E27F72D28}"/>
              </a:ext>
            </a:extLst>
          </p:cNvPr>
          <p:cNvSpPr txBox="1"/>
          <p:nvPr/>
        </p:nvSpPr>
        <p:spPr>
          <a:xfrm>
            <a:off x="755650" y="1341438"/>
            <a:ext cx="7632700" cy="495108"/>
          </a:xfrm>
          <a:prstGeom prst="rect">
            <a:avLst/>
          </a:prstGeom>
          <a:solidFill>
            <a:schemeClr val="bg1"/>
          </a:solidFill>
          <a:ln w="28575">
            <a:solidFill>
              <a:srgbClr val="0079C2"/>
            </a:solidFill>
          </a:ln>
        </p:spPr>
        <p:txBody>
          <a:bodyPr wrap="square" lIns="108000" tIns="108000" rIns="108000" bIns="108000" rtlCol="0">
            <a:spAutoFit/>
          </a:bodyPr>
          <a:lstStyle/>
          <a:p>
            <a:r>
              <a:rPr lang="en-GB" dirty="0">
                <a:latin typeface="Twinkl" pitchFamily="2" charset="0"/>
              </a:rPr>
              <a:t>Bars of chocolate have 6 squares. </a:t>
            </a:r>
          </a:p>
        </p:txBody>
      </p:sp>
      <p:sp>
        <p:nvSpPr>
          <p:cNvPr id="19" name="TextBox 18">
            <a:extLst>
              <a:ext uri="{FF2B5EF4-FFF2-40B4-BE49-F238E27FC236}">
                <a16:creationId xmlns:a16="http://schemas.microsoft.com/office/drawing/2014/main" id="{7BC06E06-3193-41DC-93CF-5D5D057D6850}"/>
              </a:ext>
            </a:extLst>
          </p:cNvPr>
          <p:cNvSpPr txBox="1"/>
          <p:nvPr/>
        </p:nvSpPr>
        <p:spPr>
          <a:xfrm>
            <a:off x="755650" y="1836546"/>
            <a:ext cx="7632700" cy="772107"/>
          </a:xfrm>
          <a:prstGeom prst="rect">
            <a:avLst/>
          </a:prstGeom>
          <a:solidFill>
            <a:srgbClr val="0079C2"/>
          </a:solidFill>
          <a:ln w="28575">
            <a:solidFill>
              <a:srgbClr val="0079C2"/>
            </a:solidFill>
          </a:ln>
        </p:spPr>
        <p:txBody>
          <a:bodyPr wrap="square" lIns="108000" tIns="108000" rIns="108000" bIns="108000" rtlCol="0">
            <a:spAutoFit/>
          </a:bodyPr>
          <a:lstStyle/>
          <a:p>
            <a:r>
              <a:rPr lang="en-GB" b="1" dirty="0">
                <a:solidFill>
                  <a:schemeClr val="bg1"/>
                </a:solidFill>
                <a:latin typeface="Twinkl" pitchFamily="2" charset="0"/>
              </a:rPr>
              <a:t>If 38 squares of chocolate are eaten, how many whole bars of chocolate have been eaten?</a:t>
            </a:r>
          </a:p>
        </p:txBody>
      </p:sp>
      <p:pic>
        <p:nvPicPr>
          <p:cNvPr id="4" name="Picture 3">
            <a:extLst>
              <a:ext uri="{FF2B5EF4-FFF2-40B4-BE49-F238E27FC236}">
                <a16:creationId xmlns:a16="http://schemas.microsoft.com/office/drawing/2014/main" id="{69BE1424-0554-46CC-B25E-93E9D3101C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889156" y="2787563"/>
            <a:ext cx="1850615" cy="2700946"/>
          </a:xfrm>
          <a:prstGeom prst="rect">
            <a:avLst/>
          </a:prstGeom>
        </p:spPr>
      </p:pic>
      <p:pic>
        <p:nvPicPr>
          <p:cNvPr id="9" name="Picture 8">
            <a:extLst>
              <a:ext uri="{FF2B5EF4-FFF2-40B4-BE49-F238E27FC236}">
                <a16:creationId xmlns:a16="http://schemas.microsoft.com/office/drawing/2014/main" id="{D054047D-CB17-4E2F-A2A4-3ECC46CAAA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35188" y="2401697"/>
            <a:ext cx="3119171" cy="3682419"/>
          </a:xfrm>
          <a:prstGeom prst="rect">
            <a:avLst/>
          </a:prstGeom>
        </p:spPr>
      </p:pic>
      <p:sp>
        <p:nvSpPr>
          <p:cNvPr id="22" name="TextBox 21">
            <a:extLst>
              <a:ext uri="{FF2B5EF4-FFF2-40B4-BE49-F238E27FC236}">
                <a16:creationId xmlns:a16="http://schemas.microsoft.com/office/drawing/2014/main" id="{4A03CFC3-98B1-49F1-9588-3D6AE0261CD7}"/>
              </a:ext>
            </a:extLst>
          </p:cNvPr>
          <p:cNvSpPr txBox="1"/>
          <p:nvPr/>
        </p:nvSpPr>
        <p:spPr>
          <a:xfrm>
            <a:off x="755650" y="5628495"/>
            <a:ext cx="7632700" cy="464331"/>
          </a:xfrm>
          <a:prstGeom prst="rect">
            <a:avLst/>
          </a:prstGeom>
          <a:solidFill>
            <a:schemeClr val="bg1"/>
          </a:solidFill>
          <a:ln w="28575">
            <a:solidFill>
              <a:srgbClr val="009541"/>
            </a:solidFill>
          </a:ln>
        </p:spPr>
        <p:txBody>
          <a:bodyPr wrap="square" lIns="108000" tIns="108000" rIns="108000" bIns="108000" rtlCol="0" anchor="b">
            <a:spAutoFit/>
          </a:bodyPr>
          <a:lstStyle/>
          <a:p>
            <a:pPr algn="ctr"/>
            <a:r>
              <a:rPr lang="en-GB" sz="1600" b="1" dirty="0"/>
              <a:t>6 whole bars have been eaten - and 2 extra squares.</a:t>
            </a:r>
          </a:p>
        </p:txBody>
      </p:sp>
    </p:spTree>
    <p:extLst>
      <p:ext uri="{BB962C8B-B14F-4D97-AF65-F5344CB8AC3E}">
        <p14:creationId xmlns:p14="http://schemas.microsoft.com/office/powerpoint/2010/main" val="32039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9D3278D-9ABE-4966-ABE1-AB4B1736A423}"/>
              </a:ext>
            </a:extLst>
          </p:cNvPr>
          <p:cNvSpPr txBox="1"/>
          <p:nvPr/>
        </p:nvSpPr>
        <p:spPr>
          <a:xfrm>
            <a:off x="755650" y="1836546"/>
            <a:ext cx="7632700" cy="4256280"/>
          </a:xfrm>
          <a:prstGeom prst="rect">
            <a:avLst/>
          </a:prstGeom>
          <a:solidFill>
            <a:schemeClr val="accent2">
              <a:lumMod val="20000"/>
              <a:lumOff val="80000"/>
            </a:schemeClr>
          </a:solidFill>
          <a:ln w="28575">
            <a:solidFill>
              <a:srgbClr val="0079C2"/>
            </a:solidFill>
          </a:ln>
        </p:spPr>
        <p:txBody>
          <a:bodyPr wrap="square" lIns="108000" tIns="108000" rIns="108000" bIns="108000" rtlCol="0">
            <a:noAutofit/>
          </a:bodyPr>
          <a:lstStyle/>
          <a:p>
            <a:endParaRPr lang="en-GB" dirty="0"/>
          </a:p>
        </p:txBody>
      </p:sp>
      <p:sp>
        <p:nvSpPr>
          <p:cNvPr id="16" name="TextBox 15">
            <a:extLst>
              <a:ext uri="{FF2B5EF4-FFF2-40B4-BE49-F238E27FC236}">
                <a16:creationId xmlns:a16="http://schemas.microsoft.com/office/drawing/2014/main" id="{0BC1B55C-5B39-4A94-B811-94843862A499}"/>
              </a:ext>
            </a:extLst>
          </p:cNvPr>
          <p:cNvSpPr txBox="1"/>
          <p:nvPr/>
        </p:nvSpPr>
        <p:spPr>
          <a:xfrm>
            <a:off x="5348827" y="4074225"/>
            <a:ext cx="3039523" cy="2018602"/>
          </a:xfrm>
          <a:prstGeom prst="rect">
            <a:avLst/>
          </a:prstGeom>
          <a:solidFill>
            <a:schemeClr val="bg1"/>
          </a:solidFill>
          <a:ln w="28575">
            <a:solidFill>
              <a:srgbClr val="009541"/>
            </a:solidFill>
          </a:ln>
        </p:spPr>
        <p:txBody>
          <a:bodyPr wrap="square" lIns="108000" tIns="108000" rIns="108000" bIns="108000" rtlCol="0" anchor="b">
            <a:noAutofit/>
          </a:bodyPr>
          <a:lstStyle/>
          <a:p>
            <a:pPr>
              <a:spcAft>
                <a:spcPts val="600"/>
              </a:spcAft>
            </a:pPr>
            <a:endParaRPr lang="en-GB" sz="1600" b="1" dirty="0"/>
          </a:p>
        </p:txBody>
      </p:sp>
      <p:pic>
        <p:nvPicPr>
          <p:cNvPr id="4" name="Picture 3">
            <a:extLst>
              <a:ext uri="{FF2B5EF4-FFF2-40B4-BE49-F238E27FC236}">
                <a16:creationId xmlns:a16="http://schemas.microsoft.com/office/drawing/2014/main" id="{62143E72-1730-4A65-85D4-14AE0F94E2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01111" y="2516777"/>
            <a:ext cx="3452216" cy="3576048"/>
          </a:xfrm>
          <a:prstGeom prst="rect">
            <a:avLst/>
          </a:prstGeom>
        </p:spPr>
      </p:pic>
      <p:pic>
        <p:nvPicPr>
          <p:cNvPr id="66" name="Picture 6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8" name="TextBox 7">
            <a:extLst>
              <a:ext uri="{FF2B5EF4-FFF2-40B4-BE49-F238E27FC236}">
                <a16:creationId xmlns:a16="http://schemas.microsoft.com/office/drawing/2014/main" id="{8B2F1FF0-94F8-4282-A699-F17E27F72D28}"/>
              </a:ext>
            </a:extLst>
          </p:cNvPr>
          <p:cNvSpPr txBox="1"/>
          <p:nvPr/>
        </p:nvSpPr>
        <p:spPr>
          <a:xfrm>
            <a:off x="755650" y="1341438"/>
            <a:ext cx="7632700" cy="495108"/>
          </a:xfrm>
          <a:prstGeom prst="rect">
            <a:avLst/>
          </a:prstGeom>
          <a:solidFill>
            <a:schemeClr val="bg1"/>
          </a:solidFill>
          <a:ln w="28575">
            <a:solidFill>
              <a:srgbClr val="0079C2"/>
            </a:solidFill>
          </a:ln>
        </p:spPr>
        <p:txBody>
          <a:bodyPr wrap="square" lIns="108000" tIns="108000" rIns="108000" bIns="108000" rtlCol="0">
            <a:spAutoFit/>
          </a:bodyPr>
          <a:lstStyle/>
          <a:p>
            <a:r>
              <a:rPr lang="en-GB" dirty="0">
                <a:latin typeface="Twinkl" pitchFamily="2" charset="0"/>
              </a:rPr>
              <a:t>Read the statement. </a:t>
            </a:r>
          </a:p>
        </p:txBody>
      </p:sp>
      <p:sp>
        <p:nvSpPr>
          <p:cNvPr id="19" name="TextBox 18">
            <a:extLst>
              <a:ext uri="{FF2B5EF4-FFF2-40B4-BE49-F238E27FC236}">
                <a16:creationId xmlns:a16="http://schemas.microsoft.com/office/drawing/2014/main" id="{7BC06E06-3193-41DC-93CF-5D5D057D6850}"/>
              </a:ext>
            </a:extLst>
          </p:cNvPr>
          <p:cNvSpPr txBox="1"/>
          <p:nvPr/>
        </p:nvSpPr>
        <p:spPr>
          <a:xfrm>
            <a:off x="755650" y="1836546"/>
            <a:ext cx="7632700" cy="495108"/>
          </a:xfrm>
          <a:prstGeom prst="rect">
            <a:avLst/>
          </a:prstGeom>
          <a:solidFill>
            <a:srgbClr val="0079C2"/>
          </a:solidFill>
          <a:ln w="28575">
            <a:solidFill>
              <a:srgbClr val="0079C2"/>
            </a:solidFill>
          </a:ln>
        </p:spPr>
        <p:txBody>
          <a:bodyPr wrap="square" lIns="108000" tIns="108000" rIns="108000" bIns="108000" rtlCol="0">
            <a:spAutoFit/>
          </a:bodyPr>
          <a:lstStyle/>
          <a:p>
            <a:r>
              <a:rPr lang="en-GB" b="1" dirty="0">
                <a:solidFill>
                  <a:schemeClr val="bg1"/>
                </a:solidFill>
                <a:latin typeface="Twinkl" pitchFamily="2" charset="0"/>
              </a:rPr>
              <a:t>Do you agree or disagree? Explain your reasoning.</a:t>
            </a:r>
          </a:p>
        </p:txBody>
      </p:sp>
      <p:sp>
        <p:nvSpPr>
          <p:cNvPr id="3" name="Speech Bubble: Rectangle 2">
            <a:extLst>
              <a:ext uri="{FF2B5EF4-FFF2-40B4-BE49-F238E27FC236}">
                <a16:creationId xmlns:a16="http://schemas.microsoft.com/office/drawing/2014/main" id="{474DF218-DBC9-4C3B-AFE4-EC7E1DEA898B}"/>
              </a:ext>
            </a:extLst>
          </p:cNvPr>
          <p:cNvSpPr/>
          <p:nvPr/>
        </p:nvSpPr>
        <p:spPr>
          <a:xfrm>
            <a:off x="4568252" y="2591943"/>
            <a:ext cx="3333998" cy="1221992"/>
          </a:xfrm>
          <a:prstGeom prst="wedgeRectCallout">
            <a:avLst>
              <a:gd name="adj1" fmla="val -75597"/>
              <a:gd name="adj2" fmla="val 29348"/>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b="1" dirty="0">
                <a:solidFill>
                  <a:schemeClr val="tx1"/>
                </a:solidFill>
              </a:rPr>
              <a:t>The denominator will be greater than the numerator if there is more than one whole</a:t>
            </a:r>
            <a:r>
              <a:rPr lang="en-GB" sz="1050" b="1" dirty="0">
                <a:solidFill>
                  <a:schemeClr val="tx1"/>
                </a:solidFill>
              </a:rPr>
              <a:t>.</a:t>
            </a:r>
          </a:p>
        </p:txBody>
      </p:sp>
      <p:graphicFrame>
        <p:nvGraphicFramePr>
          <p:cNvPr id="13" name="Table 4">
            <a:extLst>
              <a:ext uri="{FF2B5EF4-FFF2-40B4-BE49-F238E27FC236}">
                <a16:creationId xmlns:a16="http://schemas.microsoft.com/office/drawing/2014/main" id="{A5D97AAC-7482-493A-946F-26B19FCD81B0}"/>
              </a:ext>
            </a:extLst>
          </p:cNvPr>
          <p:cNvGraphicFramePr>
            <a:graphicFrameLocks noGrp="1"/>
          </p:cNvGraphicFramePr>
          <p:nvPr>
            <p:extLst>
              <p:ext uri="{D42A27DB-BD31-4B8C-83A1-F6EECF244321}">
                <p14:modId xmlns:p14="http://schemas.microsoft.com/office/powerpoint/2010/main" val="3412159501"/>
              </p:ext>
            </p:extLst>
          </p:nvPr>
        </p:nvGraphicFramePr>
        <p:xfrm>
          <a:off x="5594846" y="4381543"/>
          <a:ext cx="2547486" cy="454873"/>
        </p:xfrm>
        <a:graphic>
          <a:graphicData uri="http://schemas.openxmlformats.org/drawingml/2006/table">
            <a:tbl>
              <a:tblPr firstRow="1" bandRow="1">
                <a:tableStyleId>{5940675A-B579-460E-94D1-54222C63F5DA}</a:tableStyleId>
              </a:tblPr>
              <a:tblGrid>
                <a:gridCol w="424581">
                  <a:extLst>
                    <a:ext uri="{9D8B030D-6E8A-4147-A177-3AD203B41FA5}">
                      <a16:colId xmlns:a16="http://schemas.microsoft.com/office/drawing/2014/main" val="2417653652"/>
                    </a:ext>
                  </a:extLst>
                </a:gridCol>
                <a:gridCol w="424581">
                  <a:extLst>
                    <a:ext uri="{9D8B030D-6E8A-4147-A177-3AD203B41FA5}">
                      <a16:colId xmlns:a16="http://schemas.microsoft.com/office/drawing/2014/main" val="4005027238"/>
                    </a:ext>
                  </a:extLst>
                </a:gridCol>
                <a:gridCol w="424581">
                  <a:extLst>
                    <a:ext uri="{9D8B030D-6E8A-4147-A177-3AD203B41FA5}">
                      <a16:colId xmlns:a16="http://schemas.microsoft.com/office/drawing/2014/main" val="1982417193"/>
                    </a:ext>
                  </a:extLst>
                </a:gridCol>
                <a:gridCol w="424581">
                  <a:extLst>
                    <a:ext uri="{9D8B030D-6E8A-4147-A177-3AD203B41FA5}">
                      <a16:colId xmlns:a16="http://schemas.microsoft.com/office/drawing/2014/main" val="417741080"/>
                    </a:ext>
                  </a:extLst>
                </a:gridCol>
                <a:gridCol w="424581">
                  <a:extLst>
                    <a:ext uri="{9D8B030D-6E8A-4147-A177-3AD203B41FA5}">
                      <a16:colId xmlns:a16="http://schemas.microsoft.com/office/drawing/2014/main" val="1766946305"/>
                    </a:ext>
                  </a:extLst>
                </a:gridCol>
                <a:gridCol w="424581">
                  <a:extLst>
                    <a:ext uri="{9D8B030D-6E8A-4147-A177-3AD203B41FA5}">
                      <a16:colId xmlns:a16="http://schemas.microsoft.com/office/drawing/2014/main" val="2769991962"/>
                    </a:ext>
                  </a:extLst>
                </a:gridCol>
              </a:tblGrid>
              <a:tr h="454873">
                <a:tc>
                  <a:txBody>
                    <a:bodyPr/>
                    <a:lstStyle/>
                    <a:p>
                      <a:endParaRPr lang="en-GB" dirty="0"/>
                    </a:p>
                  </a:txBody>
                  <a:tcP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E864"/>
                    </a:solidFill>
                  </a:tcPr>
                </a:tc>
                <a:tc>
                  <a:txBody>
                    <a:bodyPr/>
                    <a:lstStyle/>
                    <a:p>
                      <a:endParaRPr lang="en-GB" dirty="0"/>
                    </a:p>
                  </a:txBody>
                  <a:tcP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E864"/>
                    </a:solidFill>
                  </a:tcPr>
                </a:tc>
                <a:tc>
                  <a:txBody>
                    <a:bodyPr/>
                    <a:lstStyle/>
                    <a:p>
                      <a:endParaRPr lang="en-GB" dirty="0"/>
                    </a:p>
                  </a:txBody>
                  <a:tcP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E864"/>
                    </a:solidFill>
                  </a:tcPr>
                </a:tc>
                <a:tc>
                  <a:txBody>
                    <a:bodyPr/>
                    <a:lstStyle/>
                    <a:p>
                      <a:endParaRPr lang="en-GB" dirty="0"/>
                    </a:p>
                  </a:txBody>
                  <a:tcP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E864"/>
                    </a:solidFill>
                  </a:tcPr>
                </a:tc>
                <a:tc>
                  <a:txBody>
                    <a:bodyPr/>
                    <a:lstStyle/>
                    <a:p>
                      <a:endParaRPr lang="en-GB" dirty="0"/>
                    </a:p>
                  </a:txBody>
                  <a:tcP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21250015"/>
                  </a:ext>
                </a:extLst>
              </a:tr>
            </a:tbl>
          </a:graphicData>
        </a:graphic>
      </p:graphicFrame>
      <p:sp>
        <p:nvSpPr>
          <p:cNvPr id="22" name="TextBox 21">
            <a:extLst>
              <a:ext uri="{FF2B5EF4-FFF2-40B4-BE49-F238E27FC236}">
                <a16:creationId xmlns:a16="http://schemas.microsoft.com/office/drawing/2014/main" id="{4A03CFC3-98B1-49F1-9588-3D6AE0261CD7}"/>
              </a:ext>
            </a:extLst>
          </p:cNvPr>
          <p:cNvSpPr txBox="1"/>
          <p:nvPr/>
        </p:nvSpPr>
        <p:spPr>
          <a:xfrm>
            <a:off x="755650" y="4074224"/>
            <a:ext cx="4593177" cy="2018602"/>
          </a:xfrm>
          <a:prstGeom prst="rect">
            <a:avLst/>
          </a:prstGeom>
          <a:solidFill>
            <a:schemeClr val="bg1"/>
          </a:solidFill>
          <a:ln w="28575">
            <a:solidFill>
              <a:srgbClr val="009541"/>
            </a:solidFill>
          </a:ln>
        </p:spPr>
        <p:txBody>
          <a:bodyPr wrap="square" lIns="108000" tIns="108000" rIns="108000" bIns="108000" rtlCol="0" anchor="b">
            <a:spAutoFit/>
          </a:bodyPr>
          <a:lstStyle/>
          <a:p>
            <a:pPr>
              <a:spcAft>
                <a:spcPts val="600"/>
              </a:spcAft>
            </a:pPr>
            <a:r>
              <a:rPr lang="en-GB" sz="1600" b="1" dirty="0"/>
              <a:t>The statement is not correct. The denominator represents the number of equal parts in a whole. If the denominator is greater than the numerator, you have less than one whole.</a:t>
            </a:r>
          </a:p>
          <a:p>
            <a:pPr>
              <a:spcAft>
                <a:spcPts val="600"/>
              </a:spcAft>
            </a:pPr>
            <a:r>
              <a:rPr lang="en-GB" sz="1600" b="1" dirty="0"/>
              <a:t>In order for there to be more than one whole, the numerator must be larger than the denominator.</a:t>
            </a:r>
          </a:p>
        </p:txBody>
      </p:sp>
      <p:sp>
        <p:nvSpPr>
          <p:cNvPr id="15" name="Rectangle 14">
            <a:extLst>
              <a:ext uri="{FF2B5EF4-FFF2-40B4-BE49-F238E27FC236}">
                <a16:creationId xmlns:a16="http://schemas.microsoft.com/office/drawing/2014/main" id="{0DE17956-0D92-4C15-92F2-E4F548B2404C}"/>
              </a:ext>
            </a:extLst>
          </p:cNvPr>
          <p:cNvSpPr/>
          <p:nvPr/>
        </p:nvSpPr>
        <p:spPr>
          <a:xfrm>
            <a:off x="447429" y="670981"/>
            <a:ext cx="2691076" cy="337100"/>
          </a:xfrm>
          <a:prstGeom prst="rect">
            <a:avLst/>
          </a:prstGeom>
          <a:solidFill>
            <a:srgbClr val="072F54"/>
          </a:solidFill>
        </p:spPr>
        <p:txBody>
          <a:bodyPr wrap="none" lIns="180000" tIns="36000" rIns="180000" bIns="54000" anchor="ctr">
            <a:spAutoFit/>
          </a:bodyPr>
          <a:lstStyle/>
          <a:p>
            <a:r>
              <a:rPr lang="en-GB" sz="1600" b="1" dirty="0">
                <a:solidFill>
                  <a:schemeClr val="bg1"/>
                </a:solidFill>
              </a:rPr>
              <a:t>Fractions Greater Than 1</a:t>
            </a:r>
          </a:p>
        </p:txBody>
      </p:sp>
      <p:sp>
        <p:nvSpPr>
          <p:cNvPr id="17" name="Rectangle 16">
            <a:extLst>
              <a:ext uri="{FF2B5EF4-FFF2-40B4-BE49-F238E27FC236}">
                <a16:creationId xmlns:a16="http://schemas.microsoft.com/office/drawing/2014/main" id="{397B73E7-A3BD-4483-8078-977BA0D61D17}"/>
              </a:ext>
            </a:extLst>
          </p:cNvPr>
          <p:cNvSpPr/>
          <p:nvPr/>
        </p:nvSpPr>
        <p:spPr>
          <a:xfrm>
            <a:off x="3138505" y="670659"/>
            <a:ext cx="1063301" cy="337100"/>
          </a:xfrm>
          <a:prstGeom prst="rect">
            <a:avLst/>
          </a:prstGeom>
          <a:solidFill>
            <a:srgbClr val="007AC3"/>
          </a:solidFill>
        </p:spPr>
        <p:txBody>
          <a:bodyPr wrap="square" lIns="180000" tIns="36000" rIns="180000" bIns="54000" anchor="ctr">
            <a:spAutoFit/>
          </a:bodyPr>
          <a:lstStyle/>
          <a:p>
            <a:pPr algn="ctr"/>
            <a:r>
              <a:rPr lang="en-GB" altLang="en-US" sz="1600" b="1" dirty="0">
                <a:solidFill>
                  <a:schemeClr val="bg1"/>
                </a:solidFill>
              </a:rPr>
              <a:t>Deeper</a:t>
            </a:r>
            <a:endParaRPr lang="en-GB" sz="1600" b="1" dirty="0">
              <a:solidFill>
                <a:schemeClr val="bg1"/>
              </a:solidFill>
            </a:endParaRPr>
          </a:p>
        </p:txBody>
      </p:sp>
      <p:cxnSp>
        <p:nvCxnSpPr>
          <p:cNvPr id="18" name="Straight Connector 17">
            <a:extLst>
              <a:ext uri="{FF2B5EF4-FFF2-40B4-BE49-F238E27FC236}">
                <a16:creationId xmlns:a16="http://schemas.microsoft.com/office/drawing/2014/main" id="{8DBC796F-989E-48F4-A914-BB8A03FF9F62}"/>
              </a:ext>
            </a:extLst>
          </p:cNvPr>
          <p:cNvCxnSpPr/>
          <p:nvPr/>
        </p:nvCxnSpPr>
        <p:spPr>
          <a:xfrm>
            <a:off x="3138505" y="666325"/>
            <a:ext cx="0" cy="34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85458F2B-64C4-4DFB-ABAF-AA47B857CE11}"/>
              </a:ext>
            </a:extLst>
          </p:cNvPr>
          <p:cNvGrpSpPr/>
          <p:nvPr/>
        </p:nvGrpSpPr>
        <p:grpSpPr>
          <a:xfrm>
            <a:off x="6656030" y="4977953"/>
            <a:ext cx="425117" cy="1077218"/>
            <a:chOff x="-608629" y="5033505"/>
            <a:chExt cx="425117" cy="1077218"/>
          </a:xfrm>
        </p:grpSpPr>
        <p:sp>
          <p:nvSpPr>
            <p:cNvPr id="21" name="TextBox 20">
              <a:extLst>
                <a:ext uri="{FF2B5EF4-FFF2-40B4-BE49-F238E27FC236}">
                  <a16:creationId xmlns:a16="http://schemas.microsoft.com/office/drawing/2014/main" id="{8E02844E-F024-4E96-98A1-4B4F4FE08785}"/>
                </a:ext>
              </a:extLst>
            </p:cNvPr>
            <p:cNvSpPr txBox="1"/>
            <p:nvPr/>
          </p:nvSpPr>
          <p:spPr>
            <a:xfrm>
              <a:off x="-608629" y="5033505"/>
              <a:ext cx="425117" cy="1077218"/>
            </a:xfrm>
            <a:prstGeom prst="rect">
              <a:avLst/>
            </a:prstGeom>
            <a:noFill/>
          </p:spPr>
          <p:txBody>
            <a:bodyPr wrap="none" rtlCol="0">
              <a:spAutoFit/>
            </a:bodyPr>
            <a:lstStyle/>
            <a:p>
              <a:pPr algn="ctr"/>
              <a:r>
                <a:rPr lang="en-GB" sz="3200" b="1" dirty="0">
                  <a:cs typeface="Kalam" panose="02000000000000000000" pitchFamily="2" charset="0"/>
                </a:rPr>
                <a:t>4</a:t>
              </a:r>
              <a:br>
                <a:rPr lang="en-GB" sz="3200" b="1" dirty="0">
                  <a:cs typeface="Kalam" panose="02000000000000000000" pitchFamily="2" charset="0"/>
                </a:rPr>
              </a:br>
              <a:r>
                <a:rPr lang="en-GB" sz="3200" b="1" dirty="0">
                  <a:cs typeface="Kalam" panose="02000000000000000000" pitchFamily="2" charset="0"/>
                </a:rPr>
                <a:t>6</a:t>
              </a:r>
            </a:p>
          </p:txBody>
        </p:sp>
        <p:cxnSp>
          <p:nvCxnSpPr>
            <p:cNvPr id="23" name="Straight Connector 22">
              <a:extLst>
                <a:ext uri="{FF2B5EF4-FFF2-40B4-BE49-F238E27FC236}">
                  <a16:creationId xmlns:a16="http://schemas.microsoft.com/office/drawing/2014/main" id="{22EFC20B-601B-470B-ACCC-F6118BC54859}"/>
                </a:ext>
              </a:extLst>
            </p:cNvPr>
            <p:cNvCxnSpPr>
              <a:cxnSpLocks/>
            </p:cNvCxnSpPr>
            <p:nvPr/>
          </p:nvCxnSpPr>
          <p:spPr>
            <a:xfrm>
              <a:off x="-524144" y="5572114"/>
              <a:ext cx="256146" cy="0"/>
            </a:xfrm>
            <a:prstGeom prst="line">
              <a:avLst/>
            </a:prstGeom>
            <a:ln w="38100"/>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264499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fade">
                                      <p:cBhvr>
                                        <p:cTn id="10" dur="500"/>
                                        <p:tgtEl>
                                          <p:spTgt spid="2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2">
                                            <p:txEl>
                                              <p:pRg st="1" end="1"/>
                                            </p:txEl>
                                          </p:spTgt>
                                        </p:tgtEl>
                                        <p:attrNameLst>
                                          <p:attrName>style.visibility</p:attrName>
                                        </p:attrNameLst>
                                      </p:cBhvr>
                                      <p:to>
                                        <p:strVal val="visible"/>
                                      </p:to>
                                    </p:set>
                                    <p:animEffect transition="in" filter="fade">
                                      <p:cBhvr>
                                        <p:cTn id="26"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astery PowerPoint Template.potx" id="{F85161A8-C811-4C2C-8C82-1FD236338727}" vid="{D0108FDD-D510-4CB9-BFB5-C4058926E7E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Mastery PowerPoint Template</Template>
  <TotalTime>587</TotalTime>
  <Words>720</Words>
  <Application>Microsoft Macintosh PowerPoint</Application>
  <PresentationFormat>On-screen Show (4:3)</PresentationFormat>
  <Paragraphs>144</Paragraphs>
  <Slides>14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Tuffy</vt:lpstr>
      <vt:lpstr>Calibri</vt:lpstr>
      <vt:lpstr>Twinkl</vt:lpstr>
      <vt:lpstr>Arial</vt:lpstr>
      <vt:lpstr>Tuffy-TTF</vt:lpstr>
      <vt:lpstr>Kalam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Tarjinder Momi</dc:creator>
  <cp:lastModifiedBy>twinkl twiknl</cp:lastModifiedBy>
  <cp:revision>296</cp:revision>
  <dcterms:created xsi:type="dcterms:W3CDTF">2020-01-15T12:17:31Z</dcterms:created>
  <dcterms:modified xsi:type="dcterms:W3CDTF">2020-06-18T07:55:02Z</dcterms:modified>
</cp:coreProperties>
</file>