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94" r:id="rId2"/>
    <p:sldId id="295" r:id="rId3"/>
    <p:sldId id="278" r:id="rId4"/>
    <p:sldId id="279" r:id="rId5"/>
    <p:sldId id="289" r:id="rId6"/>
    <p:sldId id="282" r:id="rId7"/>
    <p:sldId id="284" r:id="rId8"/>
    <p:sldId id="290" r:id="rId9"/>
    <p:sldId id="291" r:id="rId10"/>
  </p:sldIdLst>
  <p:sldSz cx="9144000" cy="6858000" type="screen4x3"/>
  <p:notesSz cx="6858000" cy="9144000"/>
  <p:embeddedFontLst>
    <p:embeddedFont>
      <p:font typeface="Kalam" panose="020B0604020202020204" charset="0"/>
      <p:regular r:id="rId13"/>
    </p:embeddedFont>
    <p:embeddedFont>
      <p:font typeface="Century Gothic" panose="020B0502020202020204" pitchFamily="34" charset="0"/>
      <p:regular r:id="rId14"/>
      <p:bold r:id="rId15"/>
      <p:italic r:id="rId16"/>
      <p:boldItalic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Twinkl" panose="020B0604020202020204" charset="0"/>
      <p:regular r:id="rId22"/>
      <p:bold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52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32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793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BF2"/>
    <a:srgbClr val="3DCFF5"/>
    <a:srgbClr val="FCC753"/>
    <a:srgbClr val="9C82C2"/>
    <a:srgbClr val="9077B8"/>
    <a:srgbClr val="F89357"/>
    <a:srgbClr val="91A7D2"/>
    <a:srgbClr val="F66F6B"/>
    <a:srgbClr val="87BD31"/>
    <a:srgbClr val="ADD8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5" autoAdjust="0"/>
    <p:restoredTop sz="94660"/>
  </p:normalViewPr>
  <p:slideViewPr>
    <p:cSldViewPr snapToGrid="0" showGuides="1">
      <p:cViewPr varScale="1">
        <p:scale>
          <a:sx n="89" d="100"/>
          <a:sy n="89" d="100"/>
        </p:scale>
        <p:origin x="36" y="48"/>
      </p:cViewPr>
      <p:guideLst>
        <p:guide orient="horz" pos="2160"/>
        <p:guide pos="2880"/>
        <p:guide pos="340"/>
        <p:guide orient="horz" pos="3952"/>
        <p:guide pos="5420"/>
        <p:guide orient="horz" pos="332"/>
        <p:guide pos="476"/>
        <p:guide orient="horz" pos="482"/>
        <p:guide orient="horz" pos="3793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www.twinkl.co.uk/resources/white-rose-maths-resources/year-5-white-rose-maths-resources-key-stage-1-year-1-year-2/spring-block-2-fractions-year-5-white-rose-maths-supporting-resources-key-stage-1" TargetMode="External"/><Relationship Id="rId4" Type="http://schemas.openxmlformats.org/officeDocument/2006/relationships/hyperlink" Target="https://www.twinkl.co.uk/resources/white-rose-maths-resources/year-5-white-rose-maths-resources-key-stage-1-year-1-year-2/autumn-block-3-statistics-year-5-white-rose-maths-resources-key-stage-1-year-1-year-2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www.twinkl.co.uk/resources/white-rose-maths-resources/year-5-white-rose-maths-resources-key-stage-1-year-1-year-2/spring-block-2-fractions-year-5-white-rose-maths-supporting-resources-key-stage-1" TargetMode="External"/><Relationship Id="rId4" Type="http://schemas.openxmlformats.org/officeDocument/2006/relationships/hyperlink" Target="https://www.twinkl.co.uk/resources/white-rose-maths-resources/year-5-white-rose-maths-resources-key-stage-1-year-1-year-2/autumn-block-3-statistics-year-5-white-rose-maths-resources-key-stage-1-year-1-year-2" TargetMode="Externa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394855" y="5763277"/>
            <a:ext cx="1005840" cy="723207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5" name="Rectangle 4">
            <a:hlinkClick r:id="rId5"/>
          </p:cNvPr>
          <p:cNvSpPr/>
          <p:nvPr userDrawn="1"/>
        </p:nvSpPr>
        <p:spPr>
          <a:xfrm>
            <a:off x="304800" y="5758248"/>
            <a:ext cx="1194486" cy="716692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069080" y="3067397"/>
            <a:ext cx="1005840" cy="723207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5" name="Rectangle 4">
            <a:hlinkClick r:id="rId5"/>
          </p:cNvPr>
          <p:cNvSpPr/>
          <p:nvPr userDrawn="1"/>
        </p:nvSpPr>
        <p:spPr>
          <a:xfrm>
            <a:off x="3979701" y="3067397"/>
            <a:ext cx="1194486" cy="716692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6C236-9748-42C3-868D-89F234E9F7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CEB37A-4536-41B8-8118-4B27B3CC5F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E40574-5A46-429A-9D87-0F84C5FFA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5636D-264A-4F6D-8ECE-8EDFBE94DDD3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A8C34D-39D0-4625-BAA2-FB26C3C99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577034-A545-426D-9C46-F39A2183C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95AE4-F2A1-4FCC-8F85-C251955AF8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5747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  <p:sldLayoutId id="2147483668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5FB8E59A-7B57-4B99-8CC4-21BC88A6182A}"/>
              </a:ext>
            </a:extLst>
          </p:cNvPr>
          <p:cNvSpPr/>
          <p:nvPr/>
        </p:nvSpPr>
        <p:spPr>
          <a:xfrm>
            <a:off x="525065" y="1080060"/>
            <a:ext cx="3879059" cy="1289800"/>
          </a:xfrm>
          <a:prstGeom prst="round2DiagRect">
            <a:avLst>
              <a:gd name="adj1" fmla="val 32553"/>
              <a:gd name="adj2" fmla="val 0"/>
            </a:avLst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50" dirty="0">
                <a:solidFill>
                  <a:schemeClr val="tx1"/>
                </a:solidFill>
                <a:latin typeface="Century Gothic" panose="020B0502020202020204" pitchFamily="34" charset="0"/>
              </a:rPr>
              <a:t>Calculate the equivalent fraction.</a:t>
            </a:r>
          </a:p>
          <a:p>
            <a:pPr algn="ctr"/>
            <a:endParaRPr lang="en-GB" sz="165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1650" dirty="0">
                <a:solidFill>
                  <a:schemeClr val="tx1"/>
                </a:solidFill>
                <a:latin typeface="Century Gothic" panose="020B0502020202020204" pitchFamily="34" charset="0"/>
              </a:rPr>
              <a:t>=</a:t>
            </a:r>
            <a:endParaRPr lang="en-GB" sz="165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5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A3981F-4871-4AE4-A793-E45B90BF02AE}"/>
              </a:ext>
            </a:extLst>
          </p:cNvPr>
          <p:cNvSpPr/>
          <p:nvPr/>
        </p:nvSpPr>
        <p:spPr>
          <a:xfrm>
            <a:off x="-4897" y="5496978"/>
            <a:ext cx="9144000" cy="44565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35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35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35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35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35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35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5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350" dirty="0"/>
          </a:p>
        </p:txBody>
      </p:sp>
      <p:sp>
        <p:nvSpPr>
          <p:cNvPr id="14" name="Rectangle: Diagonal Corners Rounded 5">
            <a:extLst>
              <a:ext uri="{FF2B5EF4-FFF2-40B4-BE49-F238E27FC236}">
                <a16:creationId xmlns:a16="http://schemas.microsoft.com/office/drawing/2014/main" id="{5FB8E59A-7B57-4B99-8CC4-21BC88A6182A}"/>
              </a:ext>
            </a:extLst>
          </p:cNvPr>
          <p:cNvSpPr/>
          <p:nvPr/>
        </p:nvSpPr>
        <p:spPr>
          <a:xfrm>
            <a:off x="4908971" y="2573002"/>
            <a:ext cx="3879059" cy="2734051"/>
          </a:xfrm>
          <a:prstGeom prst="round2DiagRect">
            <a:avLst>
              <a:gd name="adj1" fmla="val 17862"/>
              <a:gd name="adj2" fmla="val 0"/>
            </a:avLst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Rectangle: Diagonal Corners Rounded 5">
            <a:extLst>
              <a:ext uri="{FF2B5EF4-FFF2-40B4-BE49-F238E27FC236}">
                <a16:creationId xmlns:a16="http://schemas.microsoft.com/office/drawing/2014/main" id="{5FB8E59A-7B57-4B99-8CC4-21BC88A6182A}"/>
              </a:ext>
            </a:extLst>
          </p:cNvPr>
          <p:cNvSpPr/>
          <p:nvPr/>
        </p:nvSpPr>
        <p:spPr>
          <a:xfrm>
            <a:off x="525065" y="2548656"/>
            <a:ext cx="3879059" cy="1289800"/>
          </a:xfrm>
          <a:prstGeom prst="round2DiagRect">
            <a:avLst>
              <a:gd name="adj1" fmla="val 32553"/>
              <a:gd name="adj2" fmla="val 0"/>
            </a:avLst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65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5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5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Rectangle: Diagonal Corners Rounded 5">
            <a:extLst>
              <a:ext uri="{FF2B5EF4-FFF2-40B4-BE49-F238E27FC236}">
                <a16:creationId xmlns:a16="http://schemas.microsoft.com/office/drawing/2014/main" id="{5FB8E59A-7B57-4B99-8CC4-21BC88A6182A}"/>
              </a:ext>
            </a:extLst>
          </p:cNvPr>
          <p:cNvSpPr/>
          <p:nvPr/>
        </p:nvSpPr>
        <p:spPr>
          <a:xfrm>
            <a:off x="525065" y="4013460"/>
            <a:ext cx="3879059" cy="1289800"/>
          </a:xfrm>
          <a:prstGeom prst="round2DiagRect">
            <a:avLst>
              <a:gd name="adj1" fmla="val 32553"/>
              <a:gd name="adj2" fmla="val 0"/>
            </a:avLst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65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5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1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Rectangle: Diagonal Corners Rounded 5">
            <a:extLst>
              <a:ext uri="{FF2B5EF4-FFF2-40B4-BE49-F238E27FC236}">
                <a16:creationId xmlns:a16="http://schemas.microsoft.com/office/drawing/2014/main" id="{5FB8E59A-7B57-4B99-8CC4-21BC88A6182A}"/>
              </a:ext>
            </a:extLst>
          </p:cNvPr>
          <p:cNvSpPr/>
          <p:nvPr/>
        </p:nvSpPr>
        <p:spPr>
          <a:xfrm>
            <a:off x="4908971" y="1077692"/>
            <a:ext cx="3879059" cy="1289800"/>
          </a:xfrm>
          <a:prstGeom prst="round2DiagRect">
            <a:avLst>
              <a:gd name="adj1" fmla="val 32553"/>
              <a:gd name="adj2" fmla="val 0"/>
            </a:avLst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65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5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5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5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16200000">
            <a:off x="-14039" y="1764753"/>
            <a:ext cx="85725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One</a:t>
            </a:r>
            <a:endParaRPr lang="en-GB" sz="2100" b="1" dirty="0">
              <a:solidFill>
                <a:schemeClr val="accent5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 rot="16200000">
            <a:off x="-14039" y="3248488"/>
            <a:ext cx="85725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Two</a:t>
            </a:r>
            <a:endParaRPr lang="en-GB" sz="2100" b="1" dirty="0">
              <a:solidFill>
                <a:schemeClr val="accent5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 rot="16200000">
            <a:off x="-14040" y="4554061"/>
            <a:ext cx="8572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Three</a:t>
            </a:r>
            <a:endParaRPr lang="en-GB" sz="2100" b="1" dirty="0">
              <a:solidFill>
                <a:schemeClr val="accent5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 rot="16200000">
            <a:off x="4366834" y="1754041"/>
            <a:ext cx="85725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Four</a:t>
            </a:r>
            <a:endParaRPr lang="en-GB" sz="2100" b="1" dirty="0">
              <a:solidFill>
                <a:schemeClr val="accent5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 rot="16200000">
            <a:off x="4366835" y="4695435"/>
            <a:ext cx="85725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Five</a:t>
            </a:r>
            <a:endParaRPr lang="en-GB" sz="2100" b="1" dirty="0">
              <a:solidFill>
                <a:schemeClr val="accent5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56241" y="4028381"/>
            <a:ext cx="3879059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50" dirty="0">
                <a:latin typeface="Century Gothic" panose="020B0502020202020204" pitchFamily="34" charset="0"/>
              </a:rPr>
              <a:t>Which two shapes show the same fraction?</a:t>
            </a:r>
            <a:endParaRPr lang="en-GB" sz="1650" b="1" dirty="0"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76637" y="2693026"/>
            <a:ext cx="1826423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50" dirty="0">
                <a:latin typeface="Century Gothic" panose="020B0502020202020204" pitchFamily="34" charset="0"/>
              </a:rPr>
              <a:t>Prove it…</a:t>
            </a:r>
            <a:endParaRPr lang="en-GB" sz="1650" dirty="0">
              <a:latin typeface="Century Gothic" panose="020B0502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350749" y="4401224"/>
            <a:ext cx="307301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50" dirty="0">
                <a:latin typeface="Century Gothic" panose="020B0502020202020204" pitchFamily="34" charset="0"/>
              </a:rPr>
              <a:t>Do you agree?</a:t>
            </a:r>
          </a:p>
          <a:p>
            <a:pPr algn="ctr"/>
            <a:r>
              <a:rPr lang="en-GB" sz="1650" dirty="0">
                <a:latin typeface="Century Gothic" panose="020B0502020202020204" pitchFamily="34" charset="0"/>
              </a:rPr>
              <a:t>Explain your reasoning!</a:t>
            </a:r>
            <a:endParaRPr lang="en-GB" sz="1650" dirty="0">
              <a:latin typeface="Century Gothic" panose="020B0502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67541" y="2601373"/>
            <a:ext cx="359410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50" dirty="0">
                <a:latin typeface="Century Gothic" panose="020B0502020202020204" pitchFamily="34" charset="0"/>
              </a:rPr>
              <a:t>Which fraction is equivalent to three fifths?</a:t>
            </a:r>
          </a:p>
        </p:txBody>
      </p:sp>
      <p:graphicFrame>
        <p:nvGraphicFramePr>
          <p:cNvPr id="30" name="Table 29"/>
          <p:cNvGraphicFramePr>
            <a:graphicFrameLocks noGrp="1"/>
          </p:cNvGraphicFramePr>
          <p:nvPr>
            <p:extLst/>
          </p:nvPr>
        </p:nvGraphicFramePr>
        <p:xfrm>
          <a:off x="1548557" y="1605443"/>
          <a:ext cx="387267" cy="5278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7267">
                  <a:extLst>
                    <a:ext uri="{9D8B030D-6E8A-4147-A177-3AD203B41FA5}">
                      <a16:colId xmlns:a16="http://schemas.microsoft.com/office/drawing/2014/main" val="4064329106"/>
                    </a:ext>
                  </a:extLst>
                </a:gridCol>
              </a:tblGrid>
              <a:tr h="263906"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  <a:endParaRPr lang="en-GB" sz="17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3044821"/>
                  </a:ext>
                </a:extLst>
              </a:tr>
              <a:tr h="263906"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  <a:endParaRPr lang="en-GB" sz="17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4498401"/>
                  </a:ext>
                </a:extLst>
              </a:tr>
            </a:tbl>
          </a:graphicData>
        </a:graphic>
      </p:graphicFrame>
      <p:graphicFrame>
        <p:nvGraphicFramePr>
          <p:cNvPr id="32" name="Table 31"/>
          <p:cNvGraphicFramePr>
            <a:graphicFrameLocks noGrp="1"/>
          </p:cNvGraphicFramePr>
          <p:nvPr>
            <p:extLst/>
          </p:nvPr>
        </p:nvGraphicFramePr>
        <p:xfrm>
          <a:off x="3010790" y="1613813"/>
          <a:ext cx="387267" cy="5278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7267">
                  <a:extLst>
                    <a:ext uri="{9D8B030D-6E8A-4147-A177-3AD203B41FA5}">
                      <a16:colId xmlns:a16="http://schemas.microsoft.com/office/drawing/2014/main" val="4064329106"/>
                    </a:ext>
                  </a:extLst>
                </a:gridCol>
              </a:tblGrid>
              <a:tr h="263906"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  <a:endParaRPr lang="en-GB" sz="17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3044821"/>
                  </a:ext>
                </a:extLst>
              </a:tr>
              <a:tr h="263906"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?</a:t>
                      </a:r>
                      <a:endParaRPr lang="en-GB" sz="17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4498401"/>
                  </a:ext>
                </a:extLst>
              </a:tr>
            </a:tbl>
          </a:graphicData>
        </a:graphic>
      </p:graphicFrame>
      <p:sp>
        <p:nvSpPr>
          <p:cNvPr id="13" name="Control 1"/>
          <p:cNvSpPr>
            <a:spLocks noChangeArrowheads="1" noChangeShapeType="1"/>
          </p:cNvSpPr>
          <p:nvPr/>
        </p:nvSpPr>
        <p:spPr bwMode="auto">
          <a:xfrm>
            <a:off x="9978390" y="2293879"/>
            <a:ext cx="192881" cy="40600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34" name="TextBox 33"/>
          <p:cNvSpPr txBox="1"/>
          <p:nvPr/>
        </p:nvSpPr>
        <p:spPr>
          <a:xfrm>
            <a:off x="5406354" y="3402533"/>
            <a:ext cx="2986229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50" dirty="0">
                <a:latin typeface="Century Gothic" panose="020B0502020202020204" pitchFamily="34" charset="0"/>
              </a:rPr>
              <a:t>c</a:t>
            </a:r>
            <a:r>
              <a:rPr lang="en-GB" sz="1650" dirty="0">
                <a:latin typeface="Century Gothic" panose="020B0502020202020204" pitchFamily="34" charset="0"/>
              </a:rPr>
              <a:t>an only be simplified to </a:t>
            </a:r>
            <a:endParaRPr lang="en-GB" sz="1650" dirty="0">
              <a:latin typeface="Century Gothic" panose="020B0502020202020204" pitchFamily="34" charset="0"/>
            </a:endParaRPr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/>
          </p:nvPr>
        </p:nvGraphicFramePr>
        <p:xfrm>
          <a:off x="5178473" y="3260509"/>
          <a:ext cx="378072" cy="1173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8072">
                  <a:extLst>
                    <a:ext uri="{9D8B030D-6E8A-4147-A177-3AD203B41FA5}">
                      <a16:colId xmlns:a16="http://schemas.microsoft.com/office/drawing/2014/main" val="1956753164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 smtClean="0">
                          <a:latin typeface="Century Gothic" panose="020B0502020202020204" pitchFamily="34" charset="0"/>
                        </a:rPr>
                        <a:t>21</a:t>
                      </a:r>
                      <a:endParaRPr lang="en-GB" sz="17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47410412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 smtClean="0">
                          <a:latin typeface="Century Gothic" panose="020B0502020202020204" pitchFamily="34" charset="0"/>
                        </a:rPr>
                        <a:t>27</a:t>
                      </a:r>
                      <a:endParaRPr lang="en-GB" sz="17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99101919"/>
                  </a:ext>
                </a:extLst>
              </a:tr>
            </a:tbl>
          </a:graphicData>
        </a:graphic>
      </p:graphicFrame>
      <p:graphicFrame>
        <p:nvGraphicFramePr>
          <p:cNvPr id="36" name="Table 35"/>
          <p:cNvGraphicFramePr>
            <a:graphicFrameLocks noGrp="1"/>
          </p:cNvGraphicFramePr>
          <p:nvPr>
            <p:extLst/>
          </p:nvPr>
        </p:nvGraphicFramePr>
        <p:xfrm>
          <a:off x="2270960" y="3193555"/>
          <a:ext cx="387267" cy="5278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7267">
                  <a:extLst>
                    <a:ext uri="{9D8B030D-6E8A-4147-A177-3AD203B41FA5}">
                      <a16:colId xmlns:a16="http://schemas.microsoft.com/office/drawing/2014/main" val="4064329106"/>
                    </a:ext>
                  </a:extLst>
                </a:gridCol>
              </a:tblGrid>
              <a:tr h="263906"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  <a:endParaRPr lang="en-GB" sz="17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3044821"/>
                  </a:ext>
                </a:extLst>
              </a:tr>
              <a:tr h="263906"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14</a:t>
                      </a:r>
                      <a:endParaRPr lang="en-GB" sz="17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4498401"/>
                  </a:ext>
                </a:extLst>
              </a:tr>
            </a:tbl>
          </a:graphicData>
        </a:graphic>
      </p:graphicFrame>
      <p:graphicFrame>
        <p:nvGraphicFramePr>
          <p:cNvPr id="37" name="Table 36"/>
          <p:cNvGraphicFramePr>
            <a:graphicFrameLocks noGrp="1"/>
          </p:cNvGraphicFramePr>
          <p:nvPr>
            <p:extLst/>
          </p:nvPr>
        </p:nvGraphicFramePr>
        <p:xfrm>
          <a:off x="3237649" y="3195184"/>
          <a:ext cx="387267" cy="5278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7267">
                  <a:extLst>
                    <a:ext uri="{9D8B030D-6E8A-4147-A177-3AD203B41FA5}">
                      <a16:colId xmlns:a16="http://schemas.microsoft.com/office/drawing/2014/main" val="4064329106"/>
                    </a:ext>
                  </a:extLst>
                </a:gridCol>
              </a:tblGrid>
              <a:tr h="263906"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  <a:endParaRPr lang="en-GB" sz="17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3044821"/>
                  </a:ext>
                </a:extLst>
              </a:tr>
              <a:tr h="263906"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  <a:endParaRPr lang="en-GB" sz="17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4498401"/>
                  </a:ext>
                </a:extLst>
              </a:tr>
            </a:tbl>
          </a:graphicData>
        </a:graphic>
      </p:graphicFrame>
      <p:graphicFrame>
        <p:nvGraphicFramePr>
          <p:cNvPr id="38" name="Table 37"/>
          <p:cNvGraphicFramePr>
            <a:graphicFrameLocks noGrp="1"/>
          </p:cNvGraphicFramePr>
          <p:nvPr>
            <p:extLst/>
          </p:nvPr>
        </p:nvGraphicFramePr>
        <p:xfrm>
          <a:off x="1304272" y="3177019"/>
          <a:ext cx="387267" cy="5278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7267">
                  <a:extLst>
                    <a:ext uri="{9D8B030D-6E8A-4147-A177-3AD203B41FA5}">
                      <a16:colId xmlns:a16="http://schemas.microsoft.com/office/drawing/2014/main" val="4064329106"/>
                    </a:ext>
                  </a:extLst>
                </a:gridCol>
              </a:tblGrid>
              <a:tr h="263906"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  <a:endParaRPr lang="en-GB" sz="17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3044821"/>
                  </a:ext>
                </a:extLst>
              </a:tr>
              <a:tr h="263906"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15</a:t>
                      </a:r>
                      <a:endParaRPr lang="en-GB" sz="17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4498401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/>
          </p:nvPr>
        </p:nvGraphicFramePr>
        <p:xfrm>
          <a:off x="772334" y="4592395"/>
          <a:ext cx="687423" cy="5758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6451">
                  <a:extLst>
                    <a:ext uri="{9D8B030D-6E8A-4147-A177-3AD203B41FA5}">
                      <a16:colId xmlns:a16="http://schemas.microsoft.com/office/drawing/2014/main" val="2306488140"/>
                    </a:ext>
                  </a:extLst>
                </a:gridCol>
                <a:gridCol w="170324">
                  <a:extLst>
                    <a:ext uri="{9D8B030D-6E8A-4147-A177-3AD203B41FA5}">
                      <a16:colId xmlns:a16="http://schemas.microsoft.com/office/drawing/2014/main" val="3227752081"/>
                    </a:ext>
                  </a:extLst>
                </a:gridCol>
                <a:gridCol w="170324">
                  <a:extLst>
                    <a:ext uri="{9D8B030D-6E8A-4147-A177-3AD203B41FA5}">
                      <a16:colId xmlns:a16="http://schemas.microsoft.com/office/drawing/2014/main" val="1495359289"/>
                    </a:ext>
                  </a:extLst>
                </a:gridCol>
                <a:gridCol w="170324">
                  <a:extLst>
                    <a:ext uri="{9D8B030D-6E8A-4147-A177-3AD203B41FA5}">
                      <a16:colId xmlns:a16="http://schemas.microsoft.com/office/drawing/2014/main" val="584016232"/>
                    </a:ext>
                  </a:extLst>
                </a:gridCol>
              </a:tblGrid>
              <a:tr h="287942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8580" marR="68580" marT="34290" marB="3429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8580" marR="68580" marT="34290" marB="3429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8580" marR="68580" marT="34290" marB="3429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5418"/>
                  </a:ext>
                </a:extLst>
              </a:tr>
              <a:tr h="287942"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8580" marR="68580" marT="34290" marB="3429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58649326"/>
                  </a:ext>
                </a:extLst>
              </a:tr>
            </a:tbl>
          </a:graphicData>
        </a:graphic>
      </p:graphicFrame>
      <p:graphicFrame>
        <p:nvGraphicFramePr>
          <p:cNvPr id="39" name="Table 38"/>
          <p:cNvGraphicFramePr>
            <a:graphicFrameLocks noGrp="1"/>
          </p:cNvGraphicFramePr>
          <p:nvPr>
            <p:extLst/>
          </p:nvPr>
        </p:nvGraphicFramePr>
        <p:xfrm>
          <a:off x="1632899" y="4598928"/>
          <a:ext cx="681296" cy="5758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0324">
                  <a:extLst>
                    <a:ext uri="{9D8B030D-6E8A-4147-A177-3AD203B41FA5}">
                      <a16:colId xmlns:a16="http://schemas.microsoft.com/office/drawing/2014/main" val="2306488140"/>
                    </a:ext>
                  </a:extLst>
                </a:gridCol>
                <a:gridCol w="170324">
                  <a:extLst>
                    <a:ext uri="{9D8B030D-6E8A-4147-A177-3AD203B41FA5}">
                      <a16:colId xmlns:a16="http://schemas.microsoft.com/office/drawing/2014/main" val="3227752081"/>
                    </a:ext>
                  </a:extLst>
                </a:gridCol>
                <a:gridCol w="170324">
                  <a:extLst>
                    <a:ext uri="{9D8B030D-6E8A-4147-A177-3AD203B41FA5}">
                      <a16:colId xmlns:a16="http://schemas.microsoft.com/office/drawing/2014/main" val="1495359289"/>
                    </a:ext>
                  </a:extLst>
                </a:gridCol>
                <a:gridCol w="170324">
                  <a:extLst>
                    <a:ext uri="{9D8B030D-6E8A-4147-A177-3AD203B41FA5}">
                      <a16:colId xmlns:a16="http://schemas.microsoft.com/office/drawing/2014/main" val="584016232"/>
                    </a:ext>
                  </a:extLst>
                </a:gridCol>
              </a:tblGrid>
              <a:tr h="287942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8580" marR="68580" marT="34290" marB="3429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5418"/>
                  </a:ext>
                </a:extLst>
              </a:tr>
              <a:tr h="287942">
                <a:tc gridSpan="2"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8580" marR="68580" marT="34290" marB="3429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58649326"/>
                  </a:ext>
                </a:extLst>
              </a:tr>
            </a:tbl>
          </a:graphicData>
        </a:graphic>
      </p:graphicFrame>
      <p:graphicFrame>
        <p:nvGraphicFramePr>
          <p:cNvPr id="40" name="Table 39"/>
          <p:cNvGraphicFramePr>
            <a:graphicFrameLocks noGrp="1"/>
          </p:cNvGraphicFramePr>
          <p:nvPr>
            <p:extLst/>
          </p:nvPr>
        </p:nvGraphicFramePr>
        <p:xfrm>
          <a:off x="2523129" y="4592395"/>
          <a:ext cx="681296" cy="5758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0324">
                  <a:extLst>
                    <a:ext uri="{9D8B030D-6E8A-4147-A177-3AD203B41FA5}">
                      <a16:colId xmlns:a16="http://schemas.microsoft.com/office/drawing/2014/main" val="2306488140"/>
                    </a:ext>
                  </a:extLst>
                </a:gridCol>
                <a:gridCol w="170324">
                  <a:extLst>
                    <a:ext uri="{9D8B030D-6E8A-4147-A177-3AD203B41FA5}">
                      <a16:colId xmlns:a16="http://schemas.microsoft.com/office/drawing/2014/main" val="3227752081"/>
                    </a:ext>
                  </a:extLst>
                </a:gridCol>
                <a:gridCol w="170324">
                  <a:extLst>
                    <a:ext uri="{9D8B030D-6E8A-4147-A177-3AD203B41FA5}">
                      <a16:colId xmlns:a16="http://schemas.microsoft.com/office/drawing/2014/main" val="1495359289"/>
                    </a:ext>
                  </a:extLst>
                </a:gridCol>
                <a:gridCol w="170324">
                  <a:extLst>
                    <a:ext uri="{9D8B030D-6E8A-4147-A177-3AD203B41FA5}">
                      <a16:colId xmlns:a16="http://schemas.microsoft.com/office/drawing/2014/main" val="584016232"/>
                    </a:ext>
                  </a:extLst>
                </a:gridCol>
              </a:tblGrid>
              <a:tr h="287942">
                <a:tc gridSpan="3"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8580" marR="68580" marT="34290" marB="3429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05418"/>
                  </a:ext>
                </a:extLst>
              </a:tr>
              <a:tr h="287942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8580" marR="68580" marT="34290" marB="3429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8649326"/>
                  </a:ext>
                </a:extLst>
              </a:tr>
            </a:tbl>
          </a:graphicData>
        </a:graphic>
      </p:graphicFrame>
      <p:graphicFrame>
        <p:nvGraphicFramePr>
          <p:cNvPr id="41" name="Table 40"/>
          <p:cNvGraphicFramePr>
            <a:graphicFrameLocks noGrp="1"/>
          </p:cNvGraphicFramePr>
          <p:nvPr>
            <p:extLst/>
          </p:nvPr>
        </p:nvGraphicFramePr>
        <p:xfrm>
          <a:off x="3413359" y="4592395"/>
          <a:ext cx="681295" cy="5758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4437">
                  <a:extLst>
                    <a:ext uri="{9D8B030D-6E8A-4147-A177-3AD203B41FA5}">
                      <a16:colId xmlns:a16="http://schemas.microsoft.com/office/drawing/2014/main" val="2306488140"/>
                    </a:ext>
                  </a:extLst>
                </a:gridCol>
                <a:gridCol w="326534">
                  <a:extLst>
                    <a:ext uri="{9D8B030D-6E8A-4147-A177-3AD203B41FA5}">
                      <a16:colId xmlns:a16="http://schemas.microsoft.com/office/drawing/2014/main" val="3227752081"/>
                    </a:ext>
                  </a:extLst>
                </a:gridCol>
                <a:gridCol w="170324">
                  <a:extLst>
                    <a:ext uri="{9D8B030D-6E8A-4147-A177-3AD203B41FA5}">
                      <a16:colId xmlns:a16="http://schemas.microsoft.com/office/drawing/2014/main" val="584016232"/>
                    </a:ext>
                  </a:extLst>
                </a:gridCol>
              </a:tblGrid>
              <a:tr h="287942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8580" marR="68580" marT="34290" marB="3429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05418"/>
                  </a:ext>
                </a:extLst>
              </a:tr>
              <a:tr h="287942">
                <a:tc gridSpan="2"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8580" marR="68580" marT="34290" marB="3429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58649326"/>
                  </a:ext>
                </a:extLst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5440574" y="1168154"/>
            <a:ext cx="2898550" cy="3462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650" dirty="0">
                <a:latin typeface="Century Gothic" panose="020B0502020202020204" pitchFamily="34" charset="0"/>
              </a:rPr>
              <a:t>Complete the calculation.</a:t>
            </a:r>
            <a:endParaRPr lang="en-GB" sz="1650" dirty="0">
              <a:latin typeface="Century Gothic" panose="020B0502020202020204" pitchFamily="34" charset="0"/>
            </a:endParaRPr>
          </a:p>
        </p:txBody>
      </p:sp>
      <p:graphicFrame>
        <p:nvGraphicFramePr>
          <p:cNvPr id="42" name="Table 41"/>
          <p:cNvGraphicFramePr>
            <a:graphicFrameLocks noGrp="1"/>
          </p:cNvGraphicFramePr>
          <p:nvPr>
            <p:extLst/>
          </p:nvPr>
        </p:nvGraphicFramePr>
        <p:xfrm>
          <a:off x="7554554" y="1640113"/>
          <a:ext cx="387267" cy="5278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7267">
                  <a:extLst>
                    <a:ext uri="{9D8B030D-6E8A-4147-A177-3AD203B41FA5}">
                      <a16:colId xmlns:a16="http://schemas.microsoft.com/office/drawing/2014/main" val="4064329106"/>
                    </a:ext>
                  </a:extLst>
                </a:gridCol>
              </a:tblGrid>
              <a:tr h="263906"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16</a:t>
                      </a:r>
                      <a:endParaRPr lang="en-GB" sz="17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3044821"/>
                  </a:ext>
                </a:extLst>
              </a:tr>
              <a:tr h="263906"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32</a:t>
                      </a:r>
                      <a:endParaRPr lang="en-GB" sz="17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4498401"/>
                  </a:ext>
                </a:extLst>
              </a:tr>
            </a:tbl>
          </a:graphicData>
        </a:graphic>
      </p:graphicFrame>
      <p:graphicFrame>
        <p:nvGraphicFramePr>
          <p:cNvPr id="43" name="Table 42"/>
          <p:cNvGraphicFramePr>
            <a:graphicFrameLocks noGrp="1"/>
          </p:cNvGraphicFramePr>
          <p:nvPr>
            <p:extLst/>
          </p:nvPr>
        </p:nvGraphicFramePr>
        <p:xfrm>
          <a:off x="5774034" y="1640113"/>
          <a:ext cx="387267" cy="5278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7267">
                  <a:extLst>
                    <a:ext uri="{9D8B030D-6E8A-4147-A177-3AD203B41FA5}">
                      <a16:colId xmlns:a16="http://schemas.microsoft.com/office/drawing/2014/main" val="4064329106"/>
                    </a:ext>
                  </a:extLst>
                </a:gridCol>
              </a:tblGrid>
              <a:tr h="263906"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?</a:t>
                      </a:r>
                      <a:endParaRPr lang="en-GB" sz="17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3044821"/>
                  </a:ext>
                </a:extLst>
              </a:tr>
              <a:tr h="263906"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?</a:t>
                      </a:r>
                      <a:endParaRPr lang="en-GB" sz="17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4498401"/>
                  </a:ext>
                </a:extLst>
              </a:tr>
            </a:tbl>
          </a:graphicData>
        </a:graphic>
      </p:graphicFrame>
      <p:sp>
        <p:nvSpPr>
          <p:cNvPr id="23" name="Arc 22"/>
          <p:cNvSpPr/>
          <p:nvPr/>
        </p:nvSpPr>
        <p:spPr>
          <a:xfrm>
            <a:off x="6122083" y="1516566"/>
            <a:ext cx="1463294" cy="579296"/>
          </a:xfrm>
          <a:prstGeom prst="arc">
            <a:avLst>
              <a:gd name="adj1" fmla="val 10700775"/>
              <a:gd name="adj2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4" name="Arc 43"/>
          <p:cNvSpPr/>
          <p:nvPr/>
        </p:nvSpPr>
        <p:spPr>
          <a:xfrm rot="10800000">
            <a:off x="6122083" y="1688413"/>
            <a:ext cx="1463294" cy="579296"/>
          </a:xfrm>
          <a:prstGeom prst="arc">
            <a:avLst>
              <a:gd name="adj1" fmla="val 10700775"/>
              <a:gd name="adj2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4" name="TextBox 23"/>
          <p:cNvSpPr txBox="1"/>
          <p:nvPr/>
        </p:nvSpPr>
        <p:spPr>
          <a:xfrm>
            <a:off x="6675536" y="1722591"/>
            <a:ext cx="428625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50" b="1" dirty="0">
                <a:latin typeface="Century Gothic" panose="020B0502020202020204" pitchFamily="34" charset="0"/>
              </a:rPr>
              <a:t>x2</a:t>
            </a:r>
            <a:endParaRPr lang="en-GB" sz="1650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46" name="Table 45"/>
          <p:cNvGraphicFramePr>
            <a:graphicFrameLocks noGrp="1"/>
          </p:cNvGraphicFramePr>
          <p:nvPr>
            <p:extLst/>
          </p:nvPr>
        </p:nvGraphicFramePr>
        <p:xfrm>
          <a:off x="8203547" y="3259007"/>
          <a:ext cx="378072" cy="655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8072">
                  <a:extLst>
                    <a:ext uri="{9D8B030D-6E8A-4147-A177-3AD203B41FA5}">
                      <a16:colId xmlns:a16="http://schemas.microsoft.com/office/drawing/2014/main" val="1956753164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 smtClean="0">
                          <a:latin typeface="Century Gothic" panose="020B0502020202020204" pitchFamily="34" charset="0"/>
                        </a:rPr>
                        <a:t>7</a:t>
                      </a:r>
                      <a:endParaRPr lang="en-GB" sz="17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47410412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 smtClean="0">
                          <a:latin typeface="Century Gothic" panose="020B0502020202020204" pitchFamily="34" charset="0"/>
                        </a:rPr>
                        <a:t>9</a:t>
                      </a:r>
                      <a:endParaRPr lang="en-GB" sz="17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991019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079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6A3981F-4871-4AE4-A793-E45B90BF02AE}"/>
              </a:ext>
            </a:extLst>
          </p:cNvPr>
          <p:cNvSpPr/>
          <p:nvPr/>
        </p:nvSpPr>
        <p:spPr>
          <a:xfrm>
            <a:off x="-4897" y="5496978"/>
            <a:ext cx="9144000" cy="44565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35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35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35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35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35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35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5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350" dirty="0"/>
          </a:p>
        </p:txBody>
      </p:sp>
      <p:sp>
        <p:nvSpPr>
          <p:cNvPr id="10" name="Rectangle: Diagonal Corners Rounded 5">
            <a:extLst>
              <a:ext uri="{FF2B5EF4-FFF2-40B4-BE49-F238E27FC236}">
                <a16:creationId xmlns:a16="http://schemas.microsoft.com/office/drawing/2014/main" id="{5FB8E59A-7B57-4B99-8CC4-21BC88A6182A}"/>
              </a:ext>
            </a:extLst>
          </p:cNvPr>
          <p:cNvSpPr/>
          <p:nvPr/>
        </p:nvSpPr>
        <p:spPr>
          <a:xfrm>
            <a:off x="525065" y="1080060"/>
            <a:ext cx="3879059" cy="1289800"/>
          </a:xfrm>
          <a:prstGeom prst="round2DiagRect">
            <a:avLst>
              <a:gd name="adj1" fmla="val 32553"/>
              <a:gd name="adj2" fmla="val 0"/>
            </a:avLst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50" b="1" dirty="0">
                <a:solidFill>
                  <a:schemeClr val="tx1"/>
                </a:solidFill>
                <a:latin typeface="Century Gothic" panose="020B0502020202020204" pitchFamily="34" charset="0"/>
              </a:rPr>
              <a:t>         </a:t>
            </a:r>
            <a:endParaRPr lang="en-GB" sz="165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Rectangle: Diagonal Corners Rounded 5">
            <a:extLst>
              <a:ext uri="{FF2B5EF4-FFF2-40B4-BE49-F238E27FC236}">
                <a16:creationId xmlns:a16="http://schemas.microsoft.com/office/drawing/2014/main" id="{5FB8E59A-7B57-4B99-8CC4-21BC88A6182A}"/>
              </a:ext>
            </a:extLst>
          </p:cNvPr>
          <p:cNvSpPr/>
          <p:nvPr/>
        </p:nvSpPr>
        <p:spPr>
          <a:xfrm>
            <a:off x="4908971" y="2573002"/>
            <a:ext cx="3879059" cy="2734051"/>
          </a:xfrm>
          <a:prstGeom prst="round2DiagRect">
            <a:avLst>
              <a:gd name="adj1" fmla="val 17862"/>
              <a:gd name="adj2" fmla="val 0"/>
            </a:avLst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65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Rectangle: Diagonal Corners Rounded 5">
            <a:extLst>
              <a:ext uri="{FF2B5EF4-FFF2-40B4-BE49-F238E27FC236}">
                <a16:creationId xmlns:a16="http://schemas.microsoft.com/office/drawing/2014/main" id="{5FB8E59A-7B57-4B99-8CC4-21BC88A6182A}"/>
              </a:ext>
            </a:extLst>
          </p:cNvPr>
          <p:cNvSpPr/>
          <p:nvPr/>
        </p:nvSpPr>
        <p:spPr>
          <a:xfrm>
            <a:off x="525065" y="2548656"/>
            <a:ext cx="3879059" cy="1289800"/>
          </a:xfrm>
          <a:prstGeom prst="round2DiagRect">
            <a:avLst>
              <a:gd name="adj1" fmla="val 32553"/>
              <a:gd name="adj2" fmla="val 0"/>
            </a:avLst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65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Rectangle: Diagonal Corners Rounded 5">
            <a:extLst>
              <a:ext uri="{FF2B5EF4-FFF2-40B4-BE49-F238E27FC236}">
                <a16:creationId xmlns:a16="http://schemas.microsoft.com/office/drawing/2014/main" id="{5FB8E59A-7B57-4B99-8CC4-21BC88A6182A}"/>
              </a:ext>
            </a:extLst>
          </p:cNvPr>
          <p:cNvSpPr/>
          <p:nvPr/>
        </p:nvSpPr>
        <p:spPr>
          <a:xfrm>
            <a:off x="525065" y="4013460"/>
            <a:ext cx="3879059" cy="1289800"/>
          </a:xfrm>
          <a:prstGeom prst="round2DiagRect">
            <a:avLst>
              <a:gd name="adj1" fmla="val 32553"/>
              <a:gd name="adj2" fmla="val 0"/>
            </a:avLst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50" b="1" dirty="0">
                <a:latin typeface="Century Gothic" panose="020B0502020202020204" pitchFamily="34" charset="0"/>
              </a:rPr>
              <a:t>e</a:t>
            </a:r>
            <a:endParaRPr lang="en-GB" sz="1650" dirty="0">
              <a:latin typeface="Century Gothic" panose="020B0502020202020204" pitchFamily="34" charset="0"/>
            </a:endParaRPr>
          </a:p>
        </p:txBody>
      </p:sp>
      <p:sp>
        <p:nvSpPr>
          <p:cNvPr id="15" name="Rectangle: Diagonal Corners Rounded 5">
            <a:extLst>
              <a:ext uri="{FF2B5EF4-FFF2-40B4-BE49-F238E27FC236}">
                <a16:creationId xmlns:a16="http://schemas.microsoft.com/office/drawing/2014/main" id="{5FB8E59A-7B57-4B99-8CC4-21BC88A6182A}"/>
              </a:ext>
            </a:extLst>
          </p:cNvPr>
          <p:cNvSpPr/>
          <p:nvPr/>
        </p:nvSpPr>
        <p:spPr>
          <a:xfrm>
            <a:off x="4908971" y="1077692"/>
            <a:ext cx="3879059" cy="1289800"/>
          </a:xfrm>
          <a:prstGeom prst="round2DiagRect">
            <a:avLst>
              <a:gd name="adj1" fmla="val 32553"/>
              <a:gd name="adj2" fmla="val 0"/>
            </a:avLst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21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16200000">
            <a:off x="-14039" y="1764753"/>
            <a:ext cx="85725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One</a:t>
            </a:r>
            <a:endParaRPr lang="en-GB" sz="2100" b="1" dirty="0">
              <a:solidFill>
                <a:schemeClr val="accent5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rot="16200000">
            <a:off x="-14039" y="3248488"/>
            <a:ext cx="85725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Two</a:t>
            </a:r>
            <a:endParaRPr lang="en-GB" sz="2100" b="1" dirty="0">
              <a:solidFill>
                <a:schemeClr val="accent5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rot="16200000">
            <a:off x="-14040" y="4554061"/>
            <a:ext cx="8572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Three</a:t>
            </a:r>
            <a:endParaRPr lang="en-GB" sz="2100" b="1" dirty="0">
              <a:solidFill>
                <a:schemeClr val="accent5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 rot="16200000">
            <a:off x="4366834" y="1754041"/>
            <a:ext cx="85725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Four</a:t>
            </a:r>
            <a:endParaRPr lang="en-GB" sz="2100" b="1" dirty="0">
              <a:solidFill>
                <a:schemeClr val="accent5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 rot="16200000">
            <a:off x="4366835" y="4695435"/>
            <a:ext cx="85725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Five</a:t>
            </a:r>
            <a:endParaRPr lang="en-GB" sz="2100" b="1" dirty="0">
              <a:solidFill>
                <a:schemeClr val="accent5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015388" y="2687430"/>
            <a:ext cx="3796363" cy="1927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650" b="1" dirty="0">
                <a:solidFill>
                  <a:srgbClr val="0070C0"/>
                </a:solidFill>
                <a:latin typeface="Century Gothic" panose="020B0502020202020204" pitchFamily="34" charset="0"/>
              </a:rPr>
              <a:t>D</a:t>
            </a:r>
            <a:r>
              <a:rPr lang="en-GB" sz="1650" dirty="0">
                <a:latin typeface="Century Gothic" panose="020B0502020202020204" pitchFamily="34" charset="0"/>
              </a:rPr>
              <a:t> – </a:t>
            </a:r>
            <a:r>
              <a:rPr lang="en-GB" sz="1650" dirty="0">
                <a:latin typeface="Century Gothic" panose="020B0502020202020204" pitchFamily="34" charset="0"/>
              </a:rPr>
              <a:t>True.</a:t>
            </a:r>
            <a:endParaRPr lang="en-GB" sz="1650" dirty="0"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1650" b="1" dirty="0">
                <a:solidFill>
                  <a:srgbClr val="0070C0"/>
                </a:solidFill>
                <a:latin typeface="Century Gothic" panose="020B0502020202020204" pitchFamily="34" charset="0"/>
              </a:rPr>
              <a:t>A</a:t>
            </a:r>
            <a:r>
              <a:rPr lang="en-GB" sz="1650" dirty="0">
                <a:latin typeface="Century Gothic" panose="020B0502020202020204" pitchFamily="34" charset="0"/>
              </a:rPr>
              <a:t> – The </a:t>
            </a:r>
            <a:r>
              <a:rPr lang="en-GB" sz="1650" dirty="0">
                <a:latin typeface="Century Gothic" panose="020B0502020202020204" pitchFamily="34" charset="0"/>
              </a:rPr>
              <a:t>fraction cannot be simplified in a different way.</a:t>
            </a:r>
            <a:endParaRPr lang="en-GB" sz="1650" dirty="0"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1650" b="1" dirty="0">
                <a:solidFill>
                  <a:srgbClr val="0070C0"/>
                </a:solidFill>
                <a:latin typeface="Century Gothic" panose="020B0502020202020204" pitchFamily="34" charset="0"/>
              </a:rPr>
              <a:t>B </a:t>
            </a:r>
            <a:r>
              <a:rPr lang="en-GB" sz="1650" dirty="0">
                <a:latin typeface="Century Gothic" panose="020B0502020202020204" pitchFamily="34" charset="0"/>
              </a:rPr>
              <a:t>–         can be simplified to      </a:t>
            </a:r>
          </a:p>
          <a:p>
            <a:pPr>
              <a:lnSpc>
                <a:spcPct val="150000"/>
              </a:lnSpc>
            </a:pPr>
            <a:endParaRPr lang="en-GB" sz="1350" dirty="0"/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/>
          </p:nvPr>
        </p:nvGraphicFramePr>
        <p:xfrm>
          <a:off x="2180673" y="1456964"/>
          <a:ext cx="387267" cy="5278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7267">
                  <a:extLst>
                    <a:ext uri="{9D8B030D-6E8A-4147-A177-3AD203B41FA5}">
                      <a16:colId xmlns:a16="http://schemas.microsoft.com/office/drawing/2014/main" val="4064329106"/>
                    </a:ext>
                  </a:extLst>
                </a:gridCol>
              </a:tblGrid>
              <a:tr h="263906"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  <a:endParaRPr lang="en-GB" sz="17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3044821"/>
                  </a:ext>
                </a:extLst>
              </a:tr>
              <a:tr h="263906"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  <a:endParaRPr lang="en-GB" sz="17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4498401"/>
                  </a:ext>
                </a:extLst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>
            <p:extLst/>
          </p:nvPr>
        </p:nvGraphicFramePr>
        <p:xfrm>
          <a:off x="2178982" y="2981246"/>
          <a:ext cx="387267" cy="5278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7267">
                  <a:extLst>
                    <a:ext uri="{9D8B030D-6E8A-4147-A177-3AD203B41FA5}">
                      <a16:colId xmlns:a16="http://schemas.microsoft.com/office/drawing/2014/main" val="4064329106"/>
                    </a:ext>
                  </a:extLst>
                </a:gridCol>
              </a:tblGrid>
              <a:tr h="263906"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  <a:endParaRPr lang="en-GB" sz="17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3044821"/>
                  </a:ext>
                </a:extLst>
              </a:tr>
              <a:tr h="263906"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  <a:endParaRPr lang="en-GB" sz="17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4498401"/>
                  </a:ext>
                </a:extLst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>
            <p:extLst/>
          </p:nvPr>
        </p:nvGraphicFramePr>
        <p:xfrm>
          <a:off x="5511608" y="3853909"/>
          <a:ext cx="327217" cy="411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7217">
                  <a:extLst>
                    <a:ext uri="{9D8B030D-6E8A-4147-A177-3AD203B41FA5}">
                      <a16:colId xmlns:a16="http://schemas.microsoft.com/office/drawing/2014/main" val="1956753164"/>
                    </a:ext>
                  </a:extLst>
                </a:gridCol>
              </a:tblGrid>
              <a:tr h="205740"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 smtClean="0">
                          <a:latin typeface="Century Gothic" panose="020B0502020202020204" pitchFamily="34" charset="0"/>
                        </a:rPr>
                        <a:t>21</a:t>
                      </a:r>
                      <a:endParaRPr lang="en-GB" sz="9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47410412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 smtClean="0">
                          <a:latin typeface="Century Gothic" panose="020B0502020202020204" pitchFamily="34" charset="0"/>
                        </a:rPr>
                        <a:t>27</a:t>
                      </a:r>
                      <a:endParaRPr lang="en-GB" sz="9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99101919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/>
          </p:nvPr>
        </p:nvGraphicFramePr>
        <p:xfrm>
          <a:off x="1573890" y="4379774"/>
          <a:ext cx="687423" cy="5758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6451">
                  <a:extLst>
                    <a:ext uri="{9D8B030D-6E8A-4147-A177-3AD203B41FA5}">
                      <a16:colId xmlns:a16="http://schemas.microsoft.com/office/drawing/2014/main" val="2306488140"/>
                    </a:ext>
                  </a:extLst>
                </a:gridCol>
                <a:gridCol w="170324">
                  <a:extLst>
                    <a:ext uri="{9D8B030D-6E8A-4147-A177-3AD203B41FA5}">
                      <a16:colId xmlns:a16="http://schemas.microsoft.com/office/drawing/2014/main" val="3227752081"/>
                    </a:ext>
                  </a:extLst>
                </a:gridCol>
                <a:gridCol w="170324">
                  <a:extLst>
                    <a:ext uri="{9D8B030D-6E8A-4147-A177-3AD203B41FA5}">
                      <a16:colId xmlns:a16="http://schemas.microsoft.com/office/drawing/2014/main" val="1495359289"/>
                    </a:ext>
                  </a:extLst>
                </a:gridCol>
                <a:gridCol w="170324">
                  <a:extLst>
                    <a:ext uri="{9D8B030D-6E8A-4147-A177-3AD203B41FA5}">
                      <a16:colId xmlns:a16="http://schemas.microsoft.com/office/drawing/2014/main" val="584016232"/>
                    </a:ext>
                  </a:extLst>
                </a:gridCol>
              </a:tblGrid>
              <a:tr h="287942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8580" marR="68580" marT="34290" marB="3429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8580" marR="68580" marT="34290" marB="3429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8580" marR="68580" marT="34290" marB="3429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5418"/>
                  </a:ext>
                </a:extLst>
              </a:tr>
              <a:tr h="287942"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8580" marR="68580" marT="34290" marB="3429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58649326"/>
                  </a:ext>
                </a:extLst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/>
          </p:nvPr>
        </p:nvGraphicFramePr>
        <p:xfrm>
          <a:off x="2804830" y="4370417"/>
          <a:ext cx="681296" cy="5758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0324">
                  <a:extLst>
                    <a:ext uri="{9D8B030D-6E8A-4147-A177-3AD203B41FA5}">
                      <a16:colId xmlns:a16="http://schemas.microsoft.com/office/drawing/2014/main" val="2306488140"/>
                    </a:ext>
                  </a:extLst>
                </a:gridCol>
                <a:gridCol w="170324">
                  <a:extLst>
                    <a:ext uri="{9D8B030D-6E8A-4147-A177-3AD203B41FA5}">
                      <a16:colId xmlns:a16="http://schemas.microsoft.com/office/drawing/2014/main" val="3227752081"/>
                    </a:ext>
                  </a:extLst>
                </a:gridCol>
                <a:gridCol w="170324">
                  <a:extLst>
                    <a:ext uri="{9D8B030D-6E8A-4147-A177-3AD203B41FA5}">
                      <a16:colId xmlns:a16="http://schemas.microsoft.com/office/drawing/2014/main" val="1495359289"/>
                    </a:ext>
                  </a:extLst>
                </a:gridCol>
                <a:gridCol w="170324">
                  <a:extLst>
                    <a:ext uri="{9D8B030D-6E8A-4147-A177-3AD203B41FA5}">
                      <a16:colId xmlns:a16="http://schemas.microsoft.com/office/drawing/2014/main" val="584016232"/>
                    </a:ext>
                  </a:extLst>
                </a:gridCol>
              </a:tblGrid>
              <a:tr h="287942">
                <a:tc gridSpan="3"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8580" marR="68580" marT="34290" marB="3429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05418"/>
                  </a:ext>
                </a:extLst>
              </a:tr>
              <a:tr h="287942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8580" marR="68580" marT="34290" marB="3429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8649326"/>
                  </a:ext>
                </a:extLst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>
            <p:extLst/>
          </p:nvPr>
        </p:nvGraphicFramePr>
        <p:xfrm>
          <a:off x="6654867" y="1456964"/>
          <a:ext cx="387267" cy="5278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7267">
                  <a:extLst>
                    <a:ext uri="{9D8B030D-6E8A-4147-A177-3AD203B41FA5}">
                      <a16:colId xmlns:a16="http://schemas.microsoft.com/office/drawing/2014/main" val="4064329106"/>
                    </a:ext>
                  </a:extLst>
                </a:gridCol>
              </a:tblGrid>
              <a:tr h="263906"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  <a:endParaRPr lang="en-GB" sz="17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3044821"/>
                  </a:ext>
                </a:extLst>
              </a:tr>
              <a:tr h="263906"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16</a:t>
                      </a:r>
                      <a:endParaRPr lang="en-GB" sz="17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4498401"/>
                  </a:ext>
                </a:extLst>
              </a:tr>
            </a:tbl>
          </a:graphicData>
        </a:graphic>
      </p:graphicFrame>
      <p:graphicFrame>
        <p:nvGraphicFramePr>
          <p:cNvPr id="30" name="Table 29"/>
          <p:cNvGraphicFramePr>
            <a:graphicFrameLocks noGrp="1"/>
          </p:cNvGraphicFramePr>
          <p:nvPr>
            <p:extLst/>
          </p:nvPr>
        </p:nvGraphicFramePr>
        <p:xfrm>
          <a:off x="7941454" y="3868693"/>
          <a:ext cx="327217" cy="411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7217">
                  <a:extLst>
                    <a:ext uri="{9D8B030D-6E8A-4147-A177-3AD203B41FA5}">
                      <a16:colId xmlns:a16="http://schemas.microsoft.com/office/drawing/2014/main" val="1956753164"/>
                    </a:ext>
                  </a:extLst>
                </a:gridCol>
              </a:tblGrid>
              <a:tr h="205740"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 smtClean="0">
                          <a:latin typeface="Century Gothic" panose="020B0502020202020204" pitchFamily="34" charset="0"/>
                        </a:rPr>
                        <a:t>7</a:t>
                      </a:r>
                      <a:endParaRPr lang="en-GB" sz="9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47410412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 smtClean="0">
                          <a:latin typeface="Century Gothic" panose="020B0502020202020204" pitchFamily="34" charset="0"/>
                        </a:rPr>
                        <a:t>9</a:t>
                      </a:r>
                      <a:endParaRPr lang="en-GB" sz="9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991019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129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latin typeface="+mn-lt"/>
              </a:rPr>
              <a:t>Aim</a:t>
            </a:r>
            <a:endParaRPr lang="en-US" sz="3600" dirty="0">
              <a:latin typeface="+mn-lt"/>
            </a:endParaRPr>
          </a:p>
        </p:txBody>
      </p:sp>
      <p:sp>
        <p:nvSpPr>
          <p:cNvPr id="14" name="Content Placeholder 15"/>
          <p:cNvSpPr txBox="1">
            <a:spLocks/>
          </p:cNvSpPr>
          <p:nvPr/>
        </p:nvSpPr>
        <p:spPr>
          <a:xfrm>
            <a:off x="628650" y="1127760"/>
            <a:ext cx="7886700" cy="1409700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GB" dirty="0">
                <a:solidFill>
                  <a:srgbClr val="000000"/>
                </a:solidFill>
              </a:rPr>
              <a:t>Add and subtract fractions with the same denominator and denominators that are multiples of the same number. </a:t>
            </a:r>
          </a:p>
        </p:txBody>
      </p:sp>
    </p:spTree>
    <p:extLst>
      <p:ext uri="{BB962C8B-B14F-4D97-AF65-F5344CB8AC3E}">
        <p14:creationId xmlns:p14="http://schemas.microsoft.com/office/powerpoint/2010/main" val="364393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Rectangle 95"/>
          <p:cNvSpPr/>
          <p:nvPr/>
        </p:nvSpPr>
        <p:spPr>
          <a:xfrm>
            <a:off x="445574" y="702863"/>
            <a:ext cx="2923702" cy="355276"/>
          </a:xfrm>
          <a:prstGeom prst="rect">
            <a:avLst/>
          </a:prstGeom>
          <a:solidFill>
            <a:srgbClr val="072F54"/>
          </a:solidFill>
        </p:spPr>
        <p:txBody>
          <a:bodyPr wrap="square" lIns="180000" tIns="36000" rIns="180000" bIns="72000" anchor="ctr">
            <a:spAutoFit/>
          </a:bodyPr>
          <a:lstStyle/>
          <a:p>
            <a:r>
              <a:rPr lang="en-GB" altLang="en-US" sz="1600" b="1" dirty="0" smtClean="0">
                <a:solidFill>
                  <a:schemeClr val="bg1"/>
                </a:solidFill>
              </a:rPr>
              <a:t>Add and Subtract Fractions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5650" y="1232955"/>
            <a:ext cx="76327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dirty="0"/>
              <a:t>Use the bar models to complete the calculations.</a:t>
            </a:r>
          </a:p>
        </p:txBody>
      </p:sp>
      <p:cxnSp>
        <p:nvCxnSpPr>
          <p:cNvPr id="103" name="Straight Connector 102"/>
          <p:cNvCxnSpPr/>
          <p:nvPr/>
        </p:nvCxnSpPr>
        <p:spPr>
          <a:xfrm>
            <a:off x="3369276" y="698268"/>
            <a:ext cx="0" cy="39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864788" y="2026769"/>
            <a:ext cx="184150" cy="4103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GB" sz="1600" dirty="0" smtClean="0"/>
              <a:t>2</a:t>
            </a:r>
          </a:p>
          <a:p>
            <a:pPr algn="ctr">
              <a:lnSpc>
                <a:spcPts val="1600"/>
              </a:lnSpc>
            </a:pPr>
            <a:r>
              <a:rPr lang="en-GB" sz="1600" dirty="0"/>
              <a:t>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98656" y="2047534"/>
            <a:ext cx="776815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dirty="0" smtClean="0"/>
              <a:t>– + – =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2256525" y="2026769"/>
            <a:ext cx="184150" cy="4103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GB" sz="1600" dirty="0" smtClean="0"/>
              <a:t>5</a:t>
            </a:r>
          </a:p>
          <a:p>
            <a:pPr algn="ctr">
              <a:lnSpc>
                <a:spcPts val="1600"/>
              </a:lnSpc>
            </a:pPr>
            <a:r>
              <a:rPr lang="en-GB" sz="1600" dirty="0"/>
              <a:t>6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648262" y="2026769"/>
            <a:ext cx="184150" cy="4103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GB" sz="1600" dirty="0" smtClean="0">
                <a:solidFill>
                  <a:srgbClr val="00B050"/>
                </a:solidFill>
              </a:rPr>
              <a:t>7</a:t>
            </a:r>
          </a:p>
          <a:p>
            <a:pPr algn="ctr">
              <a:lnSpc>
                <a:spcPts val="1600"/>
              </a:lnSpc>
            </a:pPr>
            <a:r>
              <a:rPr lang="en-GB" sz="1600" dirty="0">
                <a:solidFill>
                  <a:srgbClr val="00B050"/>
                </a:solidFill>
              </a:rPr>
              <a:t>6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682131" y="2047534"/>
            <a:ext cx="15028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dirty="0" smtClean="0">
                <a:solidFill>
                  <a:srgbClr val="00B050"/>
                </a:solidFill>
              </a:rPr>
              <a:t>–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27532" y="2026768"/>
            <a:ext cx="184150" cy="4103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GB" sz="1600" dirty="0" smtClean="0">
                <a:solidFill>
                  <a:srgbClr val="00B050"/>
                </a:solidFill>
              </a:rPr>
              <a:t>1</a:t>
            </a:r>
          </a:p>
          <a:p>
            <a:pPr algn="ctr">
              <a:lnSpc>
                <a:spcPts val="1600"/>
              </a:lnSpc>
            </a:pPr>
            <a:r>
              <a:rPr lang="en-GB" sz="1600" dirty="0">
                <a:solidFill>
                  <a:srgbClr val="00B050"/>
                </a:solidFill>
              </a:rPr>
              <a:t>6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66125" y="2047534"/>
            <a:ext cx="52901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dirty="0" smtClean="0">
                <a:solidFill>
                  <a:srgbClr val="00B050"/>
                </a:solidFill>
              </a:rPr>
              <a:t>= 1–</a:t>
            </a:r>
            <a:endParaRPr lang="en-GB" dirty="0">
              <a:solidFill>
                <a:srgbClr val="00B05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6663071"/>
              </p:ext>
            </p:extLst>
          </p:nvPr>
        </p:nvGraphicFramePr>
        <p:xfrm>
          <a:off x="1500526" y="2659589"/>
          <a:ext cx="2160000" cy="3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9635036"/>
              </p:ext>
            </p:extLst>
          </p:nvPr>
        </p:nvGraphicFramePr>
        <p:xfrm>
          <a:off x="1500526" y="3073987"/>
          <a:ext cx="2160000" cy="3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755650" y="1728578"/>
            <a:ext cx="3708400" cy="2048933"/>
          </a:xfrm>
          <a:prstGeom prst="rect">
            <a:avLst/>
          </a:prstGeom>
          <a:noFill/>
          <a:ln w="25400">
            <a:solidFill>
              <a:srgbClr val="F66F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4671637" y="1728577"/>
            <a:ext cx="3708400" cy="2048933"/>
          </a:xfrm>
          <a:prstGeom prst="rect">
            <a:avLst/>
          </a:prstGeom>
          <a:noFill/>
          <a:ln w="25400">
            <a:solidFill>
              <a:srgbClr val="FCC7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755650" y="3996136"/>
            <a:ext cx="3708400" cy="2048933"/>
          </a:xfrm>
          <a:prstGeom prst="rect">
            <a:avLst/>
          </a:prstGeom>
          <a:noFill/>
          <a:ln w="254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4671637" y="3996135"/>
            <a:ext cx="3708400" cy="2048933"/>
          </a:xfrm>
          <a:prstGeom prst="rect">
            <a:avLst/>
          </a:prstGeom>
          <a:noFill/>
          <a:ln w="25400">
            <a:solidFill>
              <a:srgbClr val="91A7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5793320" y="2026769"/>
            <a:ext cx="184150" cy="4103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GB" sz="1600" dirty="0" smtClean="0"/>
              <a:t>3</a:t>
            </a:r>
          </a:p>
          <a:p>
            <a:pPr algn="ctr">
              <a:lnSpc>
                <a:spcPts val="1600"/>
              </a:lnSpc>
            </a:pPr>
            <a:r>
              <a:rPr lang="en-GB" sz="1600" dirty="0"/>
              <a:t>4</a:t>
            </a:r>
            <a:endParaRPr lang="en-GB" sz="1600" dirty="0" smtClean="0"/>
          </a:p>
        </p:txBody>
      </p:sp>
      <p:sp>
        <p:nvSpPr>
          <p:cNvPr id="23" name="TextBox 22"/>
          <p:cNvSpPr txBox="1"/>
          <p:nvPr/>
        </p:nvSpPr>
        <p:spPr>
          <a:xfrm>
            <a:off x="5827188" y="2047534"/>
            <a:ext cx="776815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dirty="0" smtClean="0"/>
              <a:t>– + – =</a:t>
            </a:r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6185057" y="2026769"/>
            <a:ext cx="184150" cy="4103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GB" sz="1600" dirty="0" smtClean="0"/>
              <a:t>2</a:t>
            </a:r>
          </a:p>
          <a:p>
            <a:pPr algn="ctr">
              <a:lnSpc>
                <a:spcPts val="1600"/>
              </a:lnSpc>
            </a:pPr>
            <a:r>
              <a:rPr lang="en-GB" sz="1600" dirty="0"/>
              <a:t>4</a:t>
            </a:r>
            <a:endParaRPr lang="en-GB" sz="1600" dirty="0" smtClean="0"/>
          </a:p>
        </p:txBody>
      </p:sp>
      <p:sp>
        <p:nvSpPr>
          <p:cNvPr id="25" name="TextBox 24"/>
          <p:cNvSpPr txBox="1"/>
          <p:nvPr/>
        </p:nvSpPr>
        <p:spPr>
          <a:xfrm>
            <a:off x="6576794" y="2026769"/>
            <a:ext cx="184150" cy="4103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GB" sz="1600" dirty="0" smtClean="0">
                <a:solidFill>
                  <a:srgbClr val="00B050"/>
                </a:solidFill>
              </a:rPr>
              <a:t>5</a:t>
            </a:r>
          </a:p>
          <a:p>
            <a:pPr algn="ctr">
              <a:lnSpc>
                <a:spcPts val="1600"/>
              </a:lnSpc>
            </a:pPr>
            <a:r>
              <a:rPr lang="en-GB" sz="1600" dirty="0">
                <a:solidFill>
                  <a:srgbClr val="00B050"/>
                </a:solidFill>
              </a:rPr>
              <a:t>4</a:t>
            </a:r>
            <a:endParaRPr lang="en-GB" sz="1600" dirty="0" smtClean="0">
              <a:solidFill>
                <a:srgbClr val="00B05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610663" y="2047534"/>
            <a:ext cx="15028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dirty="0" smtClean="0">
                <a:solidFill>
                  <a:srgbClr val="00B050"/>
                </a:solidFill>
              </a:rPr>
              <a:t>–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056064" y="2026768"/>
            <a:ext cx="184150" cy="4103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GB" sz="1600" dirty="0" smtClean="0">
                <a:solidFill>
                  <a:srgbClr val="00B050"/>
                </a:solidFill>
              </a:rPr>
              <a:t>1</a:t>
            </a:r>
          </a:p>
          <a:p>
            <a:pPr algn="ctr">
              <a:lnSpc>
                <a:spcPts val="1600"/>
              </a:lnSpc>
            </a:pPr>
            <a:r>
              <a:rPr lang="en-GB" sz="1600" dirty="0" smtClean="0">
                <a:solidFill>
                  <a:srgbClr val="00B050"/>
                </a:solidFill>
              </a:rPr>
              <a:t>4</a:t>
            </a:r>
            <a:endParaRPr lang="en-GB" sz="1600" dirty="0">
              <a:solidFill>
                <a:srgbClr val="00B05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794657" y="2047534"/>
            <a:ext cx="52901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dirty="0" smtClean="0">
                <a:solidFill>
                  <a:srgbClr val="00B050"/>
                </a:solidFill>
              </a:rPr>
              <a:t>= 1–</a:t>
            </a:r>
            <a:endParaRPr lang="en-GB" dirty="0">
              <a:solidFill>
                <a:srgbClr val="00B050"/>
              </a:solidFill>
            </a:endParaRPr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5334913"/>
              </p:ext>
            </p:extLst>
          </p:nvPr>
        </p:nvGraphicFramePr>
        <p:xfrm>
          <a:off x="5429058" y="2659589"/>
          <a:ext cx="2160000" cy="3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1681504"/>
              </p:ext>
            </p:extLst>
          </p:nvPr>
        </p:nvGraphicFramePr>
        <p:xfrm>
          <a:off x="5429058" y="3073987"/>
          <a:ext cx="2160000" cy="3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5793320" y="4312769"/>
            <a:ext cx="184150" cy="4103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GB" sz="1600" dirty="0" smtClean="0"/>
              <a:t>2</a:t>
            </a:r>
          </a:p>
          <a:p>
            <a:pPr algn="ctr">
              <a:lnSpc>
                <a:spcPts val="1600"/>
              </a:lnSpc>
            </a:pPr>
            <a:r>
              <a:rPr lang="en-GB" sz="1600" dirty="0"/>
              <a:t>3</a:t>
            </a:r>
            <a:endParaRPr lang="en-GB" sz="1600" dirty="0" smtClean="0"/>
          </a:p>
        </p:txBody>
      </p:sp>
      <p:sp>
        <p:nvSpPr>
          <p:cNvPr id="32" name="TextBox 31"/>
          <p:cNvSpPr txBox="1"/>
          <p:nvPr/>
        </p:nvSpPr>
        <p:spPr>
          <a:xfrm>
            <a:off x="5827188" y="4333534"/>
            <a:ext cx="776815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dirty="0" smtClean="0"/>
              <a:t>– + – =</a:t>
            </a:r>
            <a:endParaRPr lang="en-GB" dirty="0"/>
          </a:p>
        </p:txBody>
      </p:sp>
      <p:sp>
        <p:nvSpPr>
          <p:cNvPr id="33" name="TextBox 32"/>
          <p:cNvSpPr txBox="1"/>
          <p:nvPr/>
        </p:nvSpPr>
        <p:spPr>
          <a:xfrm>
            <a:off x="6185057" y="4312769"/>
            <a:ext cx="184150" cy="4103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GB" sz="1600" dirty="0" smtClean="0"/>
              <a:t>2</a:t>
            </a:r>
          </a:p>
          <a:p>
            <a:pPr algn="ctr">
              <a:lnSpc>
                <a:spcPts val="1600"/>
              </a:lnSpc>
            </a:pPr>
            <a:r>
              <a:rPr lang="en-GB" sz="1600" dirty="0"/>
              <a:t>3</a:t>
            </a:r>
            <a:endParaRPr lang="en-GB" sz="1600" dirty="0" smtClean="0"/>
          </a:p>
        </p:txBody>
      </p:sp>
      <p:sp>
        <p:nvSpPr>
          <p:cNvPr id="34" name="TextBox 33"/>
          <p:cNvSpPr txBox="1"/>
          <p:nvPr/>
        </p:nvSpPr>
        <p:spPr>
          <a:xfrm>
            <a:off x="6576794" y="4312769"/>
            <a:ext cx="184150" cy="4103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GB" sz="1600" dirty="0" smtClean="0">
                <a:solidFill>
                  <a:srgbClr val="00B050"/>
                </a:solidFill>
              </a:rPr>
              <a:t>4</a:t>
            </a:r>
          </a:p>
          <a:p>
            <a:pPr algn="ctr">
              <a:lnSpc>
                <a:spcPts val="1600"/>
              </a:lnSpc>
            </a:pPr>
            <a:r>
              <a:rPr lang="en-GB" sz="1600" dirty="0">
                <a:solidFill>
                  <a:srgbClr val="00B050"/>
                </a:solidFill>
              </a:rPr>
              <a:t>3</a:t>
            </a:r>
            <a:endParaRPr lang="en-GB" sz="1600" dirty="0" smtClean="0">
              <a:solidFill>
                <a:srgbClr val="00B05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610663" y="4333534"/>
            <a:ext cx="15028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dirty="0" smtClean="0">
                <a:solidFill>
                  <a:srgbClr val="00B050"/>
                </a:solidFill>
              </a:rPr>
              <a:t>–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056064" y="4312768"/>
            <a:ext cx="184150" cy="4103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GB" sz="1600" dirty="0" smtClean="0">
                <a:solidFill>
                  <a:srgbClr val="00B050"/>
                </a:solidFill>
              </a:rPr>
              <a:t>1</a:t>
            </a:r>
          </a:p>
          <a:p>
            <a:pPr algn="ctr">
              <a:lnSpc>
                <a:spcPts val="1600"/>
              </a:lnSpc>
            </a:pPr>
            <a:r>
              <a:rPr lang="en-GB" sz="1600" dirty="0" smtClean="0">
                <a:solidFill>
                  <a:srgbClr val="00B050"/>
                </a:solidFill>
              </a:rPr>
              <a:t>3</a:t>
            </a:r>
            <a:endParaRPr lang="en-GB" sz="1600" dirty="0">
              <a:solidFill>
                <a:srgbClr val="00B05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794657" y="4333534"/>
            <a:ext cx="52901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dirty="0" smtClean="0">
                <a:solidFill>
                  <a:srgbClr val="00B050"/>
                </a:solidFill>
              </a:rPr>
              <a:t>= 1–</a:t>
            </a:r>
            <a:endParaRPr lang="en-GB" dirty="0">
              <a:solidFill>
                <a:srgbClr val="00B050"/>
              </a:solidFill>
            </a:endParaRPr>
          </a:p>
        </p:txBody>
      </p:sp>
      <p:graphicFrame>
        <p:nvGraphicFramePr>
          <p:cNvPr id="38" name="Table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7195528"/>
              </p:ext>
            </p:extLst>
          </p:nvPr>
        </p:nvGraphicFramePr>
        <p:xfrm>
          <a:off x="5429058" y="4945589"/>
          <a:ext cx="2160000" cy="3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9" name="Table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5438850"/>
              </p:ext>
            </p:extLst>
          </p:nvPr>
        </p:nvGraphicFramePr>
        <p:xfrm>
          <a:off x="5429058" y="5359987"/>
          <a:ext cx="2160000" cy="3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0" name="TextBox 39"/>
          <p:cNvSpPr txBox="1"/>
          <p:nvPr/>
        </p:nvSpPr>
        <p:spPr>
          <a:xfrm>
            <a:off x="1864788" y="4312769"/>
            <a:ext cx="184150" cy="4103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GB" sz="1600" dirty="0" smtClean="0"/>
              <a:t>4</a:t>
            </a:r>
          </a:p>
          <a:p>
            <a:pPr algn="ctr">
              <a:lnSpc>
                <a:spcPts val="1600"/>
              </a:lnSpc>
            </a:pPr>
            <a:r>
              <a:rPr lang="en-GB" sz="1600" dirty="0"/>
              <a:t>5</a:t>
            </a:r>
            <a:endParaRPr lang="en-GB" sz="1600" dirty="0" smtClean="0"/>
          </a:p>
        </p:txBody>
      </p:sp>
      <p:sp>
        <p:nvSpPr>
          <p:cNvPr id="41" name="TextBox 40"/>
          <p:cNvSpPr txBox="1"/>
          <p:nvPr/>
        </p:nvSpPr>
        <p:spPr>
          <a:xfrm>
            <a:off x="1898656" y="4333534"/>
            <a:ext cx="776815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dirty="0" smtClean="0"/>
              <a:t>– + – =</a:t>
            </a:r>
            <a:endParaRPr lang="en-GB" dirty="0"/>
          </a:p>
        </p:txBody>
      </p:sp>
      <p:sp>
        <p:nvSpPr>
          <p:cNvPr id="42" name="TextBox 41"/>
          <p:cNvSpPr txBox="1"/>
          <p:nvPr/>
        </p:nvSpPr>
        <p:spPr>
          <a:xfrm>
            <a:off x="2256525" y="4312769"/>
            <a:ext cx="184150" cy="4103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GB" sz="1600" dirty="0" smtClean="0"/>
              <a:t>4</a:t>
            </a:r>
          </a:p>
          <a:p>
            <a:pPr algn="ctr">
              <a:lnSpc>
                <a:spcPts val="1600"/>
              </a:lnSpc>
            </a:pPr>
            <a:r>
              <a:rPr lang="en-GB" sz="1600" dirty="0"/>
              <a:t>5</a:t>
            </a:r>
            <a:endParaRPr lang="en-GB" sz="1600" dirty="0" smtClean="0"/>
          </a:p>
        </p:txBody>
      </p:sp>
      <p:sp>
        <p:nvSpPr>
          <p:cNvPr id="43" name="TextBox 42"/>
          <p:cNvSpPr txBox="1"/>
          <p:nvPr/>
        </p:nvSpPr>
        <p:spPr>
          <a:xfrm>
            <a:off x="2648262" y="4312769"/>
            <a:ext cx="184150" cy="4103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GB" sz="1600" dirty="0" smtClean="0">
                <a:solidFill>
                  <a:srgbClr val="00B050"/>
                </a:solidFill>
              </a:rPr>
              <a:t>8</a:t>
            </a:r>
          </a:p>
          <a:p>
            <a:pPr algn="ctr">
              <a:lnSpc>
                <a:spcPts val="1600"/>
              </a:lnSpc>
            </a:pPr>
            <a:r>
              <a:rPr lang="en-GB" sz="1600" dirty="0">
                <a:solidFill>
                  <a:srgbClr val="00B050"/>
                </a:solidFill>
              </a:rPr>
              <a:t>5</a:t>
            </a:r>
            <a:endParaRPr lang="en-GB" sz="1600" dirty="0" smtClean="0">
              <a:solidFill>
                <a:srgbClr val="00B05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682131" y="4333534"/>
            <a:ext cx="15028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dirty="0" smtClean="0">
                <a:solidFill>
                  <a:srgbClr val="00B050"/>
                </a:solidFill>
              </a:rPr>
              <a:t>–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127532" y="4312768"/>
            <a:ext cx="184150" cy="4103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GB" sz="1600" dirty="0" smtClean="0">
                <a:solidFill>
                  <a:srgbClr val="00B050"/>
                </a:solidFill>
              </a:rPr>
              <a:t>3</a:t>
            </a:r>
          </a:p>
          <a:p>
            <a:pPr algn="ctr">
              <a:lnSpc>
                <a:spcPts val="1600"/>
              </a:lnSpc>
            </a:pPr>
            <a:r>
              <a:rPr lang="en-GB" sz="1600" dirty="0">
                <a:solidFill>
                  <a:srgbClr val="00B050"/>
                </a:solidFill>
              </a:rPr>
              <a:t>5</a:t>
            </a:r>
            <a:endParaRPr lang="en-GB" sz="1600" dirty="0" smtClean="0">
              <a:solidFill>
                <a:srgbClr val="00B05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866125" y="4333534"/>
            <a:ext cx="52901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dirty="0" smtClean="0">
                <a:solidFill>
                  <a:srgbClr val="00B050"/>
                </a:solidFill>
              </a:rPr>
              <a:t>= 1–</a:t>
            </a:r>
            <a:endParaRPr lang="en-GB" dirty="0">
              <a:solidFill>
                <a:srgbClr val="00B050"/>
              </a:solidFill>
            </a:endParaRPr>
          </a:p>
        </p:txBody>
      </p:sp>
      <p:graphicFrame>
        <p:nvGraphicFramePr>
          <p:cNvPr id="47" name="Table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1531297"/>
              </p:ext>
            </p:extLst>
          </p:nvPr>
        </p:nvGraphicFramePr>
        <p:xfrm>
          <a:off x="1500523" y="4945589"/>
          <a:ext cx="2160005" cy="3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0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20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20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20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8" name="Table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0319171"/>
              </p:ext>
            </p:extLst>
          </p:nvPr>
        </p:nvGraphicFramePr>
        <p:xfrm>
          <a:off x="1500523" y="5359987"/>
          <a:ext cx="2160005" cy="3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0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20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20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20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9" name="Table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5633858"/>
              </p:ext>
            </p:extLst>
          </p:nvPr>
        </p:nvGraphicFramePr>
        <p:xfrm>
          <a:off x="1500526" y="2659589"/>
          <a:ext cx="2160000" cy="3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93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93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C75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C75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C75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C75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0" name="Table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4911548"/>
              </p:ext>
            </p:extLst>
          </p:nvPr>
        </p:nvGraphicFramePr>
        <p:xfrm>
          <a:off x="1500526" y="3073987"/>
          <a:ext cx="2160000" cy="3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C75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1" name="Table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6948999"/>
              </p:ext>
            </p:extLst>
          </p:nvPr>
        </p:nvGraphicFramePr>
        <p:xfrm>
          <a:off x="1500523" y="2659880"/>
          <a:ext cx="2160000" cy="3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93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93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2" name="Table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9439376"/>
              </p:ext>
            </p:extLst>
          </p:nvPr>
        </p:nvGraphicFramePr>
        <p:xfrm>
          <a:off x="5426005" y="2655760"/>
          <a:ext cx="2160000" cy="3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3" name="Table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0917665"/>
              </p:ext>
            </p:extLst>
          </p:nvPr>
        </p:nvGraphicFramePr>
        <p:xfrm>
          <a:off x="5432820" y="3073987"/>
          <a:ext cx="2150132" cy="3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01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DCFF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4" name="Table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5960424"/>
              </p:ext>
            </p:extLst>
          </p:nvPr>
        </p:nvGraphicFramePr>
        <p:xfrm>
          <a:off x="5426005" y="2655760"/>
          <a:ext cx="2160000" cy="3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DCF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5" name="Table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6063506"/>
              </p:ext>
            </p:extLst>
          </p:nvPr>
        </p:nvGraphicFramePr>
        <p:xfrm>
          <a:off x="1495756" y="4946417"/>
          <a:ext cx="2160005" cy="3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0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20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20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20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DCFF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DCFF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DCFF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DCFF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6" name="Table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2405990"/>
              </p:ext>
            </p:extLst>
          </p:nvPr>
        </p:nvGraphicFramePr>
        <p:xfrm>
          <a:off x="1500523" y="4943380"/>
          <a:ext cx="2160005" cy="3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0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20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20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20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DCFF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DCFF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DCFF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DCFF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1A7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7" name="Table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7322629"/>
              </p:ext>
            </p:extLst>
          </p:nvPr>
        </p:nvGraphicFramePr>
        <p:xfrm>
          <a:off x="1495755" y="5359987"/>
          <a:ext cx="2160005" cy="3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0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20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20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20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1A7D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1A7D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1A7D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8" name="Table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016105"/>
              </p:ext>
            </p:extLst>
          </p:nvPr>
        </p:nvGraphicFramePr>
        <p:xfrm>
          <a:off x="5429110" y="4943380"/>
          <a:ext cx="2160000" cy="3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82C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82C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9" name="Table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2934281"/>
              </p:ext>
            </p:extLst>
          </p:nvPr>
        </p:nvGraphicFramePr>
        <p:xfrm>
          <a:off x="5426005" y="5359987"/>
          <a:ext cx="2160000" cy="3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6F6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0" name="Table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0285789"/>
              </p:ext>
            </p:extLst>
          </p:nvPr>
        </p:nvGraphicFramePr>
        <p:xfrm>
          <a:off x="5426005" y="4943380"/>
          <a:ext cx="2160000" cy="3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82C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82C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6F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8914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25" grpId="0"/>
      <p:bldP spid="26" grpId="0"/>
      <p:bldP spid="27" grpId="0"/>
      <p:bldP spid="28" grpId="0"/>
      <p:bldP spid="34" grpId="0"/>
      <p:bldP spid="35" grpId="0"/>
      <p:bldP spid="36" grpId="0"/>
      <p:bldP spid="37" grpId="0"/>
      <p:bldP spid="43" grpId="0"/>
      <p:bldP spid="44" grpId="0"/>
      <p:bldP spid="45" grpId="0"/>
      <p:bldP spid="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Rectangle 95"/>
          <p:cNvSpPr/>
          <p:nvPr/>
        </p:nvSpPr>
        <p:spPr>
          <a:xfrm>
            <a:off x="445574" y="702863"/>
            <a:ext cx="2923702" cy="355276"/>
          </a:xfrm>
          <a:prstGeom prst="rect">
            <a:avLst/>
          </a:prstGeom>
          <a:solidFill>
            <a:srgbClr val="072F54"/>
          </a:solidFill>
        </p:spPr>
        <p:txBody>
          <a:bodyPr wrap="square" lIns="180000" tIns="36000" rIns="180000" bIns="72000" anchor="ctr">
            <a:spAutoFit/>
          </a:bodyPr>
          <a:lstStyle/>
          <a:p>
            <a:r>
              <a:rPr lang="en-GB" altLang="en-US" sz="1600" b="1" dirty="0" smtClean="0">
                <a:solidFill>
                  <a:schemeClr val="bg1"/>
                </a:solidFill>
              </a:rPr>
              <a:t>Add and Subtract Fractions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5650" y="1232955"/>
            <a:ext cx="76327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dirty="0"/>
              <a:t>Use the bar models to complete the calculations.</a:t>
            </a:r>
          </a:p>
        </p:txBody>
      </p:sp>
      <p:cxnSp>
        <p:nvCxnSpPr>
          <p:cNvPr id="103" name="Straight Connector 102"/>
          <p:cNvCxnSpPr/>
          <p:nvPr/>
        </p:nvCxnSpPr>
        <p:spPr>
          <a:xfrm>
            <a:off x="3369276" y="698268"/>
            <a:ext cx="0" cy="39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095507" y="2118658"/>
            <a:ext cx="184150" cy="4103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GB" sz="1600" dirty="0" smtClean="0"/>
              <a:t>3</a:t>
            </a:r>
          </a:p>
          <a:p>
            <a:pPr algn="ctr">
              <a:lnSpc>
                <a:spcPts val="1600"/>
              </a:lnSpc>
            </a:pPr>
            <a:r>
              <a:rPr lang="en-GB" sz="1600" dirty="0"/>
              <a:t>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29375" y="2139423"/>
            <a:ext cx="776815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dirty="0" smtClean="0"/>
              <a:t>– − – =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2487244" y="2118658"/>
            <a:ext cx="184150" cy="4103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GB" sz="1600" dirty="0" smtClean="0"/>
              <a:t>2</a:t>
            </a:r>
          </a:p>
          <a:p>
            <a:pPr algn="ctr">
              <a:lnSpc>
                <a:spcPts val="1600"/>
              </a:lnSpc>
            </a:pPr>
            <a:r>
              <a:rPr lang="en-GB" sz="1600" dirty="0"/>
              <a:t>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78981" y="2118658"/>
            <a:ext cx="184150" cy="4103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GB" sz="1600" dirty="0" smtClean="0">
                <a:solidFill>
                  <a:srgbClr val="00B050"/>
                </a:solidFill>
              </a:rPr>
              <a:t>1</a:t>
            </a:r>
            <a:br>
              <a:rPr lang="en-GB" sz="1600" dirty="0" smtClean="0">
                <a:solidFill>
                  <a:srgbClr val="00B050"/>
                </a:solidFill>
              </a:rPr>
            </a:br>
            <a:r>
              <a:rPr lang="en-GB" sz="1600" dirty="0" smtClean="0">
                <a:solidFill>
                  <a:srgbClr val="00B050"/>
                </a:solidFill>
              </a:rPr>
              <a:t>4</a:t>
            </a:r>
            <a:endParaRPr lang="en-GB" sz="1600" dirty="0">
              <a:solidFill>
                <a:srgbClr val="00B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12850" y="2139423"/>
            <a:ext cx="15028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dirty="0" smtClean="0">
                <a:solidFill>
                  <a:srgbClr val="00B050"/>
                </a:solidFill>
              </a:rPr>
              <a:t>–</a:t>
            </a:r>
            <a:endParaRPr lang="en-GB" dirty="0">
              <a:solidFill>
                <a:srgbClr val="00B05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4908724"/>
              </p:ext>
            </p:extLst>
          </p:nvPr>
        </p:nvGraphicFramePr>
        <p:xfrm>
          <a:off x="5429058" y="2843234"/>
          <a:ext cx="2159997" cy="3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5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755650" y="1728578"/>
            <a:ext cx="3708400" cy="2048933"/>
          </a:xfrm>
          <a:prstGeom prst="rect">
            <a:avLst/>
          </a:prstGeom>
          <a:noFill/>
          <a:ln w="25400">
            <a:solidFill>
              <a:srgbClr val="F66F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4671637" y="1728577"/>
            <a:ext cx="3708400" cy="2048933"/>
          </a:xfrm>
          <a:prstGeom prst="rect">
            <a:avLst/>
          </a:prstGeom>
          <a:noFill/>
          <a:ln w="25400">
            <a:solidFill>
              <a:srgbClr val="FCC7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755650" y="3996136"/>
            <a:ext cx="3708400" cy="2048933"/>
          </a:xfrm>
          <a:prstGeom prst="rect">
            <a:avLst/>
          </a:prstGeom>
          <a:noFill/>
          <a:ln w="254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4671637" y="3996135"/>
            <a:ext cx="3708400" cy="2048933"/>
          </a:xfrm>
          <a:prstGeom prst="rect">
            <a:avLst/>
          </a:prstGeom>
          <a:noFill/>
          <a:ln w="25400">
            <a:solidFill>
              <a:srgbClr val="91A7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0015151"/>
              </p:ext>
            </p:extLst>
          </p:nvPr>
        </p:nvGraphicFramePr>
        <p:xfrm>
          <a:off x="1500528" y="2849571"/>
          <a:ext cx="2160000" cy="3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1" name="Table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0628962"/>
              </p:ext>
            </p:extLst>
          </p:nvPr>
        </p:nvGraphicFramePr>
        <p:xfrm>
          <a:off x="1500685" y="5204102"/>
          <a:ext cx="2160000" cy="3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2" name="Table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2084885"/>
              </p:ext>
            </p:extLst>
          </p:nvPr>
        </p:nvGraphicFramePr>
        <p:xfrm>
          <a:off x="5429058" y="5204102"/>
          <a:ext cx="2160000" cy="3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3" name="TextBox 62"/>
          <p:cNvSpPr txBox="1"/>
          <p:nvPr/>
        </p:nvSpPr>
        <p:spPr>
          <a:xfrm>
            <a:off x="6029332" y="2120563"/>
            <a:ext cx="184150" cy="4103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GB" sz="1600" dirty="0" smtClean="0"/>
              <a:t>6</a:t>
            </a:r>
            <a:br>
              <a:rPr lang="en-GB" sz="1600" dirty="0" smtClean="0"/>
            </a:br>
            <a:r>
              <a:rPr lang="en-GB" sz="1600" dirty="0" smtClean="0"/>
              <a:t>7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063200" y="2139423"/>
            <a:ext cx="776815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dirty="0" smtClean="0"/>
              <a:t>– − – =</a:t>
            </a:r>
            <a:endParaRPr lang="en-GB" dirty="0"/>
          </a:p>
        </p:txBody>
      </p:sp>
      <p:sp>
        <p:nvSpPr>
          <p:cNvPr id="65" name="TextBox 64"/>
          <p:cNvSpPr txBox="1"/>
          <p:nvPr/>
        </p:nvSpPr>
        <p:spPr>
          <a:xfrm>
            <a:off x="6421069" y="2120563"/>
            <a:ext cx="184150" cy="4103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GB" sz="1600" dirty="0" smtClean="0"/>
              <a:t>3</a:t>
            </a:r>
            <a:br>
              <a:rPr lang="en-GB" sz="1600" dirty="0" smtClean="0"/>
            </a:br>
            <a:r>
              <a:rPr lang="en-GB" sz="1600" dirty="0" smtClean="0"/>
              <a:t>7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6812806" y="2120563"/>
            <a:ext cx="184150" cy="4103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GB" sz="1600" dirty="0" smtClean="0">
                <a:solidFill>
                  <a:srgbClr val="00B050"/>
                </a:solidFill>
              </a:rPr>
              <a:t>3</a:t>
            </a:r>
            <a:br>
              <a:rPr lang="en-GB" sz="1600" dirty="0" smtClean="0">
                <a:solidFill>
                  <a:srgbClr val="00B050"/>
                </a:solidFill>
              </a:rPr>
            </a:br>
            <a:r>
              <a:rPr lang="en-GB" sz="1600" dirty="0" smtClean="0">
                <a:solidFill>
                  <a:srgbClr val="00B050"/>
                </a:solidFill>
              </a:rPr>
              <a:t>7</a:t>
            </a:r>
            <a:endParaRPr lang="en-GB" sz="1600" dirty="0">
              <a:solidFill>
                <a:srgbClr val="00B050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846675" y="2139423"/>
            <a:ext cx="15028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dirty="0" smtClean="0">
                <a:solidFill>
                  <a:srgbClr val="00B050"/>
                </a:solidFill>
              </a:rPr>
              <a:t>–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095507" y="4441296"/>
            <a:ext cx="184150" cy="4103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GB" sz="1600" dirty="0" smtClean="0"/>
              <a:t>4</a:t>
            </a:r>
            <a:br>
              <a:rPr lang="en-GB" sz="1600" dirty="0" smtClean="0"/>
            </a:br>
            <a:r>
              <a:rPr lang="en-GB" sz="1600" dirty="0" smtClean="0"/>
              <a:t>6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2129375" y="4462061"/>
            <a:ext cx="776815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dirty="0" smtClean="0"/>
              <a:t>– − – =</a:t>
            </a:r>
            <a:endParaRPr lang="en-GB" dirty="0"/>
          </a:p>
        </p:txBody>
      </p:sp>
      <p:sp>
        <p:nvSpPr>
          <p:cNvPr id="70" name="TextBox 69"/>
          <p:cNvSpPr txBox="1"/>
          <p:nvPr/>
        </p:nvSpPr>
        <p:spPr>
          <a:xfrm>
            <a:off x="2487244" y="4441296"/>
            <a:ext cx="184150" cy="4103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GB" sz="1600" dirty="0" smtClean="0"/>
              <a:t>3</a:t>
            </a:r>
            <a:br>
              <a:rPr lang="en-GB" sz="1600" dirty="0" smtClean="0"/>
            </a:br>
            <a:r>
              <a:rPr lang="en-GB" sz="1600" dirty="0" smtClean="0"/>
              <a:t>6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2898031" y="4441296"/>
            <a:ext cx="184150" cy="4103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GB" sz="1600" dirty="0" smtClean="0">
                <a:solidFill>
                  <a:srgbClr val="00B050"/>
                </a:solidFill>
              </a:rPr>
              <a:t>1</a:t>
            </a:r>
            <a:br>
              <a:rPr lang="en-GB" sz="1600" dirty="0" smtClean="0">
                <a:solidFill>
                  <a:srgbClr val="00B050"/>
                </a:solidFill>
              </a:rPr>
            </a:br>
            <a:r>
              <a:rPr lang="en-GB" sz="1600" dirty="0" smtClean="0">
                <a:solidFill>
                  <a:srgbClr val="00B050"/>
                </a:solidFill>
              </a:rPr>
              <a:t>6</a:t>
            </a:r>
            <a:endParaRPr lang="en-GB" sz="1600" dirty="0">
              <a:solidFill>
                <a:srgbClr val="00B05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926606" y="4469871"/>
            <a:ext cx="15028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dirty="0" smtClean="0">
                <a:solidFill>
                  <a:srgbClr val="00B050"/>
                </a:solidFill>
              </a:rPr>
              <a:t>–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6063200" y="4446137"/>
            <a:ext cx="776815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dirty="0" smtClean="0"/>
              <a:t>1 − – =</a:t>
            </a:r>
            <a:endParaRPr lang="en-GB" dirty="0"/>
          </a:p>
        </p:txBody>
      </p:sp>
      <p:sp>
        <p:nvSpPr>
          <p:cNvPr id="75" name="TextBox 74"/>
          <p:cNvSpPr txBox="1"/>
          <p:nvPr/>
        </p:nvSpPr>
        <p:spPr>
          <a:xfrm>
            <a:off x="6394399" y="4417752"/>
            <a:ext cx="184150" cy="4103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GB" sz="1600" dirty="0" smtClean="0"/>
              <a:t>2</a:t>
            </a:r>
            <a:br>
              <a:rPr lang="en-GB" sz="1600" dirty="0" smtClean="0"/>
            </a:br>
            <a:r>
              <a:rPr lang="en-GB" sz="1600" dirty="0" smtClean="0"/>
              <a:t>6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6805186" y="4417752"/>
            <a:ext cx="184150" cy="4103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GB" sz="1600" dirty="0" smtClean="0">
                <a:solidFill>
                  <a:srgbClr val="00B050"/>
                </a:solidFill>
              </a:rPr>
              <a:t>4</a:t>
            </a:r>
            <a:br>
              <a:rPr lang="en-GB" sz="1600" dirty="0" smtClean="0">
                <a:solidFill>
                  <a:srgbClr val="00B050"/>
                </a:solidFill>
              </a:rPr>
            </a:br>
            <a:r>
              <a:rPr lang="en-GB" sz="1600" dirty="0" smtClean="0">
                <a:solidFill>
                  <a:srgbClr val="00B050"/>
                </a:solidFill>
              </a:rPr>
              <a:t>6</a:t>
            </a:r>
            <a:endParaRPr lang="en-GB" sz="1600" dirty="0">
              <a:solidFill>
                <a:srgbClr val="00B050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6846675" y="4446137"/>
            <a:ext cx="15028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dirty="0" smtClean="0">
                <a:solidFill>
                  <a:srgbClr val="00B050"/>
                </a:solidFill>
              </a:rPr>
              <a:t>–</a:t>
            </a:r>
            <a:endParaRPr lang="en-GB" dirty="0">
              <a:solidFill>
                <a:srgbClr val="00B050"/>
              </a:solidFill>
            </a:endParaRPr>
          </a:p>
        </p:txBody>
      </p:sp>
      <p:graphicFrame>
        <p:nvGraphicFramePr>
          <p:cNvPr id="83" name="Table 8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7779095"/>
              </p:ext>
            </p:extLst>
          </p:nvPr>
        </p:nvGraphicFramePr>
        <p:xfrm>
          <a:off x="1498575" y="2845751"/>
          <a:ext cx="2160000" cy="3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93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93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93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4" name="Table 8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0797984"/>
              </p:ext>
            </p:extLst>
          </p:nvPr>
        </p:nvGraphicFramePr>
        <p:xfrm>
          <a:off x="5429058" y="2843234"/>
          <a:ext cx="2159997" cy="3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5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5" name="Table 8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7014254"/>
              </p:ext>
            </p:extLst>
          </p:nvPr>
        </p:nvGraphicFramePr>
        <p:xfrm>
          <a:off x="1498575" y="5205562"/>
          <a:ext cx="2160000" cy="3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DCFF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DCFF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DCFF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DCFF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6" name="Table 8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9974900"/>
              </p:ext>
            </p:extLst>
          </p:nvPr>
        </p:nvGraphicFramePr>
        <p:xfrm>
          <a:off x="5429054" y="5196362"/>
          <a:ext cx="2160000" cy="3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82C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82C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82C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82C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82C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82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7" name="Table 8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0191890"/>
              </p:ext>
            </p:extLst>
          </p:nvPr>
        </p:nvGraphicFramePr>
        <p:xfrm>
          <a:off x="1498575" y="2849106"/>
          <a:ext cx="2160000" cy="3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93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9357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9357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9" name="Table 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5069604"/>
              </p:ext>
            </p:extLst>
          </p:nvPr>
        </p:nvGraphicFramePr>
        <p:xfrm>
          <a:off x="1498575" y="5200643"/>
          <a:ext cx="2160000" cy="3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DCFF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DCFF5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DCFF5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DCFF5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0" name="Table 8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1105293"/>
              </p:ext>
            </p:extLst>
          </p:nvPr>
        </p:nvGraphicFramePr>
        <p:xfrm>
          <a:off x="5429054" y="5204102"/>
          <a:ext cx="2160000" cy="3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82C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82C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82C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82C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82C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82C2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1" name="Table 9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0305343"/>
              </p:ext>
            </p:extLst>
          </p:nvPr>
        </p:nvGraphicFramePr>
        <p:xfrm>
          <a:off x="5429058" y="2830895"/>
          <a:ext cx="2159997" cy="3846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5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8467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771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66" grpId="0"/>
      <p:bldP spid="67" grpId="0"/>
      <p:bldP spid="71" grpId="0"/>
      <p:bldP spid="72" grpId="0"/>
      <p:bldP spid="76" grpId="0"/>
      <p:bldP spid="7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45574" y="702863"/>
            <a:ext cx="2923702" cy="355276"/>
          </a:xfrm>
          <a:prstGeom prst="rect">
            <a:avLst/>
          </a:prstGeom>
          <a:solidFill>
            <a:srgbClr val="072F54"/>
          </a:solidFill>
        </p:spPr>
        <p:txBody>
          <a:bodyPr wrap="square" lIns="180000" tIns="36000" rIns="180000" bIns="72000" anchor="ctr">
            <a:spAutoFit/>
          </a:bodyPr>
          <a:lstStyle/>
          <a:p>
            <a:r>
              <a:rPr lang="en-GB" altLang="en-US" sz="1600" b="1" dirty="0">
                <a:solidFill>
                  <a:schemeClr val="bg1"/>
                </a:solidFill>
              </a:rPr>
              <a:t>Add and Subtract Fractions</a:t>
            </a:r>
            <a:endParaRPr lang="en-GB" sz="1600" b="1" dirty="0">
              <a:solidFill>
                <a:schemeClr val="bg1"/>
              </a:solidFill>
            </a:endParaRPr>
          </a:p>
        </p:txBody>
      </p:sp>
      <p:cxnSp>
        <p:nvCxnSpPr>
          <p:cNvPr id="68" name="Straight Connector 67"/>
          <p:cNvCxnSpPr/>
          <p:nvPr/>
        </p:nvCxnSpPr>
        <p:spPr>
          <a:xfrm>
            <a:off x="3369276" y="698268"/>
            <a:ext cx="0" cy="39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55650" y="1508931"/>
            <a:ext cx="76327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en-GB" dirty="0"/>
              <a:t>Marcus is adding fractions. </a:t>
            </a:r>
            <a:endParaRPr lang="en-GB" dirty="0" smtClean="0"/>
          </a:p>
          <a:p>
            <a:pPr lvl="0"/>
            <a:r>
              <a:rPr lang="en-GB" dirty="0" smtClean="0"/>
              <a:t>Here </a:t>
            </a:r>
            <a:r>
              <a:rPr lang="en-GB" dirty="0"/>
              <a:t>is what he has written: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928" y="1397940"/>
            <a:ext cx="4621422" cy="292507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35648" y="2000636"/>
            <a:ext cx="184150" cy="4206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GB" sz="1600" dirty="0" smtClean="0">
                <a:latin typeface="Kalam" panose="02000000000000000000" pitchFamily="2" charset="0"/>
                <a:cs typeface="Kalam" panose="02000000000000000000" pitchFamily="2" charset="0"/>
              </a:rPr>
              <a:t>3</a:t>
            </a:r>
            <a:br>
              <a:rPr lang="en-GB" sz="1600" dirty="0" smtClean="0">
                <a:latin typeface="Kalam" panose="02000000000000000000" pitchFamily="2" charset="0"/>
                <a:cs typeface="Kalam" panose="02000000000000000000" pitchFamily="2" charset="0"/>
              </a:rPr>
            </a:br>
            <a:r>
              <a:rPr lang="en-GB" sz="1600" dirty="0" smtClean="0">
                <a:latin typeface="Kalam" panose="02000000000000000000" pitchFamily="2" charset="0"/>
                <a:cs typeface="Kalam" panose="02000000000000000000" pitchFamily="2" charset="0"/>
              </a:rPr>
              <a:t>5</a:t>
            </a:r>
            <a:endParaRPr lang="en-GB" sz="1600" dirty="0">
              <a:latin typeface="Kalam" panose="02000000000000000000" pitchFamily="2" charset="0"/>
              <a:cs typeface="Kalam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64226" y="2062559"/>
            <a:ext cx="107201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dirty="0" smtClean="0">
                <a:latin typeface="Kalam" panose="02000000000000000000" pitchFamily="2" charset="0"/>
                <a:cs typeface="Kalam" panose="02000000000000000000" pitchFamily="2" charset="0"/>
              </a:rPr>
              <a:t>– + –</a:t>
            </a:r>
            <a:r>
              <a:rPr lang="en-GB" sz="1050" dirty="0" smtClean="0">
                <a:latin typeface="Kalam" panose="02000000000000000000" pitchFamily="2" charset="0"/>
                <a:cs typeface="Kalam" panose="02000000000000000000" pitchFamily="2" charset="0"/>
              </a:rPr>
              <a:t> </a:t>
            </a:r>
            <a:r>
              <a:rPr lang="en-GB" dirty="0" smtClean="0">
                <a:latin typeface="Kalam" panose="02000000000000000000" pitchFamily="2" charset="0"/>
                <a:cs typeface="Kalam" panose="02000000000000000000" pitchFamily="2" charset="0"/>
              </a:rPr>
              <a:t>=</a:t>
            </a:r>
            <a:r>
              <a:rPr lang="en-GB" sz="800" dirty="0" smtClean="0">
                <a:latin typeface="Kalam" panose="02000000000000000000" pitchFamily="2" charset="0"/>
                <a:cs typeface="Kalam" panose="02000000000000000000" pitchFamily="2" charset="0"/>
              </a:rPr>
              <a:t> </a:t>
            </a:r>
            <a:r>
              <a:rPr lang="en-GB" dirty="0" smtClean="0">
                <a:latin typeface="Kalam" panose="02000000000000000000" pitchFamily="2" charset="0"/>
                <a:cs typeface="Kalam" panose="02000000000000000000" pitchFamily="2" charset="0"/>
              </a:rPr>
              <a:t>—</a:t>
            </a:r>
            <a:r>
              <a:rPr lang="en-GB" sz="1050" dirty="0" smtClean="0">
                <a:latin typeface="Kalam" panose="02000000000000000000" pitchFamily="2" charset="0"/>
                <a:cs typeface="Kalam" panose="02000000000000000000" pitchFamily="2" charset="0"/>
              </a:rPr>
              <a:t> </a:t>
            </a:r>
            <a:endParaRPr lang="en-GB" dirty="0">
              <a:latin typeface="Kalam" panose="02000000000000000000" pitchFamily="2" charset="0"/>
              <a:cs typeface="Kalam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34074" y="2000636"/>
            <a:ext cx="184150" cy="4206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GB" sz="1600" dirty="0" smtClean="0">
                <a:latin typeface="Kalam" panose="02000000000000000000" pitchFamily="2" charset="0"/>
                <a:cs typeface="Kalam" panose="02000000000000000000" pitchFamily="2" charset="0"/>
              </a:rPr>
              <a:t>4</a:t>
            </a:r>
            <a:br>
              <a:rPr lang="en-GB" sz="1600" dirty="0" smtClean="0">
                <a:latin typeface="Kalam" panose="02000000000000000000" pitchFamily="2" charset="0"/>
                <a:cs typeface="Kalam" panose="02000000000000000000" pitchFamily="2" charset="0"/>
              </a:rPr>
            </a:br>
            <a:r>
              <a:rPr lang="en-GB" sz="1600" dirty="0" smtClean="0">
                <a:latin typeface="Kalam" panose="02000000000000000000" pitchFamily="2" charset="0"/>
                <a:cs typeface="Kalam" panose="02000000000000000000" pitchFamily="2" charset="0"/>
              </a:rPr>
              <a:t>5</a:t>
            </a:r>
            <a:endParaRPr lang="en-GB" sz="1600" dirty="0">
              <a:latin typeface="Kalam" panose="02000000000000000000" pitchFamily="2" charset="0"/>
              <a:cs typeface="Kalam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2500" y="2010162"/>
            <a:ext cx="184150" cy="4206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GB" sz="1600" dirty="0" smtClean="0">
                <a:latin typeface="Kalam" panose="02000000000000000000" pitchFamily="2" charset="0"/>
                <a:cs typeface="Kalam" panose="02000000000000000000" pitchFamily="2" charset="0"/>
              </a:rPr>
              <a:t>7</a:t>
            </a:r>
            <a:br>
              <a:rPr lang="en-GB" sz="1600" dirty="0" smtClean="0">
                <a:latin typeface="Kalam" panose="02000000000000000000" pitchFamily="2" charset="0"/>
                <a:cs typeface="Kalam" panose="02000000000000000000" pitchFamily="2" charset="0"/>
              </a:rPr>
            </a:br>
            <a:r>
              <a:rPr lang="en-GB" sz="1600" dirty="0" smtClean="0">
                <a:latin typeface="Kalam" panose="02000000000000000000" pitchFamily="2" charset="0"/>
                <a:cs typeface="Kalam" panose="02000000000000000000" pitchFamily="2" charset="0"/>
              </a:rPr>
              <a:t>10</a:t>
            </a:r>
            <a:endParaRPr lang="en-GB" sz="1600" dirty="0">
              <a:latin typeface="Kalam" panose="02000000000000000000" pitchFamily="2" charset="0"/>
              <a:cs typeface="Kalam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5650" y="2477592"/>
            <a:ext cx="3676927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en-GB" dirty="0"/>
              <a:t>Marcus is incorrect. </a:t>
            </a:r>
            <a:endParaRPr lang="en-GB" dirty="0" smtClean="0"/>
          </a:p>
          <a:p>
            <a:pPr lvl="0"/>
            <a:r>
              <a:rPr lang="en-GB" dirty="0" smtClean="0"/>
              <a:t>Explain </a:t>
            </a:r>
            <a:r>
              <a:rPr lang="en-GB" dirty="0"/>
              <a:t>why.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8115">
            <a:off x="5094330" y="2485738"/>
            <a:ext cx="2793140" cy="86400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55649" y="4432881"/>
            <a:ext cx="4576851" cy="16619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en-GB" dirty="0">
                <a:solidFill>
                  <a:srgbClr val="00B050"/>
                </a:solidFill>
              </a:rPr>
              <a:t>Marcus has added the denominators as </a:t>
            </a:r>
            <a:r>
              <a:rPr lang="en-GB" dirty="0" smtClean="0">
                <a:solidFill>
                  <a:srgbClr val="00B050"/>
                </a:solidFill>
              </a:rPr>
              <a:t>well </a:t>
            </a:r>
            <a:r>
              <a:rPr lang="en-GB" dirty="0">
                <a:solidFill>
                  <a:srgbClr val="00B050"/>
                </a:solidFill>
              </a:rPr>
              <a:t>as the numerators</a:t>
            </a:r>
            <a:r>
              <a:rPr lang="en-GB" dirty="0" smtClean="0">
                <a:solidFill>
                  <a:srgbClr val="00B050"/>
                </a:solidFill>
              </a:rPr>
              <a:t>.</a:t>
            </a:r>
          </a:p>
          <a:p>
            <a:pPr lvl="0"/>
            <a:endParaRPr lang="en-GB" dirty="0">
              <a:solidFill>
                <a:srgbClr val="00B050"/>
              </a:solidFill>
            </a:endParaRPr>
          </a:p>
          <a:p>
            <a:pPr lvl="0"/>
            <a:r>
              <a:rPr lang="en-GB" dirty="0">
                <a:solidFill>
                  <a:srgbClr val="00B050"/>
                </a:solidFill>
              </a:rPr>
              <a:t>When adding fractions, we only add the numerators. </a:t>
            </a:r>
            <a:r>
              <a:rPr lang="en-GB" dirty="0" smtClean="0">
                <a:solidFill>
                  <a:srgbClr val="00B050"/>
                </a:solidFill>
              </a:rPr>
              <a:t>We </a:t>
            </a:r>
            <a:r>
              <a:rPr lang="en-GB" dirty="0">
                <a:solidFill>
                  <a:srgbClr val="00B050"/>
                </a:solidFill>
              </a:rPr>
              <a:t>can see from the bar model that –</a:t>
            </a:r>
            <a:r>
              <a:rPr lang="en-GB" dirty="0" smtClean="0">
                <a:solidFill>
                  <a:srgbClr val="00B050"/>
                </a:solidFill>
              </a:rPr>
              <a:t> </a:t>
            </a:r>
            <a:r>
              <a:rPr lang="en-GB" dirty="0">
                <a:solidFill>
                  <a:srgbClr val="00B050"/>
                </a:solidFill>
              </a:rPr>
              <a:t>+ –</a:t>
            </a:r>
            <a:r>
              <a:rPr lang="en-GB" dirty="0" smtClean="0">
                <a:solidFill>
                  <a:srgbClr val="00B050"/>
                </a:solidFill>
              </a:rPr>
              <a:t> </a:t>
            </a:r>
            <a:r>
              <a:rPr lang="en-GB" dirty="0">
                <a:solidFill>
                  <a:srgbClr val="00B050"/>
                </a:solidFill>
              </a:rPr>
              <a:t>= –</a:t>
            </a:r>
            <a:r>
              <a:rPr lang="en-GB" dirty="0" smtClean="0">
                <a:solidFill>
                  <a:srgbClr val="00B050"/>
                </a:solidFill>
              </a:rPr>
              <a:t> (</a:t>
            </a:r>
            <a:r>
              <a:rPr lang="en-GB" dirty="0">
                <a:solidFill>
                  <a:srgbClr val="00B050"/>
                </a:solidFill>
              </a:rPr>
              <a:t>which is equivalent to </a:t>
            </a:r>
            <a:r>
              <a:rPr lang="en-GB" dirty="0" smtClean="0">
                <a:solidFill>
                  <a:srgbClr val="00B050"/>
                </a:solidFill>
              </a:rPr>
              <a:t>1–</a:t>
            </a:r>
            <a:r>
              <a:rPr lang="en-GB" sz="800" dirty="0" smtClean="0">
                <a:solidFill>
                  <a:srgbClr val="00B050"/>
                </a:solidFill>
              </a:rPr>
              <a:t> </a:t>
            </a:r>
            <a:r>
              <a:rPr lang="en-GB" dirty="0" smtClean="0">
                <a:solidFill>
                  <a:srgbClr val="00B050"/>
                </a:solidFill>
              </a:rPr>
              <a:t>).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14733" y="5782866"/>
            <a:ext cx="184150" cy="4103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GB" sz="1600" dirty="0" smtClean="0">
                <a:solidFill>
                  <a:srgbClr val="00B050"/>
                </a:solidFill>
              </a:rPr>
              <a:t>3</a:t>
            </a:r>
          </a:p>
          <a:p>
            <a:pPr algn="ctr">
              <a:lnSpc>
                <a:spcPts val="1600"/>
              </a:lnSpc>
            </a:pPr>
            <a:r>
              <a:rPr lang="en-GB" sz="1600" dirty="0" smtClean="0">
                <a:solidFill>
                  <a:srgbClr val="00B050"/>
                </a:solidFill>
              </a:rPr>
              <a:t>5</a:t>
            </a:r>
            <a:endParaRPr lang="en-GB" sz="1600" dirty="0">
              <a:solidFill>
                <a:srgbClr val="00B05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04196" y="5786041"/>
            <a:ext cx="184150" cy="4103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GB" sz="1600" dirty="0" smtClean="0">
                <a:solidFill>
                  <a:srgbClr val="00B050"/>
                </a:solidFill>
              </a:rPr>
              <a:t>4</a:t>
            </a:r>
          </a:p>
          <a:p>
            <a:pPr algn="ctr">
              <a:lnSpc>
                <a:spcPts val="1600"/>
              </a:lnSpc>
            </a:pPr>
            <a:r>
              <a:rPr lang="en-GB" sz="1600" dirty="0" smtClean="0">
                <a:solidFill>
                  <a:srgbClr val="00B050"/>
                </a:solidFill>
              </a:rPr>
              <a:t>5</a:t>
            </a:r>
            <a:endParaRPr lang="en-GB" sz="1600" dirty="0">
              <a:solidFill>
                <a:srgbClr val="00B05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96834" y="5782865"/>
            <a:ext cx="184150" cy="4103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GB" sz="1600" dirty="0" smtClean="0">
                <a:solidFill>
                  <a:srgbClr val="00B050"/>
                </a:solidFill>
              </a:rPr>
              <a:t>7</a:t>
            </a:r>
          </a:p>
          <a:p>
            <a:pPr algn="ctr">
              <a:lnSpc>
                <a:spcPts val="1600"/>
              </a:lnSpc>
            </a:pPr>
            <a:r>
              <a:rPr lang="en-GB" sz="1600" dirty="0" smtClean="0">
                <a:solidFill>
                  <a:srgbClr val="00B050"/>
                </a:solidFill>
              </a:rPr>
              <a:t>5</a:t>
            </a:r>
            <a:endParaRPr lang="en-GB" sz="1600" dirty="0">
              <a:solidFill>
                <a:srgbClr val="00B05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56298" y="5784849"/>
            <a:ext cx="184150" cy="4103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GB" sz="1600" dirty="0">
                <a:solidFill>
                  <a:srgbClr val="00B050"/>
                </a:solidFill>
              </a:rPr>
              <a:t>2</a:t>
            </a:r>
            <a:endParaRPr lang="en-GB" sz="1600" dirty="0" smtClean="0">
              <a:solidFill>
                <a:srgbClr val="00B050"/>
              </a:solidFill>
            </a:endParaRPr>
          </a:p>
          <a:p>
            <a:pPr algn="ctr">
              <a:lnSpc>
                <a:spcPts val="1600"/>
              </a:lnSpc>
            </a:pPr>
            <a:r>
              <a:rPr lang="en-GB" sz="1600" dirty="0" smtClean="0">
                <a:solidFill>
                  <a:srgbClr val="00B050"/>
                </a:solidFill>
              </a:rPr>
              <a:t>5</a:t>
            </a:r>
            <a:endParaRPr lang="en-GB" sz="1600" dirty="0">
              <a:solidFill>
                <a:srgbClr val="00B050"/>
              </a:solidFill>
            </a:endParaRPr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2646096"/>
              </p:ext>
            </p:extLst>
          </p:nvPr>
        </p:nvGraphicFramePr>
        <p:xfrm>
          <a:off x="5765637" y="5070178"/>
          <a:ext cx="2160005" cy="3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0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20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20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20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C75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C75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C75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0133278"/>
              </p:ext>
            </p:extLst>
          </p:nvPr>
        </p:nvGraphicFramePr>
        <p:xfrm>
          <a:off x="5765636" y="5527378"/>
          <a:ext cx="2160005" cy="3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0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20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20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20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7238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93" y="1556683"/>
            <a:ext cx="3159125" cy="2144406"/>
          </a:xfrm>
          <a:prstGeom prst="rect">
            <a:avLst/>
          </a:prstGeom>
          <a:effectLst>
            <a:outerShdw sx="101000" sy="101000" algn="ctr" rotWithShape="0">
              <a:prstClr val="black"/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445574" y="702863"/>
            <a:ext cx="2923702" cy="355276"/>
          </a:xfrm>
          <a:prstGeom prst="rect">
            <a:avLst/>
          </a:prstGeom>
          <a:solidFill>
            <a:srgbClr val="072F54"/>
          </a:solidFill>
        </p:spPr>
        <p:txBody>
          <a:bodyPr wrap="square" lIns="180000" tIns="36000" rIns="180000" bIns="72000" anchor="ctr">
            <a:spAutoFit/>
          </a:bodyPr>
          <a:lstStyle/>
          <a:p>
            <a:r>
              <a:rPr lang="en-GB" altLang="en-US" sz="1600" b="1" dirty="0">
                <a:solidFill>
                  <a:schemeClr val="bg1"/>
                </a:solidFill>
              </a:rPr>
              <a:t>Add and Subtract Fractions</a:t>
            </a:r>
            <a:endParaRPr lang="en-GB" sz="1600" b="1" dirty="0">
              <a:solidFill>
                <a:schemeClr val="bg1"/>
              </a:solidFill>
            </a:endParaRPr>
          </a:p>
        </p:txBody>
      </p:sp>
      <p:cxnSp>
        <p:nvCxnSpPr>
          <p:cNvPr id="77" name="Straight Connector 76"/>
          <p:cNvCxnSpPr/>
          <p:nvPr/>
        </p:nvCxnSpPr>
        <p:spPr>
          <a:xfrm>
            <a:off x="3369276" y="698268"/>
            <a:ext cx="0" cy="39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413702" y="2083678"/>
            <a:ext cx="184150" cy="56425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GB" sz="2400" dirty="0" smtClean="0">
                <a:solidFill>
                  <a:schemeClr val="bg1"/>
                </a:solidFill>
                <a:latin typeface="Kalam" panose="02000000000000000000" pitchFamily="2" charset="0"/>
                <a:cs typeface="Kalam" panose="02000000000000000000" pitchFamily="2" charset="0"/>
              </a:rPr>
              <a:t>?</a:t>
            </a:r>
          </a:p>
          <a:p>
            <a:pPr algn="ctr">
              <a:lnSpc>
                <a:spcPts val="2200"/>
              </a:lnSpc>
            </a:pPr>
            <a:r>
              <a:rPr lang="en-GB" sz="2400" dirty="0">
                <a:solidFill>
                  <a:schemeClr val="bg1"/>
                </a:solidFill>
                <a:latin typeface="Kalam" panose="02000000000000000000" pitchFamily="2" charset="0"/>
                <a:cs typeface="Kalam" panose="02000000000000000000" pitchFamily="2" charset="0"/>
              </a:rPr>
              <a:t>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17597" y="2150471"/>
            <a:ext cx="198993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  <a:latin typeface="Kalam" panose="02000000000000000000" pitchFamily="2" charset="0"/>
                <a:cs typeface="Kalam" panose="02000000000000000000" pitchFamily="2" charset="0"/>
              </a:rPr>
              <a:t>– + – &gt; </a:t>
            </a:r>
            <a:r>
              <a:rPr lang="en-GB" sz="2400" dirty="0">
                <a:solidFill>
                  <a:schemeClr val="bg1"/>
                </a:solidFill>
                <a:latin typeface="Kalam" panose="02000000000000000000" pitchFamily="2" charset="0"/>
                <a:cs typeface="Kalam" panose="02000000000000000000" pitchFamily="2" charset="0"/>
              </a:rPr>
              <a:t>– </a:t>
            </a:r>
            <a:r>
              <a:rPr lang="en-GB" sz="2400" dirty="0" smtClean="0">
                <a:solidFill>
                  <a:schemeClr val="bg1"/>
                </a:solidFill>
                <a:latin typeface="Kalam" panose="02000000000000000000" pitchFamily="2" charset="0"/>
                <a:cs typeface="Kalam" panose="02000000000000000000" pitchFamily="2" charset="0"/>
              </a:rPr>
              <a:t>+</a:t>
            </a:r>
            <a:r>
              <a:rPr lang="en-GB" sz="2400" dirty="0">
                <a:solidFill>
                  <a:schemeClr val="bg1"/>
                </a:solidFill>
                <a:latin typeface="Kalam" panose="02000000000000000000" pitchFamily="2" charset="0"/>
                <a:cs typeface="Kalam" panose="02000000000000000000" pitchFamily="2" charset="0"/>
              </a:rPr>
              <a:t> –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65623" y="2083678"/>
            <a:ext cx="184150" cy="56425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GB" sz="2400" dirty="0" smtClean="0">
                <a:solidFill>
                  <a:schemeClr val="bg1"/>
                </a:solidFill>
                <a:latin typeface="Kalam" panose="02000000000000000000" pitchFamily="2" charset="0"/>
                <a:cs typeface="Kalam" panose="02000000000000000000" pitchFamily="2" charset="0"/>
              </a:rPr>
              <a:t>?</a:t>
            </a:r>
          </a:p>
          <a:p>
            <a:pPr algn="ctr">
              <a:lnSpc>
                <a:spcPts val="2200"/>
              </a:lnSpc>
            </a:pPr>
            <a:r>
              <a:rPr lang="en-GB" sz="2400" dirty="0">
                <a:solidFill>
                  <a:schemeClr val="bg1"/>
                </a:solidFill>
                <a:latin typeface="Kalam" panose="02000000000000000000" pitchFamily="2" charset="0"/>
                <a:cs typeface="Kalam" panose="02000000000000000000" pitchFamily="2" charset="0"/>
              </a:rPr>
              <a:t>6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10883" y="2083678"/>
            <a:ext cx="184150" cy="56425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GB" sz="2400" dirty="0" smtClean="0">
                <a:solidFill>
                  <a:schemeClr val="bg1"/>
                </a:solidFill>
                <a:latin typeface="Kalam" panose="02000000000000000000" pitchFamily="2" charset="0"/>
                <a:cs typeface="Kalam" panose="02000000000000000000" pitchFamily="2" charset="0"/>
              </a:rPr>
              <a:t>?</a:t>
            </a:r>
          </a:p>
          <a:p>
            <a:pPr algn="ctr">
              <a:lnSpc>
                <a:spcPts val="2200"/>
              </a:lnSpc>
            </a:pPr>
            <a:r>
              <a:rPr lang="en-GB" sz="2400" dirty="0">
                <a:solidFill>
                  <a:schemeClr val="bg1"/>
                </a:solidFill>
                <a:latin typeface="Kalam" panose="02000000000000000000" pitchFamily="2" charset="0"/>
                <a:cs typeface="Kalam" panose="02000000000000000000" pitchFamily="2" charset="0"/>
              </a:rPr>
              <a:t>6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62809" y="2083678"/>
            <a:ext cx="184150" cy="56425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GB" sz="2400" dirty="0" smtClean="0">
                <a:solidFill>
                  <a:schemeClr val="bg1"/>
                </a:solidFill>
                <a:latin typeface="Kalam" panose="02000000000000000000" pitchFamily="2" charset="0"/>
                <a:cs typeface="Kalam" panose="02000000000000000000" pitchFamily="2" charset="0"/>
              </a:rPr>
              <a:t>?</a:t>
            </a:r>
          </a:p>
          <a:p>
            <a:pPr algn="ctr">
              <a:lnSpc>
                <a:spcPts val="2200"/>
              </a:lnSpc>
            </a:pPr>
            <a:r>
              <a:rPr lang="en-GB" sz="2400" dirty="0">
                <a:solidFill>
                  <a:schemeClr val="bg1"/>
                </a:solidFill>
                <a:latin typeface="Kalam" panose="02000000000000000000" pitchFamily="2" charset="0"/>
                <a:cs typeface="Kalam" panose="02000000000000000000" pitchFamily="2" charset="0"/>
              </a:rPr>
              <a:t>6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40200" y="1834372"/>
            <a:ext cx="424815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dirty="0">
                <a:latin typeface="Twinkl" pitchFamily="2" charset="0"/>
              </a:rPr>
              <a:t>Find 3 ways to make this statement </a:t>
            </a:r>
            <a:r>
              <a:rPr lang="en-GB" dirty="0" smtClean="0">
                <a:latin typeface="Twinkl" pitchFamily="2" charset="0"/>
              </a:rPr>
              <a:t>true</a:t>
            </a:r>
            <a:endParaRPr lang="en-GB" dirty="0">
              <a:latin typeface="Twinkl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63637" y="2462352"/>
            <a:ext cx="3554686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dirty="0" smtClean="0">
                <a:latin typeface="Twinkl" pitchFamily="2" charset="0"/>
              </a:rPr>
              <a:t>Each </a:t>
            </a:r>
            <a:r>
              <a:rPr lang="en-GB" dirty="0">
                <a:latin typeface="Twinkl" pitchFamily="2" charset="0"/>
              </a:rPr>
              <a:t>fraction in the statement must be different and each must be greater than 0 but less than 1.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55650" y="4335166"/>
            <a:ext cx="424815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dirty="0">
                <a:solidFill>
                  <a:srgbClr val="00B050"/>
                </a:solidFill>
                <a:latin typeface="Twinkl" pitchFamily="2" charset="0"/>
              </a:rPr>
              <a:t>Possible solutions include the following: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20005" y="4820248"/>
            <a:ext cx="1429768" cy="461665"/>
            <a:chOff x="720005" y="4578948"/>
            <a:chExt cx="1429768" cy="461665"/>
          </a:xfrm>
        </p:grpSpPr>
        <p:sp>
          <p:nvSpPr>
            <p:cNvPr id="18" name="TextBox 17"/>
            <p:cNvSpPr txBox="1"/>
            <p:nvPr/>
          </p:nvSpPr>
          <p:spPr>
            <a:xfrm>
              <a:off x="720005" y="4578948"/>
              <a:ext cx="184150" cy="4616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GB" sz="1600" dirty="0">
                  <a:solidFill>
                    <a:srgbClr val="00B050"/>
                  </a:solidFill>
                  <a:cs typeface="Kalam" panose="02000000000000000000" pitchFamily="2" charset="0"/>
                </a:rPr>
                <a:t>5</a:t>
              </a:r>
              <a:endParaRPr lang="en-GB" sz="1600" dirty="0" smtClean="0">
                <a:solidFill>
                  <a:srgbClr val="00B050"/>
                </a:solidFill>
                <a:cs typeface="Kalam" panose="02000000000000000000" pitchFamily="2" charset="0"/>
              </a:endParaRPr>
            </a:p>
            <a:p>
              <a:pPr algn="ctr">
                <a:lnSpc>
                  <a:spcPts val="1800"/>
                </a:lnSpc>
              </a:pPr>
              <a:r>
                <a:rPr lang="en-GB" sz="1600" dirty="0">
                  <a:solidFill>
                    <a:srgbClr val="00B050"/>
                  </a:solidFill>
                  <a:cs typeface="Kalam" panose="02000000000000000000" pitchFamily="2" charset="0"/>
                </a:rPr>
                <a:t>6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55650" y="4645741"/>
              <a:ext cx="1394123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dirty="0" smtClean="0">
                  <a:solidFill>
                    <a:srgbClr val="00B050"/>
                  </a:solidFill>
                  <a:cs typeface="Kalam" panose="02000000000000000000" pitchFamily="2" charset="0"/>
                </a:rPr>
                <a:t>– + – &gt; </a:t>
              </a:r>
              <a:r>
                <a:rPr lang="en-GB" dirty="0">
                  <a:solidFill>
                    <a:srgbClr val="00B050"/>
                  </a:solidFill>
                  <a:cs typeface="Kalam" panose="02000000000000000000" pitchFamily="2" charset="0"/>
                </a:rPr>
                <a:t>– </a:t>
              </a:r>
              <a:r>
                <a:rPr lang="en-GB" dirty="0" smtClean="0">
                  <a:solidFill>
                    <a:srgbClr val="00B050"/>
                  </a:solidFill>
                  <a:cs typeface="Kalam" panose="02000000000000000000" pitchFamily="2" charset="0"/>
                </a:rPr>
                <a:t>+</a:t>
              </a:r>
              <a:r>
                <a:rPr lang="en-GB" dirty="0">
                  <a:solidFill>
                    <a:srgbClr val="00B050"/>
                  </a:solidFill>
                  <a:cs typeface="Kalam" panose="02000000000000000000" pitchFamily="2" charset="0"/>
                </a:rPr>
                <a:t> – 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113176" y="4578948"/>
              <a:ext cx="184150" cy="4616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GB" sz="1600" dirty="0">
                  <a:solidFill>
                    <a:srgbClr val="00B050"/>
                  </a:solidFill>
                  <a:cs typeface="Kalam" panose="02000000000000000000" pitchFamily="2" charset="0"/>
                </a:rPr>
                <a:t>4</a:t>
              </a:r>
              <a:endParaRPr lang="en-GB" sz="1600" dirty="0" smtClean="0">
                <a:solidFill>
                  <a:srgbClr val="00B050"/>
                </a:solidFill>
                <a:cs typeface="Kalam" panose="02000000000000000000" pitchFamily="2" charset="0"/>
              </a:endParaRPr>
            </a:p>
            <a:p>
              <a:pPr algn="ctr">
                <a:lnSpc>
                  <a:spcPts val="1800"/>
                </a:lnSpc>
              </a:pPr>
              <a:r>
                <a:rPr lang="en-GB" sz="1600" dirty="0">
                  <a:solidFill>
                    <a:srgbClr val="00B050"/>
                  </a:solidFill>
                  <a:cs typeface="Kalam" panose="02000000000000000000" pitchFamily="2" charset="0"/>
                </a:rPr>
                <a:t>6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506036" y="4578948"/>
              <a:ext cx="184150" cy="4616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GB" sz="1600" dirty="0">
                  <a:solidFill>
                    <a:srgbClr val="00B050"/>
                  </a:solidFill>
                  <a:cs typeface="Kalam" panose="02000000000000000000" pitchFamily="2" charset="0"/>
                </a:rPr>
                <a:t>2</a:t>
              </a:r>
              <a:endParaRPr lang="en-GB" sz="1600" dirty="0" smtClean="0">
                <a:solidFill>
                  <a:srgbClr val="00B050"/>
                </a:solidFill>
                <a:cs typeface="Kalam" panose="02000000000000000000" pitchFamily="2" charset="0"/>
              </a:endParaRPr>
            </a:p>
            <a:p>
              <a:pPr algn="ctr">
                <a:lnSpc>
                  <a:spcPts val="1800"/>
                </a:lnSpc>
              </a:pPr>
              <a:r>
                <a:rPr lang="en-GB" sz="1600" dirty="0">
                  <a:solidFill>
                    <a:srgbClr val="00B050"/>
                  </a:solidFill>
                  <a:cs typeface="Kalam" panose="02000000000000000000" pitchFamily="2" charset="0"/>
                </a:rPr>
                <a:t>6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892862" y="4578948"/>
              <a:ext cx="184150" cy="4616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GB" sz="1600" dirty="0">
                  <a:solidFill>
                    <a:srgbClr val="00B050"/>
                  </a:solidFill>
                  <a:cs typeface="Kalam" panose="02000000000000000000" pitchFamily="2" charset="0"/>
                </a:rPr>
                <a:t>3</a:t>
              </a:r>
              <a:endParaRPr lang="en-GB" sz="1600" dirty="0" smtClean="0">
                <a:solidFill>
                  <a:srgbClr val="00B050"/>
                </a:solidFill>
                <a:cs typeface="Kalam" panose="02000000000000000000" pitchFamily="2" charset="0"/>
              </a:endParaRPr>
            </a:p>
            <a:p>
              <a:pPr algn="ctr">
                <a:lnSpc>
                  <a:spcPts val="1800"/>
                </a:lnSpc>
              </a:pPr>
              <a:r>
                <a:rPr lang="en-GB" sz="1600" dirty="0">
                  <a:solidFill>
                    <a:srgbClr val="00B050"/>
                  </a:solidFill>
                  <a:cs typeface="Kalam" panose="02000000000000000000" pitchFamily="2" charset="0"/>
                </a:rPr>
                <a:t>6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591695" y="4813550"/>
            <a:ext cx="1429768" cy="461665"/>
            <a:chOff x="2923455" y="4572250"/>
            <a:chExt cx="1429768" cy="461665"/>
          </a:xfrm>
        </p:grpSpPr>
        <p:sp>
          <p:nvSpPr>
            <p:cNvPr id="23" name="TextBox 22"/>
            <p:cNvSpPr txBox="1"/>
            <p:nvPr/>
          </p:nvSpPr>
          <p:spPr>
            <a:xfrm>
              <a:off x="2923455" y="4572250"/>
              <a:ext cx="184150" cy="4616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GB" sz="1600" dirty="0" smtClean="0">
                  <a:solidFill>
                    <a:srgbClr val="00B050"/>
                  </a:solidFill>
                  <a:cs typeface="Kalam" panose="02000000000000000000" pitchFamily="2" charset="0"/>
                </a:rPr>
                <a:t>3</a:t>
              </a:r>
            </a:p>
            <a:p>
              <a:pPr algn="ctr">
                <a:lnSpc>
                  <a:spcPts val="1800"/>
                </a:lnSpc>
              </a:pPr>
              <a:r>
                <a:rPr lang="en-GB" sz="1600" dirty="0">
                  <a:solidFill>
                    <a:srgbClr val="00B050"/>
                  </a:solidFill>
                  <a:cs typeface="Kalam" panose="02000000000000000000" pitchFamily="2" charset="0"/>
                </a:rPr>
                <a:t>6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959100" y="4639043"/>
              <a:ext cx="1394123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dirty="0" smtClean="0">
                  <a:solidFill>
                    <a:srgbClr val="00B050"/>
                  </a:solidFill>
                  <a:cs typeface="Kalam" panose="02000000000000000000" pitchFamily="2" charset="0"/>
                </a:rPr>
                <a:t>– + – &gt; </a:t>
              </a:r>
              <a:r>
                <a:rPr lang="en-GB" dirty="0">
                  <a:solidFill>
                    <a:srgbClr val="00B050"/>
                  </a:solidFill>
                  <a:cs typeface="Kalam" panose="02000000000000000000" pitchFamily="2" charset="0"/>
                </a:rPr>
                <a:t>– </a:t>
              </a:r>
              <a:r>
                <a:rPr lang="en-GB" dirty="0" smtClean="0">
                  <a:solidFill>
                    <a:srgbClr val="00B050"/>
                  </a:solidFill>
                  <a:cs typeface="Kalam" panose="02000000000000000000" pitchFamily="2" charset="0"/>
                </a:rPr>
                <a:t>+</a:t>
              </a:r>
              <a:r>
                <a:rPr lang="en-GB" dirty="0">
                  <a:solidFill>
                    <a:srgbClr val="00B050"/>
                  </a:solidFill>
                  <a:cs typeface="Kalam" panose="02000000000000000000" pitchFamily="2" charset="0"/>
                </a:rPr>
                <a:t> – 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316626" y="4572250"/>
              <a:ext cx="184150" cy="4616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GB" sz="1600" dirty="0" smtClean="0">
                  <a:solidFill>
                    <a:srgbClr val="00B050"/>
                  </a:solidFill>
                  <a:cs typeface="Kalam" panose="02000000000000000000" pitchFamily="2" charset="0"/>
                </a:rPr>
                <a:t>4</a:t>
              </a:r>
            </a:p>
            <a:p>
              <a:pPr algn="ctr">
                <a:lnSpc>
                  <a:spcPts val="1800"/>
                </a:lnSpc>
              </a:pPr>
              <a:r>
                <a:rPr lang="en-GB" sz="1600" dirty="0">
                  <a:solidFill>
                    <a:srgbClr val="00B050"/>
                  </a:solidFill>
                  <a:cs typeface="Kalam" panose="02000000000000000000" pitchFamily="2" charset="0"/>
                </a:rPr>
                <a:t>6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709486" y="4572250"/>
              <a:ext cx="184150" cy="4616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GB" sz="1600" dirty="0">
                  <a:solidFill>
                    <a:srgbClr val="00B050"/>
                  </a:solidFill>
                  <a:cs typeface="Kalam" panose="02000000000000000000" pitchFamily="2" charset="0"/>
                </a:rPr>
                <a:t>2</a:t>
              </a:r>
              <a:endParaRPr lang="en-GB" sz="1600" dirty="0" smtClean="0">
                <a:solidFill>
                  <a:srgbClr val="00B050"/>
                </a:solidFill>
                <a:cs typeface="Kalam" panose="02000000000000000000" pitchFamily="2" charset="0"/>
              </a:endParaRPr>
            </a:p>
            <a:p>
              <a:pPr algn="ctr">
                <a:lnSpc>
                  <a:spcPts val="1800"/>
                </a:lnSpc>
              </a:pPr>
              <a:r>
                <a:rPr lang="en-GB" sz="1600" dirty="0">
                  <a:solidFill>
                    <a:srgbClr val="00B050"/>
                  </a:solidFill>
                  <a:cs typeface="Kalam" panose="02000000000000000000" pitchFamily="2" charset="0"/>
                </a:rPr>
                <a:t>6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096312" y="4572250"/>
              <a:ext cx="184150" cy="4616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GB" sz="1600" dirty="0" smtClean="0">
                  <a:solidFill>
                    <a:srgbClr val="00B050"/>
                  </a:solidFill>
                  <a:cs typeface="Kalam" panose="02000000000000000000" pitchFamily="2" charset="0"/>
                </a:rPr>
                <a:t>1</a:t>
              </a:r>
            </a:p>
            <a:p>
              <a:pPr algn="ctr">
                <a:lnSpc>
                  <a:spcPts val="1800"/>
                </a:lnSpc>
              </a:pPr>
              <a:r>
                <a:rPr lang="en-GB" sz="1600" dirty="0">
                  <a:solidFill>
                    <a:srgbClr val="00B050"/>
                  </a:solidFill>
                  <a:cs typeface="Kalam" panose="02000000000000000000" pitchFamily="2" charset="0"/>
                </a:rPr>
                <a:t>6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463385" y="4813550"/>
            <a:ext cx="1429768" cy="461665"/>
            <a:chOff x="5298355" y="4572250"/>
            <a:chExt cx="1429768" cy="461665"/>
          </a:xfrm>
        </p:grpSpPr>
        <p:sp>
          <p:nvSpPr>
            <p:cNvPr id="28" name="TextBox 27"/>
            <p:cNvSpPr txBox="1"/>
            <p:nvPr/>
          </p:nvSpPr>
          <p:spPr>
            <a:xfrm>
              <a:off x="5298355" y="4572250"/>
              <a:ext cx="184150" cy="4616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GB" sz="1600" dirty="0">
                  <a:solidFill>
                    <a:srgbClr val="00B050"/>
                  </a:solidFill>
                  <a:cs typeface="Kalam" panose="02000000000000000000" pitchFamily="2" charset="0"/>
                </a:rPr>
                <a:t>5</a:t>
              </a:r>
              <a:endParaRPr lang="en-GB" sz="1600" dirty="0" smtClean="0">
                <a:solidFill>
                  <a:srgbClr val="00B050"/>
                </a:solidFill>
                <a:cs typeface="Kalam" panose="02000000000000000000" pitchFamily="2" charset="0"/>
              </a:endParaRPr>
            </a:p>
            <a:p>
              <a:pPr algn="ctr">
                <a:lnSpc>
                  <a:spcPts val="1800"/>
                </a:lnSpc>
              </a:pPr>
              <a:r>
                <a:rPr lang="en-GB" sz="1600" dirty="0">
                  <a:solidFill>
                    <a:srgbClr val="00B050"/>
                  </a:solidFill>
                  <a:cs typeface="Kalam" panose="02000000000000000000" pitchFamily="2" charset="0"/>
                </a:rPr>
                <a:t>6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334000" y="4639043"/>
              <a:ext cx="1394123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dirty="0" smtClean="0">
                  <a:solidFill>
                    <a:srgbClr val="00B050"/>
                  </a:solidFill>
                  <a:cs typeface="Kalam" panose="02000000000000000000" pitchFamily="2" charset="0"/>
                </a:rPr>
                <a:t>– + – &gt; </a:t>
              </a:r>
              <a:r>
                <a:rPr lang="en-GB" dirty="0">
                  <a:solidFill>
                    <a:srgbClr val="00B050"/>
                  </a:solidFill>
                  <a:cs typeface="Kalam" panose="02000000000000000000" pitchFamily="2" charset="0"/>
                </a:rPr>
                <a:t>– </a:t>
              </a:r>
              <a:r>
                <a:rPr lang="en-GB" dirty="0" smtClean="0">
                  <a:solidFill>
                    <a:srgbClr val="00B050"/>
                  </a:solidFill>
                  <a:cs typeface="Kalam" panose="02000000000000000000" pitchFamily="2" charset="0"/>
                </a:rPr>
                <a:t>+</a:t>
              </a:r>
              <a:r>
                <a:rPr lang="en-GB" dirty="0">
                  <a:solidFill>
                    <a:srgbClr val="00B050"/>
                  </a:solidFill>
                  <a:cs typeface="Kalam" panose="02000000000000000000" pitchFamily="2" charset="0"/>
                </a:rPr>
                <a:t> – 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691526" y="4572250"/>
              <a:ext cx="184150" cy="4616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GB" sz="1600" dirty="0" smtClean="0">
                  <a:solidFill>
                    <a:srgbClr val="00B050"/>
                  </a:solidFill>
                  <a:cs typeface="Kalam" panose="02000000000000000000" pitchFamily="2" charset="0"/>
                </a:rPr>
                <a:t>2</a:t>
              </a:r>
            </a:p>
            <a:p>
              <a:pPr algn="ctr">
                <a:lnSpc>
                  <a:spcPts val="1800"/>
                </a:lnSpc>
              </a:pPr>
              <a:r>
                <a:rPr lang="en-GB" sz="1600" dirty="0">
                  <a:solidFill>
                    <a:srgbClr val="00B050"/>
                  </a:solidFill>
                  <a:cs typeface="Kalam" panose="02000000000000000000" pitchFamily="2" charset="0"/>
                </a:rPr>
                <a:t>6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084386" y="4572250"/>
              <a:ext cx="184150" cy="4616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GB" sz="1600" dirty="0" smtClean="0">
                  <a:solidFill>
                    <a:srgbClr val="00B050"/>
                  </a:solidFill>
                  <a:cs typeface="Kalam" panose="02000000000000000000" pitchFamily="2" charset="0"/>
                </a:rPr>
                <a:t>1</a:t>
              </a:r>
            </a:p>
            <a:p>
              <a:pPr algn="ctr">
                <a:lnSpc>
                  <a:spcPts val="1800"/>
                </a:lnSpc>
              </a:pPr>
              <a:r>
                <a:rPr lang="en-GB" sz="1600" dirty="0">
                  <a:solidFill>
                    <a:srgbClr val="00B050"/>
                  </a:solidFill>
                  <a:cs typeface="Kalam" panose="02000000000000000000" pitchFamily="2" charset="0"/>
                </a:rPr>
                <a:t>6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471212" y="4572250"/>
              <a:ext cx="184150" cy="4616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GB" sz="1600" dirty="0">
                  <a:solidFill>
                    <a:srgbClr val="00B050"/>
                  </a:solidFill>
                  <a:cs typeface="Kalam" panose="02000000000000000000" pitchFamily="2" charset="0"/>
                </a:rPr>
                <a:t>3</a:t>
              </a:r>
              <a:endParaRPr lang="en-GB" sz="1600" dirty="0" smtClean="0">
                <a:solidFill>
                  <a:srgbClr val="00B050"/>
                </a:solidFill>
                <a:cs typeface="Kalam" panose="02000000000000000000" pitchFamily="2" charset="0"/>
              </a:endParaRPr>
            </a:p>
            <a:p>
              <a:pPr algn="ctr">
                <a:lnSpc>
                  <a:spcPts val="1800"/>
                </a:lnSpc>
              </a:pPr>
              <a:r>
                <a:rPr lang="en-GB" sz="1600" dirty="0">
                  <a:solidFill>
                    <a:srgbClr val="00B050"/>
                  </a:solidFill>
                  <a:cs typeface="Kalam" panose="02000000000000000000" pitchFamily="2" charset="0"/>
                </a:rPr>
                <a:t>6</a:t>
              </a:r>
            </a:p>
          </p:txBody>
        </p:sp>
      </p:grpSp>
      <p:pic>
        <p:nvPicPr>
          <p:cNvPr id="38" name="Picture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924" y="3543300"/>
            <a:ext cx="2187819" cy="2859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136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028" y="478895"/>
            <a:ext cx="3256236" cy="21655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028" y="3411281"/>
            <a:ext cx="3256236" cy="21655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30718" y="1472744"/>
            <a:ext cx="3121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Can you make your own ones up?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120056" y="4170866"/>
            <a:ext cx="3121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Can you make your own ones up?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853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8" y="420413"/>
            <a:ext cx="3125730" cy="28619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350" y="420413"/>
            <a:ext cx="3125730" cy="28619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8" y="3563006"/>
            <a:ext cx="3125730" cy="28619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350" y="3568944"/>
            <a:ext cx="3125730" cy="2861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179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427BB997-074F-4A73-BCC3-A160949C16AA}" vid="{3779DEE8-1EA6-4D01-BADE-96D173D04F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Mastery PowerPoint Template</Template>
  <TotalTime>161</TotalTime>
  <Words>467</Words>
  <Application>Microsoft Office PowerPoint</Application>
  <PresentationFormat>On-screen Show (4:3)</PresentationFormat>
  <Paragraphs>208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Kalam</vt:lpstr>
      <vt:lpstr>Century Gothic</vt:lpstr>
      <vt:lpstr>Calibri</vt:lpstr>
      <vt:lpstr>Twinkl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Jacqui Ford</dc:creator>
  <cp:lastModifiedBy>G. Rust (BPS)</cp:lastModifiedBy>
  <cp:revision>18</cp:revision>
  <dcterms:created xsi:type="dcterms:W3CDTF">2020-01-10T09:24:00Z</dcterms:created>
  <dcterms:modified xsi:type="dcterms:W3CDTF">2021-02-08T08:16:44Z</dcterms:modified>
</cp:coreProperties>
</file>