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35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38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8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71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3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5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5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0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9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FC5C-8EEF-4F8B-9012-AF94C3CDFF9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03B49-16B4-4E56-B697-017A2698E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18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335" y="70192"/>
            <a:ext cx="4180742" cy="527538"/>
          </a:xfrm>
        </p:spPr>
        <p:txBody>
          <a:bodyPr>
            <a:noAutofit/>
          </a:bodyPr>
          <a:lstStyle/>
          <a:p>
            <a:r>
              <a:rPr lang="en-GB" sz="2000" b="1" u="sng" dirty="0" smtClean="0"/>
              <a:t>My Historical Passport 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1600" dirty="0" smtClean="0"/>
              <a:t>Year 6 to Year 7 transition</a:t>
            </a:r>
            <a:endParaRPr lang="en-GB" sz="2400" dirty="0"/>
          </a:p>
        </p:txBody>
      </p:sp>
      <p:pic>
        <p:nvPicPr>
          <p:cNvPr id="1026" name="Picture 2" descr="Wollaston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03"/>
            <a:ext cx="2271102" cy="49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5937" y="659421"/>
            <a:ext cx="2079385" cy="24354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1102" y="650630"/>
            <a:ext cx="4411051" cy="1670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dirty="0" smtClean="0"/>
              <a:t>Name: _________________________________________</a:t>
            </a:r>
            <a:br>
              <a:rPr lang="en-GB" sz="1400" dirty="0" smtClean="0"/>
            </a:br>
            <a:r>
              <a:rPr lang="en-GB" sz="1400" dirty="0" smtClean="0"/>
              <a:t>_______________________________________________</a:t>
            </a:r>
          </a:p>
          <a:p>
            <a:r>
              <a:rPr lang="en-GB" sz="1400" dirty="0" smtClean="0"/>
              <a:t>Primary School: __________________________________</a:t>
            </a:r>
          </a:p>
          <a:p>
            <a:r>
              <a:rPr lang="en-GB" sz="1400" dirty="0" smtClean="0"/>
              <a:t>_______________________________________________</a:t>
            </a:r>
          </a:p>
          <a:p>
            <a:r>
              <a:rPr lang="en-GB" sz="1400" dirty="0" smtClean="0"/>
              <a:t>Hobbies: _______________________________________</a:t>
            </a:r>
          </a:p>
          <a:p>
            <a:r>
              <a:rPr lang="en-GB" sz="1400" dirty="0" smtClean="0"/>
              <a:t>______________________________________________________________________________________________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7719" y="2555627"/>
            <a:ext cx="1540127" cy="3985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Me as a historian</a:t>
            </a:r>
            <a:endParaRPr lang="en-GB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866911"/>
              </p:ext>
            </p:extLst>
          </p:nvPr>
        </p:nvGraphicFramePr>
        <p:xfrm>
          <a:off x="65936" y="3676055"/>
          <a:ext cx="6616217" cy="5256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3155">
                  <a:extLst>
                    <a:ext uri="{9D8B030D-6E8A-4147-A177-3AD203B41FA5}">
                      <a16:colId xmlns:a16="http://schemas.microsoft.com/office/drawing/2014/main" val="2480389816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971823770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1925183532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3375796062"/>
                    </a:ext>
                  </a:extLst>
                </a:gridCol>
              </a:tblGrid>
              <a:tr h="1230221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Historical skill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smtClean="0">
                          <a:solidFill>
                            <a:srgbClr val="FF0000"/>
                          </a:solidFill>
                        </a:rPr>
                        <a:t>I am 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not very confident and would like some support.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I understand how to do this but would like to check I am doing</a:t>
                      </a:r>
                      <a:r>
                        <a:rPr lang="en-GB" b="1" baseline="0" dirty="0" smtClean="0">
                          <a:solidFill>
                            <a:schemeClr val="accent2"/>
                          </a:solidFill>
                        </a:rPr>
                        <a:t> it right</a:t>
                      </a:r>
                      <a:endParaRPr lang="en-GB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B050"/>
                          </a:solidFill>
                        </a:rPr>
                        <a:t>I feel confident and could happily do this on my own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0079430"/>
                  </a:ext>
                </a:extLst>
              </a:tr>
              <a:tr h="671118">
                <a:tc>
                  <a:txBody>
                    <a:bodyPr/>
                    <a:lstStyle/>
                    <a:p>
                      <a:r>
                        <a:rPr lang="en-GB" dirty="0" smtClean="0"/>
                        <a:t>Putting dates into</a:t>
                      </a:r>
                      <a:r>
                        <a:rPr lang="en-GB" baseline="0" dirty="0" smtClean="0"/>
                        <a:t> chronological order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4127297"/>
                  </a:ext>
                </a:extLst>
              </a:tr>
              <a:tr h="671118">
                <a:tc>
                  <a:txBody>
                    <a:bodyPr/>
                    <a:lstStyle/>
                    <a:p>
                      <a:r>
                        <a:rPr lang="en-GB" dirty="0" smtClean="0"/>
                        <a:t>Putting local events into chronological order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0266525"/>
                  </a:ext>
                </a:extLst>
              </a:tr>
              <a:tr h="671118">
                <a:tc>
                  <a:txBody>
                    <a:bodyPr/>
                    <a:lstStyle/>
                    <a:p>
                      <a:r>
                        <a:rPr lang="en-GB" dirty="0" smtClean="0"/>
                        <a:t>Categorising sources – primary or secondary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625774"/>
                  </a:ext>
                </a:extLst>
              </a:tr>
              <a:tr h="671118">
                <a:tc>
                  <a:txBody>
                    <a:bodyPr/>
                    <a:lstStyle/>
                    <a:p>
                      <a:r>
                        <a:rPr lang="en-GB" dirty="0" smtClean="0"/>
                        <a:t>Making inferences from sources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573631"/>
                  </a:ext>
                </a:extLst>
              </a:tr>
              <a:tr h="671118">
                <a:tc>
                  <a:txBody>
                    <a:bodyPr/>
                    <a:lstStyle/>
                    <a:p>
                      <a:r>
                        <a:rPr lang="en-GB" dirty="0" smtClean="0"/>
                        <a:t>Change and continuity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318181"/>
                  </a:ext>
                </a:extLst>
              </a:tr>
              <a:tr h="671118">
                <a:tc>
                  <a:txBody>
                    <a:bodyPr/>
                    <a:lstStyle/>
                    <a:p>
                      <a:r>
                        <a:rPr lang="en-GB" dirty="0" smtClean="0"/>
                        <a:t>Significance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442178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5936" y="3235567"/>
            <a:ext cx="6616217" cy="4396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You will be taught how to master each of these skills. Once you have learnt about them, flick back to this page and tick how confident you are. </a:t>
            </a:r>
            <a:endParaRPr lang="en-GB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271102" y="2719750"/>
            <a:ext cx="824767" cy="17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66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523" y="123092"/>
            <a:ext cx="6668970" cy="8036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/>
              <a:t>Ordering dates - Your chronology. 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Think about some important dates in your life. 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rgbClr val="00B050"/>
                </a:solidFill>
              </a:rPr>
              <a:t>Key: </a:t>
            </a:r>
            <a:r>
              <a:rPr lang="en-GB" sz="1400" dirty="0" smtClean="0"/>
              <a:t>Place the dates in chronological order along your timeline. Remember, we historians only want events placed in the correct order!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2"/>
                </a:solidFill>
              </a:rPr>
              <a:t>Boost/</a:t>
            </a:r>
            <a:r>
              <a:rPr lang="en-GB" sz="1400" dirty="0" smtClean="0">
                <a:solidFill>
                  <a:srgbClr val="FF0000"/>
                </a:solidFill>
              </a:rPr>
              <a:t>aspire</a:t>
            </a:r>
            <a:r>
              <a:rPr lang="en-GB" sz="1400" dirty="0">
                <a:solidFill>
                  <a:srgbClr val="FF0000"/>
                </a:solidFill>
              </a:rPr>
              <a:t>: </a:t>
            </a:r>
            <a:r>
              <a:rPr lang="en-GB" sz="1400" dirty="0"/>
              <a:t>Can you add some dates to your timeline that you think future historians will want to know about? E.g. Coronavirus was discovered in December 2019.</a:t>
            </a:r>
          </a:p>
          <a:p>
            <a:pPr marL="342900" indent="-342900">
              <a:buAutoNum type="arabicPeriod"/>
            </a:pPr>
            <a:endParaRPr lang="en-GB" sz="1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89431" y="1494842"/>
            <a:ext cx="28577" cy="65413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026878" y="1494842"/>
            <a:ext cx="2655276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200" dirty="0" smtClean="0"/>
              <a:t>Definition of chronology: to put dates/events into time order. The order of when they happened.</a:t>
            </a: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83523" y="8159263"/>
            <a:ext cx="6668970" cy="861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/>
              <a:t>What date is the most important to you? Why is it so important?</a:t>
            </a:r>
            <a:endParaRPr lang="en-GB" sz="1400" dirty="0"/>
          </a:p>
          <a:p>
            <a:r>
              <a:rPr lang="en-GB" sz="1400" dirty="0" smtClean="0"/>
              <a:t>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939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523" y="123093"/>
            <a:ext cx="6668970" cy="8036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/>
              <a:t>Ordering events – Northamptonshire’s history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rgbClr val="00B050"/>
                </a:solidFill>
              </a:rPr>
              <a:t>Key</a:t>
            </a:r>
            <a:r>
              <a:rPr lang="en-GB" sz="1400" dirty="0">
                <a:solidFill>
                  <a:srgbClr val="00B050"/>
                </a:solidFill>
              </a:rPr>
              <a:t>: </a:t>
            </a:r>
            <a:r>
              <a:rPr lang="en-GB" sz="1400" dirty="0"/>
              <a:t>Put these events into chronological order, on the timeline on your passport. </a:t>
            </a:r>
          </a:p>
          <a:p>
            <a:pPr marL="342900" indent="-342900">
              <a:buFontTx/>
              <a:buAutoNum type="arabicPeriod"/>
            </a:pPr>
            <a:r>
              <a:rPr lang="en-GB" sz="1400" dirty="0">
                <a:solidFill>
                  <a:schemeClr val="accent2"/>
                </a:solidFill>
              </a:rPr>
              <a:t>Boost: </a:t>
            </a:r>
            <a:r>
              <a:rPr lang="en-GB" sz="1400" dirty="0"/>
              <a:t>Do some extra research around these events. You can use the internet for this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89431" y="896952"/>
            <a:ext cx="21984" cy="71392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77508" y="861786"/>
            <a:ext cx="2004646" cy="43088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100" dirty="0" smtClean="0"/>
              <a:t>Definition of chronology: to put dates/events into time order.</a:t>
            </a:r>
            <a:endParaRPr lang="en-GB" sz="1100" dirty="0"/>
          </a:p>
        </p:txBody>
      </p:sp>
      <p:sp>
        <p:nvSpPr>
          <p:cNvPr id="9" name="Rectangle 8"/>
          <p:cNvSpPr/>
          <p:nvPr/>
        </p:nvSpPr>
        <p:spPr>
          <a:xfrm>
            <a:off x="83523" y="8159263"/>
            <a:ext cx="6668970" cy="861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Aspire: </a:t>
            </a:r>
            <a:r>
              <a:rPr lang="en-GB" sz="1400" dirty="0" smtClean="0">
                <a:solidFill>
                  <a:schemeClr val="tx1"/>
                </a:solidFill>
              </a:rPr>
              <a:t>Which event do you think is the most important in our history?</a:t>
            </a:r>
            <a:endParaRPr lang="en-GB" sz="1400" b="1" dirty="0">
              <a:solidFill>
                <a:srgbClr val="FF0000"/>
              </a:solidFill>
            </a:endParaRPr>
          </a:p>
          <a:p>
            <a:r>
              <a:rPr lang="en-GB" sz="1400" dirty="0" smtClean="0"/>
              <a:t>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554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523" y="123092"/>
            <a:ext cx="6668970" cy="88978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/>
              <a:t>Using sources – making inferences</a:t>
            </a:r>
          </a:p>
          <a:p>
            <a:r>
              <a:rPr lang="en-GB" sz="1200" dirty="0">
                <a:solidFill>
                  <a:srgbClr val="00B050"/>
                </a:solidFill>
              </a:rPr>
              <a:t>Key:</a:t>
            </a:r>
          </a:p>
          <a:p>
            <a:pPr marL="514350" indent="-514350">
              <a:buAutoNum type="arabicPeriod"/>
            </a:pPr>
            <a:r>
              <a:rPr lang="en-GB" sz="1200" dirty="0"/>
              <a:t>Read through the sources on the extra sheet. </a:t>
            </a:r>
          </a:p>
          <a:p>
            <a:pPr marL="514350" indent="-514350">
              <a:buAutoNum type="arabicPeriod"/>
            </a:pPr>
            <a:r>
              <a:rPr lang="en-GB" sz="1200" dirty="0"/>
              <a:t>Decide if each source is primary or secondary.</a:t>
            </a:r>
          </a:p>
          <a:p>
            <a:r>
              <a:rPr lang="en-GB" sz="1200" dirty="0">
                <a:solidFill>
                  <a:schemeClr val="accent2"/>
                </a:solidFill>
              </a:rPr>
              <a:t>Boost: </a:t>
            </a:r>
            <a:r>
              <a:rPr lang="en-GB" sz="1200" dirty="0"/>
              <a:t>Make an inference from the sources. What can you learn about life in </a:t>
            </a:r>
            <a:r>
              <a:rPr lang="en-GB" sz="1200" dirty="0" smtClean="0"/>
              <a:t>Anglo-Saxon </a:t>
            </a:r>
            <a:r>
              <a:rPr lang="en-GB" sz="1200" dirty="0"/>
              <a:t>England?</a:t>
            </a:r>
          </a:p>
          <a:p>
            <a:endParaRPr lang="en-GB" sz="1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03447"/>
              </p:ext>
            </p:extLst>
          </p:nvPr>
        </p:nvGraphicFramePr>
        <p:xfrm>
          <a:off x="211014" y="1148855"/>
          <a:ext cx="6400801" cy="6711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724">
                  <a:extLst>
                    <a:ext uri="{9D8B030D-6E8A-4147-A177-3AD203B41FA5}">
                      <a16:colId xmlns:a16="http://schemas.microsoft.com/office/drawing/2014/main" val="1939909826"/>
                    </a:ext>
                  </a:extLst>
                </a:gridCol>
                <a:gridCol w="1354016">
                  <a:extLst>
                    <a:ext uri="{9D8B030D-6E8A-4147-A177-3AD203B41FA5}">
                      <a16:colId xmlns:a16="http://schemas.microsoft.com/office/drawing/2014/main" val="998949872"/>
                    </a:ext>
                  </a:extLst>
                </a:gridCol>
                <a:gridCol w="1354016">
                  <a:extLst>
                    <a:ext uri="{9D8B030D-6E8A-4147-A177-3AD203B41FA5}">
                      <a16:colId xmlns:a16="http://schemas.microsoft.com/office/drawing/2014/main" val="2497855504"/>
                    </a:ext>
                  </a:extLst>
                </a:gridCol>
                <a:gridCol w="2919045">
                  <a:extLst>
                    <a:ext uri="{9D8B030D-6E8A-4147-A177-3AD203B41FA5}">
                      <a16:colId xmlns:a16="http://schemas.microsoft.com/office/drawing/2014/main" val="1551048224"/>
                    </a:ext>
                  </a:extLst>
                </a:gridCol>
              </a:tblGrid>
              <a:tr h="54669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Source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Type of source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Primary or Secondary?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2"/>
                          </a:solidFill>
                        </a:rPr>
                        <a:t>Boost:</a:t>
                      </a:r>
                      <a:r>
                        <a:rPr lang="en-GB" b="1" dirty="0" smtClean="0"/>
                        <a:t> What</a:t>
                      </a:r>
                      <a:r>
                        <a:rPr lang="en-GB" b="1" baseline="0" dirty="0" smtClean="0"/>
                        <a:t> can you infer about life in Anglo-Saxon England?</a:t>
                      </a:r>
                      <a:endParaRPr lang="en-GB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130981"/>
                  </a:ext>
                </a:extLst>
              </a:tr>
              <a:tr h="77059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i="1" dirty="0" smtClean="0"/>
                        <a:t>Picture</a:t>
                      </a:r>
                      <a:endParaRPr lang="en-GB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i="1" dirty="0" smtClean="0"/>
                        <a:t>Primary</a:t>
                      </a:r>
                      <a:endParaRPr lang="en-GB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0329774"/>
                  </a:ext>
                </a:extLst>
              </a:tr>
              <a:tr h="77059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93684"/>
                  </a:ext>
                </a:extLst>
              </a:tr>
              <a:tr h="77059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5020520"/>
                  </a:ext>
                </a:extLst>
              </a:tr>
              <a:tr h="77059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7843532"/>
                  </a:ext>
                </a:extLst>
              </a:tr>
              <a:tr h="77059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520330"/>
                  </a:ext>
                </a:extLst>
              </a:tr>
              <a:tr h="77059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9355148"/>
                  </a:ext>
                </a:extLst>
              </a:tr>
              <a:tr h="77059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392936"/>
                  </a:ext>
                </a:extLst>
              </a:tr>
              <a:tr h="77059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63588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523" y="7860327"/>
            <a:ext cx="6668970" cy="11605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Aspire: </a:t>
            </a:r>
            <a:r>
              <a:rPr lang="en-GB" sz="1400" dirty="0" smtClean="0">
                <a:solidFill>
                  <a:schemeClr val="tx1"/>
                </a:solidFill>
              </a:rPr>
              <a:t>would you have liked to live in Anglo-Saxon England? Why/why not?</a:t>
            </a:r>
            <a:endParaRPr lang="en-GB" sz="1400" b="1" dirty="0">
              <a:solidFill>
                <a:srgbClr val="FF0000"/>
              </a:solidFill>
            </a:endParaRPr>
          </a:p>
          <a:p>
            <a:r>
              <a:rPr lang="en-GB" sz="1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482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523" y="123092"/>
            <a:ext cx="6668970" cy="88978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/>
              <a:t>Significance, Cause and Continuity – Northampton’s history</a:t>
            </a:r>
            <a:endParaRPr lang="en-GB" sz="1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91584"/>
              </p:ext>
            </p:extLst>
          </p:nvPr>
        </p:nvGraphicFramePr>
        <p:xfrm>
          <a:off x="211016" y="498230"/>
          <a:ext cx="6418384" cy="1211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596">
                  <a:extLst>
                    <a:ext uri="{9D8B030D-6E8A-4147-A177-3AD203B41FA5}">
                      <a16:colId xmlns:a16="http://schemas.microsoft.com/office/drawing/2014/main" val="290933416"/>
                    </a:ext>
                  </a:extLst>
                </a:gridCol>
                <a:gridCol w="1604596">
                  <a:extLst>
                    <a:ext uri="{9D8B030D-6E8A-4147-A177-3AD203B41FA5}">
                      <a16:colId xmlns:a16="http://schemas.microsoft.com/office/drawing/2014/main" val="2846190098"/>
                    </a:ext>
                  </a:extLst>
                </a:gridCol>
                <a:gridCol w="1604596">
                  <a:extLst>
                    <a:ext uri="{9D8B030D-6E8A-4147-A177-3AD203B41FA5}">
                      <a16:colId xmlns:a16="http://schemas.microsoft.com/office/drawing/2014/main" val="2895296165"/>
                    </a:ext>
                  </a:extLst>
                </a:gridCol>
                <a:gridCol w="1604596">
                  <a:extLst>
                    <a:ext uri="{9D8B030D-6E8A-4147-A177-3AD203B41FA5}">
                      <a16:colId xmlns:a16="http://schemas.microsoft.com/office/drawing/2014/main" val="1822907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Beginning of the lesson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Mid-point of the lesson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</a:t>
                      </a:r>
                      <a:r>
                        <a:rPr lang="en-GB" baseline="0" dirty="0" smtClean="0"/>
                        <a:t> of the lesson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0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</a:t>
                      </a:r>
                      <a:r>
                        <a:rPr lang="en-GB" baseline="0" dirty="0" smtClean="0"/>
                        <a:t> important was Medieval Northampton?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24035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26700" y="1899139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12300" y="2950114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693500" y="2950114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21700" y="4100445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626700" y="4100445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48942" y="4100445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54062" y="5250776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711815" y="5250776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27431" y="6401107"/>
            <a:ext cx="1582616" cy="8616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3523" y="7352726"/>
            <a:ext cx="6668970" cy="1668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>
                <a:solidFill>
                  <a:schemeClr val="accent2"/>
                </a:solidFill>
              </a:rPr>
              <a:t>Boost/</a:t>
            </a:r>
            <a:r>
              <a:rPr lang="en-GB" sz="1400" b="1" dirty="0" smtClean="0">
                <a:solidFill>
                  <a:srgbClr val="FF0000"/>
                </a:solidFill>
              </a:rPr>
              <a:t>Aspire: </a:t>
            </a:r>
            <a:r>
              <a:rPr lang="en-GB" sz="1400" b="1" dirty="0" smtClean="0">
                <a:solidFill>
                  <a:schemeClr val="tx1"/>
                </a:solidFill>
              </a:rPr>
              <a:t>Explain your reasons for your top and bottom choice.</a:t>
            </a:r>
            <a:endParaRPr lang="en-GB" sz="1400" b="1" dirty="0">
              <a:solidFill>
                <a:schemeClr val="tx1"/>
              </a:solidFill>
            </a:endParaRPr>
          </a:p>
          <a:p>
            <a:r>
              <a:rPr lang="en-GB" sz="1400" dirty="0" smtClean="0"/>
              <a:t>Top choice: ______________________________________________________________ ________________________________________________________________________________________________________________________________________________Bottom choice: ____________________________________________________________ ________________________________________________________________________________________________________________________________________________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462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523" y="123092"/>
            <a:ext cx="6668970" cy="88978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/>
              <a:t>Significance, Cause and Continuity – Northampton’s history</a:t>
            </a:r>
            <a:endParaRPr lang="en-GB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153862" y="450393"/>
            <a:ext cx="6493123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Can you spot some street names that are the same</a:t>
            </a:r>
            <a:r>
              <a:rPr lang="en-GB" sz="1600" dirty="0" smtClean="0">
                <a:solidFill>
                  <a:srgbClr val="00B050"/>
                </a:solidFill>
              </a:rPr>
              <a:t>? </a:t>
            </a:r>
          </a:p>
          <a:p>
            <a:r>
              <a:rPr lang="en-GB" sz="1600" dirty="0" smtClean="0">
                <a:solidFill>
                  <a:srgbClr val="00B050"/>
                </a:solidFill>
              </a:rPr>
              <a:t>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00B050"/>
              </a:solidFill>
            </a:endParaRPr>
          </a:p>
          <a:p>
            <a:r>
              <a:rPr lang="en-GB" sz="1600" dirty="0">
                <a:solidFill>
                  <a:srgbClr val="00B050"/>
                </a:solidFill>
              </a:rPr>
              <a:t>What do you think happened on those streets? </a:t>
            </a:r>
            <a:endParaRPr lang="en-GB" sz="1600" dirty="0" smtClean="0">
              <a:solidFill>
                <a:srgbClr val="00B050"/>
              </a:solidFill>
            </a:endParaRPr>
          </a:p>
          <a:p>
            <a:r>
              <a:rPr lang="en-GB" sz="1600" dirty="0" smtClean="0">
                <a:solidFill>
                  <a:srgbClr val="00B05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00B050"/>
              </a:solidFill>
            </a:endParaRPr>
          </a:p>
          <a:p>
            <a:r>
              <a:rPr lang="en-GB" sz="1600" dirty="0">
                <a:solidFill>
                  <a:srgbClr val="00B050"/>
                </a:solidFill>
              </a:rPr>
              <a:t>Would the same thing happen on the streets today</a:t>
            </a:r>
            <a:r>
              <a:rPr lang="en-GB" sz="1600" dirty="0" smtClean="0">
                <a:solidFill>
                  <a:srgbClr val="00B050"/>
                </a:solidFill>
              </a:rPr>
              <a:t>? Why/why not?</a:t>
            </a:r>
          </a:p>
          <a:p>
            <a:r>
              <a:rPr lang="en-GB" sz="1600" dirty="0" smtClean="0">
                <a:solidFill>
                  <a:srgbClr val="00B05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00B050"/>
              </a:solidFill>
            </a:endParaRPr>
          </a:p>
          <a:p>
            <a:r>
              <a:rPr lang="en-GB" sz="1600" dirty="0">
                <a:solidFill>
                  <a:schemeClr val="accent2"/>
                </a:solidFill>
              </a:rPr>
              <a:t>Can you spot anything that shows Northampton was important? </a:t>
            </a:r>
          </a:p>
          <a:p>
            <a:r>
              <a:rPr lang="en-GB" sz="1600" dirty="0" smtClean="0">
                <a:solidFill>
                  <a:schemeClr val="accent2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chemeClr val="accent2"/>
              </a:solidFill>
            </a:endParaRPr>
          </a:p>
          <a:p>
            <a:r>
              <a:rPr lang="en-GB" sz="1600" dirty="0">
                <a:solidFill>
                  <a:srgbClr val="FF0000"/>
                </a:solidFill>
              </a:rPr>
              <a:t>What has changed? Why might it have changed? </a:t>
            </a:r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1600" dirty="0" smtClean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498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My Historical Passport   Year 6 to Year 7 transition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Wollaston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Historical Passport   Year 6 to Year 7 transition</dc:title>
  <dc:creator>A. Hodson (WOL)</dc:creator>
  <cp:lastModifiedBy>R. Pettit (BPS)</cp:lastModifiedBy>
  <cp:revision>17</cp:revision>
  <dcterms:created xsi:type="dcterms:W3CDTF">2020-06-23T13:43:02Z</dcterms:created>
  <dcterms:modified xsi:type="dcterms:W3CDTF">2020-06-28T11:32:05Z</dcterms:modified>
</cp:coreProperties>
</file>