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8" r:id="rId3"/>
    <p:sldId id="269" r:id="rId4"/>
    <p:sldId id="270" r:id="rId5"/>
    <p:sldId id="271" r:id="rId6"/>
    <p:sldId id="257" r:id="rId7"/>
    <p:sldId id="258" r:id="rId8"/>
    <p:sldId id="259" r:id="rId9"/>
    <p:sldId id="260" r:id="rId10"/>
    <p:sldId id="262" r:id="rId11"/>
    <p:sldId id="261" r:id="rId12"/>
    <p:sldId id="263" r:id="rId13"/>
    <p:sldId id="265" r:id="rId14"/>
    <p:sldId id="264" r:id="rId15"/>
    <p:sldId id="273"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0" autoAdjust="0"/>
    <p:restoredTop sz="94660"/>
  </p:normalViewPr>
  <p:slideViewPr>
    <p:cSldViewPr snapToGrid="0">
      <p:cViewPr varScale="1">
        <p:scale>
          <a:sx n="87" d="100"/>
          <a:sy n="87" d="100"/>
        </p:scale>
        <p:origin x="39"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9825FFB-F2B6-4BBC-8E04-D9A416E8FCC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4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418609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68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79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29105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64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27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5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1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5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5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EC3BB6-CB62-4090-B206-B945405A0BF8}"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0673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C3BB6-CB62-4090-B206-B945405A0BF8}"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25FFB-F2B6-4BBC-8E04-D9A416E8FCC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1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EC3BB6-CB62-4090-B206-B945405A0BF8}" type="datetimeFigureOut">
              <a:rPr lang="en-GB" smtClean="0"/>
              <a:t>11/02/2021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5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3BB6-CB62-4090-B206-B945405A0BF8}" type="datetimeFigureOut">
              <a:rPr lang="en-GB" smtClean="0"/>
              <a:t>11/02/2021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4726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16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3693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EC3BB6-CB62-4090-B206-B945405A0BF8}" type="datetimeFigureOut">
              <a:rPr lang="en-GB" smtClean="0"/>
              <a:t>11/02/2021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825FFB-F2B6-4BBC-8E04-D9A416E8FCC2}" type="slidenum">
              <a:rPr lang="en-GB" smtClean="0"/>
              <a:t>‹#›</a:t>
            </a:fld>
            <a:endParaRPr lang="en-GB"/>
          </a:p>
        </p:txBody>
      </p:sp>
    </p:spTree>
    <p:extLst>
      <p:ext uri="{BB962C8B-B14F-4D97-AF65-F5344CB8AC3E}">
        <p14:creationId xmlns:p14="http://schemas.microsoft.com/office/powerpoint/2010/main" val="36992966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Instructional text</a:t>
            </a:r>
            <a:br>
              <a:rPr lang="en-GB" dirty="0" smtClean="0"/>
            </a:br>
            <a:r>
              <a:rPr lang="en-GB" dirty="0" smtClean="0"/>
              <a:t>Hot write!</a:t>
            </a:r>
            <a:endParaRPr lang="en-GB" dirty="0"/>
          </a:p>
        </p:txBody>
      </p:sp>
      <p:sp>
        <p:nvSpPr>
          <p:cNvPr id="3" name="Subtitle 2"/>
          <p:cNvSpPr>
            <a:spLocks noGrp="1"/>
          </p:cNvSpPr>
          <p:nvPr>
            <p:ph type="subTitle" idx="1"/>
          </p:nvPr>
        </p:nvSpPr>
        <p:spPr/>
        <p:txBody>
          <a:bodyPr/>
          <a:lstStyle/>
          <a:p>
            <a:r>
              <a:rPr lang="en-GB" dirty="0" smtClean="0"/>
              <a:t>Wednesday 10th February 2021</a:t>
            </a:r>
            <a:endParaRPr lang="en-GB" dirty="0"/>
          </a:p>
        </p:txBody>
      </p:sp>
    </p:spTree>
    <p:extLst>
      <p:ext uri="{BB962C8B-B14F-4D97-AF65-F5344CB8AC3E}">
        <p14:creationId xmlns:p14="http://schemas.microsoft.com/office/powerpoint/2010/main" val="31947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3880617"/>
              </p:ext>
            </p:extLst>
          </p:nvPr>
        </p:nvGraphicFramePr>
        <p:xfrm>
          <a:off x="1208587" y="586302"/>
          <a:ext cx="8346072" cy="6397955"/>
        </p:xfrm>
        <a:graphic>
          <a:graphicData uri="http://schemas.openxmlformats.org/drawingml/2006/table">
            <a:tbl>
              <a:tblPr firstRow="1" firstCol="1" bandRow="1">
                <a:tableStyleId>{5C22544A-7EE6-4342-B048-85BDC9FD1C3A}</a:tableStyleId>
              </a:tblPr>
              <a:tblGrid>
                <a:gridCol w="1267795">
                  <a:extLst>
                    <a:ext uri="{9D8B030D-6E8A-4147-A177-3AD203B41FA5}">
                      <a16:colId xmlns:a16="http://schemas.microsoft.com/office/drawing/2014/main" val="3794345200"/>
                    </a:ext>
                  </a:extLst>
                </a:gridCol>
                <a:gridCol w="3608522">
                  <a:extLst>
                    <a:ext uri="{9D8B030D-6E8A-4147-A177-3AD203B41FA5}">
                      <a16:colId xmlns:a16="http://schemas.microsoft.com/office/drawing/2014/main" val="3795837992"/>
                    </a:ext>
                  </a:extLst>
                </a:gridCol>
                <a:gridCol w="3469755">
                  <a:extLst>
                    <a:ext uri="{9D8B030D-6E8A-4147-A177-3AD203B41FA5}">
                      <a16:colId xmlns:a16="http://schemas.microsoft.com/office/drawing/2014/main" val="2519080291"/>
                    </a:ext>
                  </a:extLst>
                </a:gridCol>
              </a:tblGrid>
              <a:tr h="234327">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800">
                          <a:effectLst/>
                        </a:rPr>
                        <a:t>Model Text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800">
                          <a:effectLst/>
                        </a:rPr>
                        <a:t>Innovation text- The whole class ideas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991496150"/>
                  </a:ext>
                </a:extLst>
              </a:tr>
              <a:tr h="1337377">
                <a:tc>
                  <a:txBody>
                    <a:bodyPr/>
                    <a:lstStyle/>
                    <a:p>
                      <a:pPr>
                        <a:lnSpc>
                          <a:spcPct val="107000"/>
                        </a:lnSpc>
                        <a:spcAft>
                          <a:spcPts val="0"/>
                        </a:spcAft>
                      </a:pPr>
                      <a:r>
                        <a:rPr lang="en-GB" sz="1400">
                          <a:effectLst/>
                        </a:rPr>
                        <a:t>How is the title presented?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dirty="0">
                          <a:effectLst/>
                        </a:rPr>
                        <a:t>How to text- explains what the following text will be about.</a:t>
                      </a:r>
                    </a:p>
                    <a:p>
                      <a:pPr>
                        <a:lnSpc>
                          <a:spcPct val="107000"/>
                        </a:lnSpc>
                        <a:spcAft>
                          <a:spcPts val="0"/>
                        </a:spcAft>
                      </a:pPr>
                      <a:r>
                        <a:rPr lang="en-GB" sz="1400" dirty="0">
                          <a:effectLst/>
                        </a:rPr>
                        <a:t>Intrigues the reader- hopefully makes them want to read on</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dirty="0">
                          <a:effectLst/>
                        </a:rPr>
                        <a:t>How to kill a vampire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774569644"/>
                  </a:ext>
                </a:extLst>
              </a:tr>
              <a:tr h="4699994">
                <a:tc>
                  <a:txBody>
                    <a:bodyPr/>
                    <a:lstStyle/>
                    <a:p>
                      <a:pPr>
                        <a:lnSpc>
                          <a:spcPct val="107000"/>
                        </a:lnSpc>
                        <a:spcAft>
                          <a:spcPts val="0"/>
                        </a:spcAft>
                      </a:pPr>
                      <a:r>
                        <a:rPr lang="en-GB" sz="1400">
                          <a:effectLst/>
                        </a:rPr>
                        <a:t>Introduction-</a:t>
                      </a:r>
                    </a:p>
                    <a:p>
                      <a:pPr>
                        <a:lnSpc>
                          <a:spcPct val="107000"/>
                        </a:lnSpc>
                        <a:spcAft>
                          <a:spcPts val="0"/>
                        </a:spcAft>
                      </a:pPr>
                      <a:r>
                        <a:rPr lang="en-GB" sz="1400">
                          <a:effectLst/>
                        </a:rPr>
                        <a:t>What questions does the model text use?</a:t>
                      </a:r>
                    </a:p>
                    <a:p>
                      <a:pPr>
                        <a:lnSpc>
                          <a:spcPct val="107000"/>
                        </a:lnSpc>
                        <a:spcAft>
                          <a:spcPts val="0"/>
                        </a:spcAft>
                      </a:pPr>
                      <a:r>
                        <a:rPr lang="en-GB" sz="1400">
                          <a:effectLst/>
                        </a:rPr>
                        <a:t>How does it hook the reader?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a:effectLst/>
                        </a:rPr>
                        <a:t>Asks two questions Do you have a Cyclops living in your neighbourhood? Are you fed up of people you love being eaten at random by this menacing beast?  Rhetorical questions inviting the reader to think about things and engages them.</a:t>
                      </a:r>
                    </a:p>
                    <a:p>
                      <a:pPr>
                        <a:lnSpc>
                          <a:spcPct val="107000"/>
                        </a:lnSpc>
                        <a:spcAft>
                          <a:spcPts val="0"/>
                        </a:spcAft>
                      </a:pPr>
                      <a:r>
                        <a:rPr lang="en-GB" sz="1400">
                          <a:effectLst/>
                        </a:rPr>
                        <a:t> </a:t>
                      </a:r>
                    </a:p>
                    <a:p>
                      <a:pPr>
                        <a:lnSpc>
                          <a:spcPct val="107000"/>
                        </a:lnSpc>
                        <a:spcAft>
                          <a:spcPts val="0"/>
                        </a:spcAft>
                      </a:pPr>
                      <a:r>
                        <a:rPr lang="en-GB" sz="1400">
                          <a:effectLst/>
                        </a:rPr>
                        <a:t>Next part-answers the question – invites/make people understand what the rest of the instructions are going to be about</a:t>
                      </a:r>
                    </a:p>
                    <a:p>
                      <a:pPr>
                        <a:lnSpc>
                          <a:spcPct val="107000"/>
                        </a:lnSpc>
                        <a:spcAft>
                          <a:spcPts val="0"/>
                        </a:spcAft>
                      </a:pPr>
                      <a:r>
                        <a:rPr lang="en-GB" sz="1400">
                          <a:effectLst/>
                        </a:rPr>
                        <a:t>If so, follow these instructions carefully as no one wants to be devoured when they are innocently out for an early morning stroll!</a:t>
                      </a:r>
                    </a:p>
                    <a:p>
                      <a:pPr>
                        <a:lnSpc>
                          <a:spcPct val="107000"/>
                        </a:lnSpc>
                        <a:spcAft>
                          <a:spcPts val="0"/>
                        </a:spcAft>
                      </a:pPr>
                      <a:r>
                        <a:rPr lang="en-GB" sz="1400">
                          <a:effectLst/>
                        </a:rPr>
                        <a:t> </a:t>
                      </a:r>
                    </a:p>
                    <a:p>
                      <a:pPr>
                        <a:lnSpc>
                          <a:spcPct val="107000"/>
                        </a:lnSpc>
                        <a:spcAft>
                          <a:spcPts val="0"/>
                        </a:spcAft>
                      </a:pPr>
                      <a:r>
                        <a:rPr lang="en-GB" sz="1400">
                          <a:effectLst/>
                        </a:rPr>
                        <a:t>Third part of the introduction -convince that these are the best instructions</a:t>
                      </a:r>
                    </a:p>
                    <a:p>
                      <a:pPr>
                        <a:lnSpc>
                          <a:spcPct val="107000"/>
                        </a:lnSpc>
                        <a:spcAft>
                          <a:spcPts val="0"/>
                        </a:spcAft>
                      </a:pPr>
                      <a:r>
                        <a:rPr lang="en-GB" sz="1400">
                          <a:effectLst/>
                        </a:rPr>
                        <a:t>Experienced Cyclops hunters have found this easy-to-follow method totally fool proof. No Cyclops, no matter how large, will be safe from you!</a:t>
                      </a:r>
                    </a:p>
                    <a:p>
                      <a:pPr>
                        <a:lnSpc>
                          <a:spcPct val="107000"/>
                        </a:lnSpc>
                        <a:spcAft>
                          <a:spcPts val="0"/>
                        </a:spcAft>
                      </a:pPr>
                      <a:r>
                        <a:rPr lang="en-GB" sz="1400">
                          <a:effectLst/>
                        </a:rPr>
                        <a:t> </a:t>
                      </a:r>
                    </a:p>
                    <a:p>
                      <a:pP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dirty="0">
                          <a:effectLst/>
                        </a:rPr>
                        <a:t>Are you tired of being scared by a vampire?</a:t>
                      </a:r>
                    </a:p>
                    <a:p>
                      <a:pPr>
                        <a:lnSpc>
                          <a:spcPct val="107000"/>
                        </a:lnSpc>
                        <a:spcAft>
                          <a:spcPts val="0"/>
                        </a:spcAft>
                      </a:pPr>
                      <a:r>
                        <a:rPr lang="en-GB" sz="1400" dirty="0">
                          <a:effectLst/>
                        </a:rPr>
                        <a:t>Are you fed up of the people you love being bitten at random by this blood sucking monster of the night?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If so follow these unbeatable  instructions carefully, as no one wants a family member or themselves to  have their neck bitten by a vampire.</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Experienced vampire slayers have found this easy to follow guide fool proof. No vampire, no matter how sharp its teeth are, would be safe from you.</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443425742"/>
                  </a:ext>
                </a:extLst>
              </a:tr>
            </a:tbl>
          </a:graphicData>
        </a:graphic>
      </p:graphicFrame>
      <p:sp>
        <p:nvSpPr>
          <p:cNvPr id="5" name="Rectangle 1"/>
          <p:cNvSpPr>
            <a:spLocks noChangeArrowheads="1"/>
          </p:cNvSpPr>
          <p:nvPr/>
        </p:nvSpPr>
        <p:spPr bwMode="auto">
          <a:xfrm>
            <a:off x="908183" y="142130"/>
            <a:ext cx="1471166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To know how to box up a text.</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5166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4224459"/>
              </p:ext>
            </p:extLst>
          </p:nvPr>
        </p:nvGraphicFramePr>
        <p:xfrm>
          <a:off x="1144369" y="941777"/>
          <a:ext cx="8409952" cy="5050403"/>
        </p:xfrm>
        <a:graphic>
          <a:graphicData uri="http://schemas.openxmlformats.org/drawingml/2006/table">
            <a:tbl>
              <a:tblPr firstRow="1" firstCol="1" bandRow="1">
                <a:tableStyleId>{5C22544A-7EE6-4342-B048-85BDC9FD1C3A}</a:tableStyleId>
              </a:tblPr>
              <a:tblGrid>
                <a:gridCol w="1277499">
                  <a:extLst>
                    <a:ext uri="{9D8B030D-6E8A-4147-A177-3AD203B41FA5}">
                      <a16:colId xmlns:a16="http://schemas.microsoft.com/office/drawing/2014/main" val="1256281978"/>
                    </a:ext>
                  </a:extLst>
                </a:gridCol>
                <a:gridCol w="3636141">
                  <a:extLst>
                    <a:ext uri="{9D8B030D-6E8A-4147-A177-3AD203B41FA5}">
                      <a16:colId xmlns:a16="http://schemas.microsoft.com/office/drawing/2014/main" val="3298830750"/>
                    </a:ext>
                  </a:extLst>
                </a:gridCol>
                <a:gridCol w="3496312">
                  <a:extLst>
                    <a:ext uri="{9D8B030D-6E8A-4147-A177-3AD203B41FA5}">
                      <a16:colId xmlns:a16="http://schemas.microsoft.com/office/drawing/2014/main" val="623389021"/>
                    </a:ext>
                  </a:extLst>
                </a:gridCol>
              </a:tblGrid>
              <a:tr h="1644520">
                <a:tc>
                  <a:txBody>
                    <a:bodyPr/>
                    <a:lstStyle/>
                    <a:p>
                      <a:pPr>
                        <a:lnSpc>
                          <a:spcPct val="107000"/>
                        </a:lnSpc>
                        <a:spcAft>
                          <a:spcPts val="0"/>
                        </a:spcAft>
                      </a:pPr>
                      <a:r>
                        <a:rPr lang="en-GB" sz="1200" dirty="0">
                          <a:effectLst/>
                        </a:rPr>
                        <a:t>How does the Text let the reader know what equipment is needed?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dirty="0">
                          <a:effectLst/>
                        </a:rPr>
                        <a:t>Five items - list  comma separate </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 Numerous long sticks from an olive tree,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A goat skin full of extremely strong wine,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Some courageous billy goats or sheep to help you escape,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A sharp knife,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A few friends. </a:t>
                      </a:r>
                    </a:p>
                    <a:p>
                      <a:pPr>
                        <a:lnSpc>
                          <a:spcPct val="107000"/>
                        </a:lnSpc>
                        <a:spcAft>
                          <a:spcPts val="0"/>
                        </a:spcAft>
                      </a:pPr>
                      <a:r>
                        <a:rPr lang="en-GB" sz="1200" dirty="0">
                          <a:effectLst/>
                        </a:rPr>
                        <a:t>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a:effectLst/>
                        </a:rPr>
                        <a:t>Garlic </a:t>
                      </a:r>
                    </a:p>
                    <a:p>
                      <a:pPr>
                        <a:lnSpc>
                          <a:spcPct val="107000"/>
                        </a:lnSpc>
                        <a:spcAft>
                          <a:spcPts val="0"/>
                        </a:spcAft>
                      </a:pPr>
                      <a:r>
                        <a:rPr lang="en-GB" sz="1200">
                          <a:effectLst/>
                        </a:rPr>
                        <a:t>Sharp knife </a:t>
                      </a:r>
                    </a:p>
                    <a:p>
                      <a:pPr>
                        <a:lnSpc>
                          <a:spcPct val="107000"/>
                        </a:lnSpc>
                        <a:spcAft>
                          <a:spcPts val="0"/>
                        </a:spcAft>
                      </a:pPr>
                      <a:r>
                        <a:rPr lang="en-GB" sz="1200">
                          <a:effectLst/>
                        </a:rPr>
                        <a:t>Wooden Spike or stake</a:t>
                      </a:r>
                    </a:p>
                    <a:p>
                      <a:pPr>
                        <a:lnSpc>
                          <a:spcPct val="107000"/>
                        </a:lnSpc>
                        <a:spcAft>
                          <a:spcPts val="0"/>
                        </a:spcAft>
                      </a:pPr>
                      <a:r>
                        <a:rPr lang="en-GB" sz="1200">
                          <a:effectLst/>
                        </a:rPr>
                        <a:t>Torch with a daylight blub</a:t>
                      </a:r>
                    </a:p>
                    <a:p>
                      <a:pPr>
                        <a:lnSpc>
                          <a:spcPct val="107000"/>
                        </a:lnSpc>
                        <a:spcAft>
                          <a:spcPts val="0"/>
                        </a:spcAft>
                      </a:pPr>
                      <a:r>
                        <a:rPr lang="en-GB" sz="1200">
                          <a:effectLst/>
                        </a:rPr>
                        <a:t>Noise cancelling headphones </a:t>
                      </a: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1486806202"/>
                  </a:ext>
                </a:extLst>
              </a:tr>
              <a:tr h="3289040">
                <a:tc>
                  <a:txBody>
                    <a:bodyPr/>
                    <a:lstStyle/>
                    <a:p>
                      <a:pPr>
                        <a:lnSpc>
                          <a:spcPct val="107000"/>
                        </a:lnSpc>
                        <a:spcAft>
                          <a:spcPts val="0"/>
                        </a:spcAft>
                      </a:pPr>
                      <a:r>
                        <a:rPr lang="en-GB" sz="1200">
                          <a:effectLst/>
                        </a:rPr>
                        <a:t>How are the instructions presented?</a:t>
                      </a:r>
                    </a:p>
                    <a:p>
                      <a:pPr>
                        <a:lnSpc>
                          <a:spcPct val="107000"/>
                        </a:lnSpc>
                        <a:spcAft>
                          <a:spcPts val="0"/>
                        </a:spcAft>
                      </a:pPr>
                      <a:r>
                        <a:rPr lang="en-GB" sz="1200">
                          <a:effectLst/>
                        </a:rPr>
                        <a:t> </a:t>
                      </a:r>
                    </a:p>
                    <a:p>
                      <a:pPr>
                        <a:lnSpc>
                          <a:spcPct val="107000"/>
                        </a:lnSpc>
                        <a:spcAft>
                          <a:spcPts val="0"/>
                        </a:spcAft>
                      </a:pPr>
                      <a:r>
                        <a:rPr lang="en-GB" sz="1200">
                          <a:effectLst/>
                        </a:rPr>
                        <a:t> </a:t>
                      </a:r>
                    </a:p>
                    <a:p>
                      <a:pPr>
                        <a:lnSpc>
                          <a:spcPct val="107000"/>
                        </a:lnSpc>
                        <a:spcAft>
                          <a:spcPts val="0"/>
                        </a:spcAft>
                      </a:pPr>
                      <a:r>
                        <a:rPr lang="en-GB" sz="1200">
                          <a:effectLst/>
                        </a:rPr>
                        <a:t> </a:t>
                      </a:r>
                    </a:p>
                    <a:p>
                      <a:pPr>
                        <a:lnSpc>
                          <a:spcPct val="107000"/>
                        </a:lnSpc>
                        <a:spcAft>
                          <a:spcPts val="0"/>
                        </a:spcAft>
                      </a:pPr>
                      <a:r>
                        <a:rPr lang="en-GB" sz="1200">
                          <a:effectLst/>
                        </a:rPr>
                        <a:t>What different use of time adverbials are there?</a:t>
                      </a:r>
                    </a:p>
                    <a:p>
                      <a:pPr>
                        <a:lnSpc>
                          <a:spcPct val="107000"/>
                        </a:lnSpc>
                        <a:spcAft>
                          <a:spcPts val="0"/>
                        </a:spcAft>
                      </a:pPr>
                      <a:r>
                        <a:rPr lang="en-GB" sz="1200">
                          <a:effectLst/>
                        </a:rPr>
                        <a:t> </a:t>
                      </a:r>
                    </a:p>
                    <a:p>
                      <a:pPr>
                        <a:lnSpc>
                          <a:spcPct val="107000"/>
                        </a:lnSpc>
                        <a:spcAft>
                          <a:spcPts val="0"/>
                        </a:spcAft>
                      </a:pPr>
                      <a:r>
                        <a:rPr lang="en-GB" sz="1200">
                          <a:effectLst/>
                        </a:rPr>
                        <a:t>What imperative verbs are used?</a:t>
                      </a: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dirty="0">
                          <a:effectLst/>
                        </a:rPr>
                        <a:t>Clearly broken down into manageable steps- </a:t>
                      </a:r>
                    </a:p>
                    <a:p>
                      <a:pPr>
                        <a:lnSpc>
                          <a:spcPct val="107000"/>
                        </a:lnSpc>
                        <a:spcAft>
                          <a:spcPts val="0"/>
                        </a:spcAft>
                      </a:pPr>
                      <a:r>
                        <a:rPr lang="en-GB" sz="1200" dirty="0">
                          <a:effectLst/>
                        </a:rPr>
                        <a:t>Bullet points to separate each instruction</a:t>
                      </a:r>
                    </a:p>
                    <a:p>
                      <a:pPr>
                        <a:lnSpc>
                          <a:spcPct val="107000"/>
                        </a:lnSpc>
                        <a:spcAft>
                          <a:spcPts val="0"/>
                        </a:spcAft>
                      </a:pPr>
                      <a:r>
                        <a:rPr lang="en-GB" sz="1200" dirty="0">
                          <a:effectLst/>
                        </a:rPr>
                        <a:t>Sentences are made up of steps that are grouped in a logical way and joined using connectives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First, next, after, then, now</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Cut, sharpen, hold, wait, go, hide, watch. These would be subject specific- linked to the topic in hand</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dirty="0">
                          <a:effectLst/>
                        </a:rPr>
                        <a:t>Bullet points </a:t>
                      </a:r>
                    </a:p>
                    <a:p>
                      <a:pPr>
                        <a:lnSpc>
                          <a:spcPct val="107000"/>
                        </a:lnSpc>
                        <a:spcAft>
                          <a:spcPts val="0"/>
                        </a:spcAft>
                      </a:pPr>
                      <a:r>
                        <a:rPr lang="en-GB" sz="1200" dirty="0">
                          <a:effectLst/>
                        </a:rPr>
                        <a:t>Separate instructions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First, next, after, then, now</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Cut, sharpen, hold, wait, go, hide, watch. These would be subject specific- linked to the topic in hand</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982862111"/>
                  </a:ext>
                </a:extLst>
              </a:tr>
            </a:tbl>
          </a:graphicData>
        </a:graphic>
      </p:graphicFrame>
    </p:spTree>
    <p:extLst>
      <p:ext uri="{BB962C8B-B14F-4D97-AF65-F5344CB8AC3E}">
        <p14:creationId xmlns:p14="http://schemas.microsoft.com/office/powerpoint/2010/main" val="2596945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5203645"/>
              </p:ext>
            </p:extLst>
          </p:nvPr>
        </p:nvGraphicFramePr>
        <p:xfrm>
          <a:off x="947253" y="1275781"/>
          <a:ext cx="9636292" cy="4542790"/>
        </p:xfrm>
        <a:graphic>
          <a:graphicData uri="http://schemas.openxmlformats.org/drawingml/2006/table">
            <a:tbl>
              <a:tblPr firstRow="1" firstCol="1" bandRow="1">
                <a:tableStyleId>{5C22544A-7EE6-4342-B048-85BDC9FD1C3A}</a:tableStyleId>
              </a:tblPr>
              <a:tblGrid>
                <a:gridCol w="1463784">
                  <a:extLst>
                    <a:ext uri="{9D8B030D-6E8A-4147-A177-3AD203B41FA5}">
                      <a16:colId xmlns:a16="http://schemas.microsoft.com/office/drawing/2014/main" val="4010560101"/>
                    </a:ext>
                  </a:extLst>
                </a:gridCol>
                <a:gridCol w="4166363">
                  <a:extLst>
                    <a:ext uri="{9D8B030D-6E8A-4147-A177-3AD203B41FA5}">
                      <a16:colId xmlns:a16="http://schemas.microsoft.com/office/drawing/2014/main" val="1606864385"/>
                    </a:ext>
                  </a:extLst>
                </a:gridCol>
                <a:gridCol w="4006145">
                  <a:extLst>
                    <a:ext uri="{9D8B030D-6E8A-4147-A177-3AD203B41FA5}">
                      <a16:colId xmlns:a16="http://schemas.microsoft.com/office/drawing/2014/main" val="786642999"/>
                    </a:ext>
                  </a:extLst>
                </a:gridCol>
              </a:tblGrid>
              <a:tr h="2524739">
                <a:tc>
                  <a:txBody>
                    <a:bodyPr/>
                    <a:lstStyle/>
                    <a:p>
                      <a:pPr>
                        <a:lnSpc>
                          <a:spcPct val="107000"/>
                        </a:lnSpc>
                        <a:spcAft>
                          <a:spcPts val="0"/>
                        </a:spcAft>
                      </a:pPr>
                      <a:r>
                        <a:rPr lang="en-GB" sz="1200" dirty="0">
                          <a:effectLst/>
                        </a:rPr>
                        <a:t>How does are the instructions concluded? </a:t>
                      </a:r>
                    </a:p>
                    <a:p>
                      <a:pPr>
                        <a:lnSpc>
                          <a:spcPct val="107000"/>
                        </a:lnSpc>
                        <a:spcAft>
                          <a:spcPts val="0"/>
                        </a:spcAft>
                      </a:pPr>
                      <a:r>
                        <a:rPr lang="en-GB" sz="1200" dirty="0">
                          <a:effectLst/>
                        </a:rPr>
                        <a:t>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A concluding paragraph- may contain more information about things – or an optional step- </a:t>
                      </a:r>
                    </a:p>
                    <a:p>
                      <a:pPr>
                        <a:lnSpc>
                          <a:spcPct val="107000"/>
                        </a:lnSpc>
                        <a:spcAft>
                          <a:spcPts val="0"/>
                        </a:spcAft>
                      </a:pPr>
                      <a:r>
                        <a:rPr lang="en-GB" sz="1200" dirty="0">
                          <a:effectLst/>
                        </a:rPr>
                        <a:t>Typically, the cyclops will scream and shout angrily whilst you escape. When it reaches out to try and grab you, it should be easy to avoid its large sausage fingers! You can then decide to mock him and reveal who you are as you are escaping.</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Typically the vampire will omit a deafening scream when it dies from the stake in the mouth.  Wearing headphones will stop this bothering you. </a:t>
                      </a:r>
                    </a:p>
                    <a:p>
                      <a:pPr>
                        <a:lnSpc>
                          <a:spcPct val="107000"/>
                        </a:lnSpc>
                        <a:spcAft>
                          <a:spcPts val="0"/>
                        </a:spcAft>
                      </a:pPr>
                      <a:r>
                        <a:rPr lang="en-GB" sz="1200" dirty="0">
                          <a:effectLst/>
                        </a:rPr>
                        <a:t>When it reaches out to try and grab you  might be able to duck under it or step back to avoid it You might decide to trap his remains in a box made of metal for safety reasons then bury him in a grave</a:t>
                      </a:r>
                    </a:p>
                    <a:p>
                      <a:pPr>
                        <a:lnSpc>
                          <a:spcPct val="107000"/>
                        </a:lnSpc>
                        <a:spcAft>
                          <a:spcPts val="0"/>
                        </a:spcAft>
                      </a:pPr>
                      <a:r>
                        <a:rPr lang="en-GB" sz="1200" dirty="0">
                          <a:effectLst/>
                        </a:rPr>
                        <a:t>You can then decided to laugh at him or reveal your name so he knows who the greatest vampire hunter is.</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5155702"/>
                  </a:ext>
                </a:extLst>
              </a:tr>
              <a:tr h="2018051">
                <a:tc>
                  <a:txBody>
                    <a:bodyPr/>
                    <a:lstStyle/>
                    <a:p>
                      <a:pPr>
                        <a:lnSpc>
                          <a:spcPct val="107000"/>
                        </a:lnSpc>
                        <a:spcAft>
                          <a:spcPts val="0"/>
                        </a:spcAft>
                      </a:pPr>
                      <a:r>
                        <a:rPr lang="en-GB" sz="1200">
                          <a:effectLst/>
                        </a:rPr>
                        <a:t>How is other information presented?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Top tips box- Useful information to impart other information, could also be safety messages if dangerous situation</a:t>
                      </a:r>
                    </a:p>
                    <a:p>
                      <a:pPr>
                        <a:lnSpc>
                          <a:spcPct val="107000"/>
                        </a:lnSpc>
                        <a:spcAft>
                          <a:spcPts val="0"/>
                        </a:spcAft>
                      </a:pPr>
                      <a:r>
                        <a:rPr lang="en-GB" sz="1200" u="sng">
                          <a:effectLst/>
                        </a:rPr>
                        <a:t>Top Tips</a:t>
                      </a:r>
                      <a:endParaRPr lang="en-GB" sz="1200">
                        <a:effectLst/>
                      </a:endParaRPr>
                    </a:p>
                    <a:p>
                      <a:pPr marL="342900" lvl="0" indent="-342900">
                        <a:lnSpc>
                          <a:spcPct val="107000"/>
                        </a:lnSpc>
                        <a:spcAft>
                          <a:spcPts val="0"/>
                        </a:spcAft>
                        <a:buFont typeface="Times New Roman" panose="02020603050405020304" pitchFamily="18" charset="0"/>
                        <a:buChar char="•"/>
                        <a:tabLst>
                          <a:tab pos="457200" algn="l"/>
                        </a:tabLst>
                      </a:pPr>
                      <a:r>
                        <a:rPr lang="en-GB" sz="1200">
                          <a:effectLst/>
                        </a:rPr>
                        <a:t>Keep the goat and sheep calm at all times - you don’t want them escaping in fright before you have a chance to escape.</a:t>
                      </a:r>
                    </a:p>
                    <a:p>
                      <a:pPr marL="342900" lvl="0" indent="-342900">
                        <a:lnSpc>
                          <a:spcPct val="107000"/>
                        </a:lnSpc>
                        <a:spcAft>
                          <a:spcPts val="0"/>
                        </a:spcAft>
                        <a:buFont typeface="Times New Roman" panose="02020603050405020304" pitchFamily="18" charset="0"/>
                        <a:buChar char="•"/>
                        <a:tabLst>
                          <a:tab pos="457200" algn="l"/>
                        </a:tabLst>
                      </a:pPr>
                      <a:r>
                        <a:rPr lang="en-GB" sz="1200">
                          <a:effectLst/>
                        </a:rPr>
                        <a:t>When the cyclops pulls the stick from his eye, ignore his pitiful pleas for mercy. If you help him out, he is sure to gobble you up instantly.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Top Tips  </a:t>
                      </a:r>
                    </a:p>
                    <a:p>
                      <a:pPr>
                        <a:lnSpc>
                          <a:spcPct val="107000"/>
                        </a:lnSpc>
                        <a:spcAft>
                          <a:spcPts val="0"/>
                        </a:spcAft>
                      </a:pPr>
                      <a:r>
                        <a:rPr lang="en-GB" sz="1200" dirty="0">
                          <a:effectLst/>
                        </a:rPr>
                        <a:t>The Vampire will turn  to stone on the parts of the body that are hit by the torch- shine it on it’s leg first and it won’t be able to run away!</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2244591"/>
                  </a:ext>
                </a:extLst>
              </a:tr>
            </a:tbl>
          </a:graphicData>
        </a:graphic>
      </p:graphicFrame>
    </p:spTree>
    <p:extLst>
      <p:ext uri="{BB962C8B-B14F-4D97-AF65-F5344CB8AC3E}">
        <p14:creationId xmlns:p14="http://schemas.microsoft.com/office/powerpoint/2010/main" val="214281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38185" y="443512"/>
            <a:ext cx="6112621" cy="6567887"/>
          </a:xfrm>
          <a:prstGeom prst="rect">
            <a:avLst/>
          </a:prstGeom>
        </p:spPr>
      </p:pic>
    </p:spTree>
    <p:extLst>
      <p:ext uri="{BB962C8B-B14F-4D97-AF65-F5344CB8AC3E}">
        <p14:creationId xmlns:p14="http://schemas.microsoft.com/office/powerpoint/2010/main" val="3854724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2336" y="402075"/>
            <a:ext cx="6583876" cy="3912579"/>
          </a:xfrm>
          <a:prstGeom prst="rect">
            <a:avLst/>
          </a:prstGeom>
        </p:spPr>
      </p:pic>
      <p:pic>
        <p:nvPicPr>
          <p:cNvPr id="5" name="Picture 4"/>
          <p:cNvPicPr>
            <a:picLocks noChangeAspect="1"/>
          </p:cNvPicPr>
          <p:nvPr/>
        </p:nvPicPr>
        <p:blipFill>
          <a:blip r:embed="rId3"/>
          <a:stretch>
            <a:fillRect/>
          </a:stretch>
        </p:blipFill>
        <p:spPr>
          <a:xfrm>
            <a:off x="6205481" y="1830001"/>
            <a:ext cx="5884311" cy="4969305"/>
          </a:xfrm>
          <a:prstGeom prst="rect">
            <a:avLst/>
          </a:prstGeom>
        </p:spPr>
      </p:pic>
    </p:spTree>
    <p:extLst>
      <p:ext uri="{BB962C8B-B14F-4D97-AF65-F5344CB8AC3E}">
        <p14:creationId xmlns:p14="http://schemas.microsoft.com/office/powerpoint/2010/main" val="2476024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next step is improving our writing and editing the process-</a:t>
            </a:r>
            <a:endParaRPr lang="en-GB" dirty="0"/>
          </a:p>
        </p:txBody>
      </p:sp>
      <p:sp>
        <p:nvSpPr>
          <p:cNvPr id="3" name="Content Placeholder 2"/>
          <p:cNvSpPr>
            <a:spLocks noGrp="1"/>
          </p:cNvSpPr>
          <p:nvPr>
            <p:ph idx="1"/>
          </p:nvPr>
        </p:nvSpPr>
        <p:spPr/>
        <p:txBody>
          <a:bodyPr/>
          <a:lstStyle/>
          <a:p>
            <a:r>
              <a:rPr lang="en-GB" dirty="0" smtClean="0"/>
              <a:t>Check the list- have I included all features? </a:t>
            </a:r>
          </a:p>
          <a:p>
            <a:r>
              <a:rPr lang="en-GB" dirty="0" smtClean="0"/>
              <a:t>What can I improve?</a:t>
            </a:r>
          </a:p>
          <a:p>
            <a:r>
              <a:rPr lang="en-GB" dirty="0" smtClean="0"/>
              <a:t>Look at the instructions.</a:t>
            </a:r>
          </a:p>
          <a:p>
            <a:r>
              <a:rPr lang="en-GB" dirty="0" smtClean="0"/>
              <a:t>Can I add anything to show a </a:t>
            </a:r>
            <a:r>
              <a:rPr lang="en-GB" smtClean="0"/>
              <a:t>different skill?  </a:t>
            </a:r>
            <a:endParaRPr lang="en-GB" dirty="0"/>
          </a:p>
        </p:txBody>
      </p:sp>
    </p:spTree>
    <p:extLst>
      <p:ext uri="{BB962C8B-B14F-4D97-AF65-F5344CB8AC3E}">
        <p14:creationId xmlns:p14="http://schemas.microsoft.com/office/powerpoint/2010/main" val="393721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10549" y="1459632"/>
            <a:ext cx="8696838" cy="3477875"/>
          </a:xfrm>
          <a:prstGeom prst="rect">
            <a:avLst/>
          </a:prstGeom>
        </p:spPr>
        <p:txBody>
          <a:bodyPr wrap="square">
            <a:spAutoFit/>
          </a:bodyPr>
          <a:lstStyle/>
          <a:p>
            <a:r>
              <a:rPr lang="en-GB" sz="2000" dirty="0"/>
              <a:t>These instructions help you to solve one of the puzzles in Haven. Can you improve them by using connectives</a:t>
            </a:r>
            <a:r>
              <a:rPr lang="en-GB" sz="2000" dirty="0" smtClean="0"/>
              <a:t>, time adverbials, descriptions and punctuation.  </a:t>
            </a:r>
          </a:p>
          <a:p>
            <a:r>
              <a:rPr lang="en-GB" sz="2000" dirty="0" smtClean="0"/>
              <a:t>• </a:t>
            </a:r>
            <a:r>
              <a:rPr lang="en-GB" sz="2000" dirty="0"/>
              <a:t>Walk towards the shipwreck. </a:t>
            </a:r>
            <a:endParaRPr lang="en-GB" sz="2000" dirty="0" smtClean="0"/>
          </a:p>
          <a:p>
            <a:r>
              <a:rPr lang="en-GB" sz="2000" dirty="0" smtClean="0"/>
              <a:t>• </a:t>
            </a:r>
            <a:r>
              <a:rPr lang="en-GB" sz="2000" dirty="0"/>
              <a:t>Enter the wooden building. </a:t>
            </a:r>
            <a:endParaRPr lang="en-GB" sz="2000" dirty="0" smtClean="0"/>
          </a:p>
          <a:p>
            <a:r>
              <a:rPr lang="en-GB" sz="2000" dirty="0" smtClean="0"/>
              <a:t>• </a:t>
            </a:r>
            <a:r>
              <a:rPr lang="en-GB" sz="2000" dirty="0"/>
              <a:t>Drag the box out of the building</a:t>
            </a:r>
            <a:r>
              <a:rPr lang="en-GB" sz="2000" dirty="0" smtClean="0"/>
              <a:t>.</a:t>
            </a:r>
          </a:p>
          <a:p>
            <a:r>
              <a:rPr lang="en-GB" sz="2000" dirty="0" smtClean="0"/>
              <a:t> </a:t>
            </a:r>
            <a:r>
              <a:rPr lang="en-GB" sz="2000" dirty="0"/>
              <a:t>• Put two cannonballs in this box. </a:t>
            </a:r>
            <a:endParaRPr lang="en-GB" sz="2000" dirty="0" smtClean="0"/>
          </a:p>
          <a:p>
            <a:r>
              <a:rPr lang="en-GB" sz="2000" dirty="0" smtClean="0"/>
              <a:t>• </a:t>
            </a:r>
            <a:r>
              <a:rPr lang="en-GB" sz="2000" dirty="0"/>
              <a:t>Drag the box back into the building. </a:t>
            </a:r>
            <a:endParaRPr lang="en-GB" sz="2000" dirty="0" smtClean="0"/>
          </a:p>
          <a:p>
            <a:r>
              <a:rPr lang="en-GB" sz="2000" dirty="0" smtClean="0"/>
              <a:t>• </a:t>
            </a:r>
            <a:r>
              <a:rPr lang="en-GB" sz="2000" dirty="0"/>
              <a:t>Drag three cannonballs into the hanging box outside. </a:t>
            </a:r>
            <a:endParaRPr lang="en-GB" sz="2000" dirty="0" smtClean="0"/>
          </a:p>
          <a:p>
            <a:r>
              <a:rPr lang="en-GB" sz="2000" dirty="0" smtClean="0"/>
              <a:t>• </a:t>
            </a:r>
            <a:r>
              <a:rPr lang="en-GB" sz="2000" dirty="0"/>
              <a:t>Return to the building. </a:t>
            </a:r>
            <a:endParaRPr lang="en-GB" sz="2000" dirty="0" smtClean="0"/>
          </a:p>
          <a:p>
            <a:r>
              <a:rPr lang="en-GB" sz="2000" dirty="0" smtClean="0"/>
              <a:t>• </a:t>
            </a:r>
            <a:r>
              <a:rPr lang="en-GB" sz="2000" dirty="0"/>
              <a:t>Turn the lever. </a:t>
            </a:r>
            <a:endParaRPr lang="en-GB" sz="2000" dirty="0" smtClean="0"/>
          </a:p>
          <a:p>
            <a:r>
              <a:rPr lang="en-GB" sz="2000" dirty="0" smtClean="0"/>
              <a:t>• </a:t>
            </a:r>
            <a:r>
              <a:rPr lang="en-GB" sz="2000" dirty="0"/>
              <a:t>Pull the handle. </a:t>
            </a:r>
          </a:p>
        </p:txBody>
      </p:sp>
    </p:spTree>
    <p:extLst>
      <p:ext uri="{BB962C8B-B14F-4D97-AF65-F5344CB8AC3E}">
        <p14:creationId xmlns:p14="http://schemas.microsoft.com/office/powerpoint/2010/main" val="65215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Hot write</a:t>
            </a:r>
            <a:endParaRPr lang="en-GB" dirty="0"/>
          </a:p>
        </p:txBody>
      </p:sp>
      <p:sp>
        <p:nvSpPr>
          <p:cNvPr id="3" name="Content Placeholder 2"/>
          <p:cNvSpPr>
            <a:spLocks noGrp="1"/>
          </p:cNvSpPr>
          <p:nvPr>
            <p:ph idx="1"/>
          </p:nvPr>
        </p:nvSpPr>
        <p:spPr/>
        <p:txBody>
          <a:bodyPr/>
          <a:lstStyle/>
          <a:p>
            <a:r>
              <a:rPr lang="en-GB" dirty="0" smtClean="0"/>
              <a:t>By now you have had lots of input to the instruction writing- </a:t>
            </a:r>
          </a:p>
          <a:p>
            <a:r>
              <a:rPr lang="en-GB" dirty="0" smtClean="0"/>
              <a:t>You should have planned the write using the boxing up model</a:t>
            </a:r>
          </a:p>
          <a:p>
            <a:r>
              <a:rPr lang="en-GB" dirty="0" smtClean="0"/>
              <a:t>You should have written cold and warm write</a:t>
            </a:r>
            <a:endParaRPr lang="en-GB" dirty="0"/>
          </a:p>
        </p:txBody>
      </p:sp>
    </p:spTree>
    <p:extLst>
      <p:ext uri="{BB962C8B-B14F-4D97-AF65-F5344CB8AC3E}">
        <p14:creationId xmlns:p14="http://schemas.microsoft.com/office/powerpoint/2010/main" val="64480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25624" y="213542"/>
            <a:ext cx="9448909" cy="6379755"/>
          </a:xfrm>
          <a:prstGeom prst="rect">
            <a:avLst/>
          </a:prstGeom>
        </p:spPr>
      </p:pic>
    </p:spTree>
    <p:extLst>
      <p:ext uri="{BB962C8B-B14F-4D97-AF65-F5344CB8AC3E}">
        <p14:creationId xmlns:p14="http://schemas.microsoft.com/office/powerpoint/2010/main" val="2795528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01657" y="295673"/>
            <a:ext cx="9394940" cy="6326919"/>
          </a:xfrm>
          <a:prstGeom prst="rect">
            <a:avLst/>
          </a:prstGeom>
        </p:spPr>
      </p:pic>
    </p:spTree>
    <p:extLst>
      <p:ext uri="{BB962C8B-B14F-4D97-AF65-F5344CB8AC3E}">
        <p14:creationId xmlns:p14="http://schemas.microsoft.com/office/powerpoint/2010/main" val="3851372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8873329"/>
              </p:ext>
            </p:extLst>
          </p:nvPr>
        </p:nvGraphicFramePr>
        <p:xfrm>
          <a:off x="1856177" y="706333"/>
          <a:ext cx="7102403" cy="5967892"/>
        </p:xfrm>
        <a:graphic>
          <a:graphicData uri="http://schemas.openxmlformats.org/drawingml/2006/table">
            <a:tbl>
              <a:tblPr firstRow="1" firstCol="1" bandRow="1">
                <a:tableStyleId>{5C22544A-7EE6-4342-B048-85BDC9FD1C3A}</a:tableStyleId>
              </a:tblPr>
              <a:tblGrid>
                <a:gridCol w="3904904">
                  <a:extLst>
                    <a:ext uri="{9D8B030D-6E8A-4147-A177-3AD203B41FA5}">
                      <a16:colId xmlns:a16="http://schemas.microsoft.com/office/drawing/2014/main" val="2304453193"/>
                    </a:ext>
                  </a:extLst>
                </a:gridCol>
                <a:gridCol w="3197499">
                  <a:extLst>
                    <a:ext uri="{9D8B030D-6E8A-4147-A177-3AD203B41FA5}">
                      <a16:colId xmlns:a16="http://schemas.microsoft.com/office/drawing/2014/main" val="1420968388"/>
                    </a:ext>
                  </a:extLst>
                </a:gridCol>
              </a:tblGrid>
              <a:tr h="315183">
                <a:tc>
                  <a:txBody>
                    <a:bodyPr/>
                    <a:lstStyle/>
                    <a:p>
                      <a:pPr>
                        <a:lnSpc>
                          <a:spcPct val="107000"/>
                        </a:lnSpc>
                        <a:spcAft>
                          <a:spcPts val="0"/>
                        </a:spcAft>
                      </a:pPr>
                      <a:r>
                        <a:rPr lang="en-GB" sz="1800">
                          <a:effectLst/>
                        </a:rPr>
                        <a:t>I have included: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9235451"/>
                  </a:ext>
                </a:extLst>
              </a:tr>
              <a:tr h="1294354">
                <a:tc>
                  <a:txBody>
                    <a:bodyPr/>
                    <a:lstStyle/>
                    <a:p>
                      <a:pPr>
                        <a:lnSpc>
                          <a:spcPct val="107000"/>
                        </a:lnSpc>
                        <a:spcAft>
                          <a:spcPts val="0"/>
                        </a:spcAft>
                      </a:pPr>
                      <a:r>
                        <a:rPr lang="en-GB" sz="1800">
                          <a:effectLst/>
                        </a:rPr>
                        <a:t>An Introduction which :</a:t>
                      </a:r>
                    </a:p>
                    <a:p>
                      <a:pPr>
                        <a:lnSpc>
                          <a:spcPct val="107000"/>
                        </a:lnSpc>
                        <a:spcAft>
                          <a:spcPts val="0"/>
                        </a:spcAft>
                      </a:pPr>
                      <a:r>
                        <a:rPr lang="en-GB" sz="1800">
                          <a:effectLst/>
                        </a:rPr>
                        <a:t>Asks two questions</a:t>
                      </a:r>
                    </a:p>
                    <a:p>
                      <a:pPr>
                        <a:lnSpc>
                          <a:spcPct val="107000"/>
                        </a:lnSpc>
                        <a:spcAft>
                          <a:spcPts val="0"/>
                        </a:spcAft>
                      </a:pPr>
                      <a:r>
                        <a:rPr lang="en-GB" sz="1800">
                          <a:effectLst/>
                        </a:rPr>
                        <a:t>Invites the reader to read on</a:t>
                      </a:r>
                    </a:p>
                    <a:p>
                      <a:pPr>
                        <a:lnSpc>
                          <a:spcPct val="107000"/>
                        </a:lnSpc>
                        <a:spcAft>
                          <a:spcPts val="0"/>
                        </a:spcAft>
                      </a:pPr>
                      <a:r>
                        <a:rPr lang="en-GB" sz="1800">
                          <a:effectLst/>
                        </a:rPr>
                        <a:t>Explains why these are the best instructions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0138840"/>
                  </a:ext>
                </a:extLst>
              </a:tr>
              <a:tr h="641574">
                <a:tc>
                  <a:txBody>
                    <a:bodyPr/>
                    <a:lstStyle/>
                    <a:p>
                      <a:pPr>
                        <a:lnSpc>
                          <a:spcPct val="107000"/>
                        </a:lnSpc>
                        <a:spcAft>
                          <a:spcPts val="0"/>
                        </a:spcAft>
                      </a:pPr>
                      <a:r>
                        <a:rPr lang="en-GB" sz="1800">
                          <a:effectLst/>
                        </a:rPr>
                        <a:t>An explanation of what is needed in order to carry out these instructions  (equipment list)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772569"/>
                  </a:ext>
                </a:extLst>
              </a:tr>
              <a:tr h="641574">
                <a:tc>
                  <a:txBody>
                    <a:bodyPr/>
                    <a:lstStyle/>
                    <a:p>
                      <a:pPr>
                        <a:lnSpc>
                          <a:spcPct val="107000"/>
                        </a:lnSpc>
                        <a:spcAft>
                          <a:spcPts val="0"/>
                        </a:spcAft>
                      </a:pPr>
                      <a:r>
                        <a:rPr lang="en-GB" sz="1800">
                          <a:effectLst/>
                        </a:rPr>
                        <a:t>A method or list of instructions- numbered, bullet points or separated into sections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708507"/>
                  </a:ext>
                </a:extLst>
              </a:tr>
              <a:tr h="641574">
                <a:tc>
                  <a:txBody>
                    <a:bodyPr/>
                    <a:lstStyle/>
                    <a:p>
                      <a:pPr>
                        <a:lnSpc>
                          <a:spcPct val="107000"/>
                        </a:lnSpc>
                        <a:spcAft>
                          <a:spcPts val="0"/>
                        </a:spcAft>
                      </a:pPr>
                      <a:r>
                        <a:rPr lang="en-GB" sz="1800">
                          <a:effectLst/>
                        </a:rPr>
                        <a:t>Have written my steps in chronological order using time adverbials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340554"/>
                  </a:ext>
                </a:extLst>
              </a:tr>
              <a:tr h="315183">
                <a:tc>
                  <a:txBody>
                    <a:bodyPr/>
                    <a:lstStyle/>
                    <a:p>
                      <a:pPr>
                        <a:lnSpc>
                          <a:spcPct val="107000"/>
                        </a:lnSpc>
                        <a:spcAft>
                          <a:spcPts val="0"/>
                        </a:spcAft>
                      </a:pPr>
                      <a:r>
                        <a:rPr lang="en-GB" sz="1800">
                          <a:effectLst/>
                        </a:rPr>
                        <a:t>Accurate descriptions and technical language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2383026"/>
                  </a:ext>
                </a:extLst>
              </a:tr>
              <a:tr h="641574">
                <a:tc>
                  <a:txBody>
                    <a:bodyPr/>
                    <a:lstStyle/>
                    <a:p>
                      <a:pPr>
                        <a:lnSpc>
                          <a:spcPct val="107000"/>
                        </a:lnSpc>
                        <a:spcAft>
                          <a:spcPts val="0"/>
                        </a:spcAft>
                      </a:pPr>
                      <a:r>
                        <a:rPr lang="en-GB" sz="1800">
                          <a:effectLst/>
                        </a:rPr>
                        <a:t>Tips and extra advice for the reader </a:t>
                      </a:r>
                    </a:p>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9768925"/>
                  </a:ext>
                </a:extLst>
              </a:tr>
              <a:tr h="315183">
                <a:tc>
                  <a:txBody>
                    <a:bodyPr/>
                    <a:lstStyle/>
                    <a:p>
                      <a:pPr>
                        <a:lnSpc>
                          <a:spcPct val="107000"/>
                        </a:lnSpc>
                        <a:spcAft>
                          <a:spcPts val="0"/>
                        </a:spcAft>
                      </a:pPr>
                      <a:r>
                        <a:rPr lang="en-GB" sz="1800">
                          <a:effectLst/>
                        </a:rPr>
                        <a:t>A conclusion directed at the reader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957680"/>
                  </a:ext>
                </a:extLst>
              </a:tr>
            </a:tbl>
          </a:graphicData>
        </a:graphic>
      </p:graphicFrame>
    </p:spTree>
    <p:extLst>
      <p:ext uri="{BB962C8B-B14F-4D97-AF65-F5344CB8AC3E}">
        <p14:creationId xmlns:p14="http://schemas.microsoft.com/office/powerpoint/2010/main" val="240840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24742" y="1037404"/>
            <a:ext cx="10025149"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3600"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 to blind a Cyclops</a:t>
            </a:r>
            <a:endParaRPr kumimoji="0" lang="en-GB"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have a Cyclops living in your neighbourhood? Are you fed up of people you love being eaten at random by this menacing beast? If so, follow these instructions carefully as no one wants to be devoured when they are innocently out for an early morning stroll! Experienced Cyclops hunters have found this easy-to-follow method totally fool proof. No Cyclops, no matter how large, will be safe from you!</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Resources:</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Numerous long sticks from an olive tree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goat skin full of extremely strong wine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Some courageous billy goats or sheep to help you escape.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sharp knife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few friends </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none" strike="noStrike" cap="none" normalizeH="0" baseline="0" dirty="0" smtClean="0">
              <a:ln>
                <a:noFill/>
              </a:ln>
              <a:solidFill>
                <a:schemeClr val="tx1"/>
              </a:solidFill>
              <a:effectLst/>
            </a:endParaRPr>
          </a:p>
        </p:txBody>
      </p:sp>
      <p:sp>
        <p:nvSpPr>
          <p:cNvPr id="6" name="Rectangle 3"/>
          <p:cNvSpPr>
            <a:spLocks noChangeArrowheads="1"/>
          </p:cNvSpPr>
          <p:nvPr/>
        </p:nvSpPr>
        <p:spPr bwMode="auto">
          <a:xfrm>
            <a:off x="838200" y="20310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8042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15556" y="4914063"/>
            <a:ext cx="6400800" cy="1393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Top Tips</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Keep the goat and sheep calm at all times - you don’t want them escaping in fright before you have a chance to escape.</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When the cyclops pulls the stick from his eye, ignore his pitiful pleas for mercy. If you help him out, he is sure to gobble you up instantly.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15388" y="664188"/>
            <a:ext cx="11233265" cy="4555093"/>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GB" altLang="en-US" u="sng" dirty="0">
                <a:latin typeface="Calibri" panose="020F0502020204030204" pitchFamily="34" charset="0"/>
                <a:ea typeface="Times New Roman" panose="02020603050405020304" pitchFamily="18" charset="0"/>
                <a:cs typeface="Calibri" panose="020F0502020204030204" pitchFamily="34" charset="0"/>
              </a:rPr>
              <a:t>Method:</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First, go to the cave where the cyclops lives taking some goats and sheep with you.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Wait </a:t>
            </a:r>
            <a:r>
              <a:rPr lang="en-GB" altLang="en-US" dirty="0">
                <a:latin typeface="Calibri" panose="020F0502020204030204" pitchFamily="34" charset="0"/>
                <a:ea typeface="Times New Roman" panose="02020603050405020304" pitchFamily="18" charset="0"/>
                <a:cs typeface="Calibri" panose="020F0502020204030204" pitchFamily="34" charset="0"/>
              </a:rPr>
              <a:t>for it to return home, as sometimes they visit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friends.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Next</a:t>
            </a:r>
            <a:r>
              <a:rPr lang="en-GB" altLang="en-US" dirty="0">
                <a:latin typeface="Calibri" panose="020F0502020204030204" pitchFamily="34" charset="0"/>
                <a:ea typeface="Times New Roman" panose="02020603050405020304" pitchFamily="18" charset="0"/>
                <a:cs typeface="Calibri" panose="020F0502020204030204" pitchFamily="34" charset="0"/>
              </a:rPr>
              <a:t>, when it returns, throw the extremely strong wine at his feet, taking care not to be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eaten.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After </a:t>
            </a:r>
            <a:r>
              <a:rPr lang="en-GB" altLang="en-US" dirty="0">
                <a:latin typeface="Calibri" panose="020F0502020204030204" pitchFamily="34" charset="0"/>
                <a:ea typeface="Times New Roman" panose="02020603050405020304" pitchFamily="18" charset="0"/>
                <a:cs typeface="Calibri" panose="020F0502020204030204" pitchFamily="34" charset="0"/>
              </a:rPr>
              <a:t>that, wait for the wine to make the cyclops feel sleepy and for it to fall asleep. (You will know he has when he begins to snore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gently.)</a:t>
            </a:r>
            <a:r>
              <a:rPr lang="en-GB" altLang="en-US" sz="600" dirty="0" smtClean="0"/>
              <a:t>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Then</a:t>
            </a:r>
            <a:r>
              <a:rPr lang="en-GB" altLang="en-US" dirty="0">
                <a:latin typeface="Calibri" panose="020F0502020204030204" pitchFamily="34" charset="0"/>
                <a:ea typeface="Times New Roman" panose="02020603050405020304" pitchFamily="18" charset="0"/>
                <a:cs typeface="Calibri" panose="020F0502020204030204" pitchFamily="34" charset="0"/>
              </a:rPr>
              <a:t>, take a long trunk or branch of an Olive tree and carefully sharpen one end to a point.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using your friends, delicately hold Cyclops eyelids open taking care not to wake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him.</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Holding </a:t>
            </a:r>
            <a:r>
              <a:rPr lang="en-GB" altLang="en-US" dirty="0">
                <a:latin typeface="Calibri" panose="020F0502020204030204" pitchFamily="34" charset="0"/>
                <a:ea typeface="Times New Roman" panose="02020603050405020304" pitchFamily="18" charset="0"/>
                <a:cs typeface="Calibri" panose="020F0502020204030204" pitchFamily="34" charset="0"/>
              </a:rPr>
              <a:t>the sharpened truck, quickly run and jab the point into the cyclops’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eye.</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hide nearby and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watch!</a:t>
            </a:r>
            <a:r>
              <a:rPr lang="en-GB" altLang="en-US" sz="600" dirty="0"/>
              <a: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When </a:t>
            </a:r>
            <a:r>
              <a:rPr lang="en-GB" altLang="en-US" dirty="0">
                <a:latin typeface="Calibri" panose="020F0502020204030204" pitchFamily="34" charset="0"/>
                <a:ea typeface="Times New Roman" panose="02020603050405020304" pitchFamily="18" charset="0"/>
                <a:cs typeface="Calibri" panose="020F0502020204030204" pitchFamily="34" charset="0"/>
              </a:rPr>
              <a:t>the Cyclops opens the cave, sneakily conceal yourself below the goats and sheep and allow then to lead you to safety.</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Typically, the cyclops will scream and shout angrily whilst you escape. When it reaches out to try and grab you, it should be easy to avoid its large sausage fingers! You can then decide to mock him and reveal who you are as you are escaping.</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924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733709" y="653468"/>
            <a:ext cx="10523813" cy="486838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to kill a vampire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Are you tired of being scared by a vampire? Are you fed up of the people you love being bitten at random by </a:t>
            </a:r>
            <a:r>
              <a:rPr lang="en-GB" dirty="0" smtClean="0">
                <a:latin typeface="Calibri" panose="020F0502020204030204" pitchFamily="34" charset="0"/>
                <a:ea typeface="Calibri" panose="020F0502020204030204" pitchFamily="34" charset="0"/>
                <a:cs typeface="Times New Roman" panose="02020603050405020304" pitchFamily="18" charset="0"/>
              </a:rPr>
              <a:t>this blood </a:t>
            </a:r>
            <a:r>
              <a:rPr lang="en-GB" dirty="0">
                <a:latin typeface="Calibri" panose="020F0502020204030204" pitchFamily="34" charset="0"/>
                <a:ea typeface="Calibri" panose="020F0502020204030204" pitchFamily="34" charset="0"/>
                <a:cs typeface="Times New Roman" panose="02020603050405020304" pitchFamily="18" charset="0"/>
              </a:rPr>
              <a:t>sucking monster of the night? If so follow these unbeatable instructions carefully, as no one wants a </a:t>
            </a:r>
            <a:r>
              <a:rPr lang="en-GB" dirty="0" smtClean="0">
                <a:latin typeface="Calibri" panose="020F0502020204030204" pitchFamily="34" charset="0"/>
                <a:ea typeface="Calibri" panose="020F0502020204030204" pitchFamily="34" charset="0"/>
                <a:cs typeface="Times New Roman" panose="02020603050405020304" pitchFamily="18" charset="0"/>
              </a:rPr>
              <a:t>family member </a:t>
            </a:r>
            <a:r>
              <a:rPr lang="en-GB" dirty="0">
                <a:latin typeface="Calibri" panose="020F0502020204030204" pitchFamily="34" charset="0"/>
                <a:ea typeface="Calibri" panose="020F0502020204030204" pitchFamily="34" charset="0"/>
                <a:cs typeface="Times New Roman" panose="02020603050405020304" pitchFamily="18" charset="0"/>
              </a:rPr>
              <a:t>or themselves to have their neck bitten by a vampire. Experienced vampire slayers have found this easy </a:t>
            </a:r>
            <a:r>
              <a:rPr lang="en-GB" dirty="0" smtClean="0">
                <a:latin typeface="Calibri" panose="020F0502020204030204" pitchFamily="34" charset="0"/>
                <a:ea typeface="Calibri" panose="020F0502020204030204" pitchFamily="34" charset="0"/>
                <a:cs typeface="Times New Roman" panose="02020603050405020304" pitchFamily="18" charset="0"/>
              </a:rPr>
              <a:t>to follow </a:t>
            </a:r>
            <a:r>
              <a:rPr lang="en-GB" dirty="0">
                <a:latin typeface="Calibri" panose="020F0502020204030204" pitchFamily="34" charset="0"/>
                <a:ea typeface="Calibri" panose="020F0502020204030204" pitchFamily="34" charset="0"/>
                <a:cs typeface="Times New Roman" panose="02020603050405020304" pitchFamily="18" charset="0"/>
              </a:rPr>
              <a:t>guide fool proof. No vampire, no matter how sharp its teeth are, would be safe from you.</a:t>
            </a: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Resources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Garlic</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Sharp knife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Wooden Spike or stake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Torch with a daylight blub</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Noise cancelling headphone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59635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578" y="267050"/>
            <a:ext cx="10151483" cy="642996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Firstly, we must travel to the graveyard when it’s dark, preferably at midnight, where the vampire is sleeping.</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Take a knife and sharpen the stake to a point that will pierce the skin of the vampire, taking care not to cut yourself.</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Crush the garlic and dip the pointed stake into the smelly juices.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Next walk around the grave showing your neck to entice him out.</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Then when he suddenly emerges from the frosty ground, shine the daylight torch on his legs to turn them to stone</a:t>
            </a:r>
          </a:p>
          <a:p>
            <a:pPr marL="45720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so that he can’t run away.</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Once he’s unable to move, plunge the stake into his heart where he will hopefully turn to dust and blow away into</a:t>
            </a:r>
          </a:p>
          <a:p>
            <a:pPr marL="45720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wind.</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When he reaches out to try and grab you, quickly duck behind another gravestone.</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Laugh at him and shout out “ I am the greatest Vampire Hunter in the world”!!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Top Tips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Vampire will turn to stone on the parts of the body that you shine the daylight torch, so if you shine it on his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legs first he won’t be able to run away. Also if you dip the stake in the garlic you double your chances of killing him.</a:t>
            </a:r>
          </a:p>
        </p:txBody>
      </p:sp>
    </p:spTree>
    <p:extLst>
      <p:ext uri="{BB962C8B-B14F-4D97-AF65-F5344CB8AC3E}">
        <p14:creationId xmlns:p14="http://schemas.microsoft.com/office/powerpoint/2010/main" val="750338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3237</TotalTime>
  <Words>1809</Words>
  <Application>Microsoft Office PowerPoint</Application>
  <PresentationFormat>Widescreen</PresentationFormat>
  <Paragraphs>188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Garamond</vt:lpstr>
      <vt:lpstr>Symbol</vt:lpstr>
      <vt:lpstr>Times New Roman</vt:lpstr>
      <vt:lpstr>Organic</vt:lpstr>
      <vt:lpstr>Instructional text Hot write!</vt:lpstr>
      <vt:lpstr>Hot write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next step is improving our writing and editing the process-</vt:lpstr>
      <vt:lpstr>PowerPoint Presentation</vt:lpstr>
    </vt:vector>
  </TitlesOfParts>
  <Company>Wollaston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text</dc:title>
  <dc:creator>G. Rust (BPS)</dc:creator>
  <cp:lastModifiedBy>G. Rust (BPS)</cp:lastModifiedBy>
  <cp:revision>19</cp:revision>
  <dcterms:created xsi:type="dcterms:W3CDTF">2021-02-01T17:23:56Z</dcterms:created>
  <dcterms:modified xsi:type="dcterms:W3CDTF">2021-02-11T18:45:31Z</dcterms:modified>
</cp:coreProperties>
</file>