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32" r:id="rId1"/>
  </p:sldMasterIdLst>
  <p:sldIdLst>
    <p:sldId id="256" r:id="rId2"/>
    <p:sldId id="257" r:id="rId3"/>
    <p:sldId id="258" r:id="rId4"/>
    <p:sldId id="259" r:id="rId5"/>
    <p:sldId id="260" r:id="rId6"/>
    <p:sldId id="262" r:id="rId7"/>
    <p:sldId id="261" r:id="rId8"/>
    <p:sldId id="263" r:id="rId9"/>
    <p:sldId id="265" r:id="rId10"/>
    <p:sldId id="264" r:id="rId11"/>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190" autoAdjust="0"/>
    <p:restoredTop sz="94660"/>
  </p:normalViewPr>
  <p:slideViewPr>
    <p:cSldViewPr snapToGrid="0">
      <p:cViewPr varScale="1">
        <p:scale>
          <a:sx n="87" d="100"/>
          <a:sy n="87" d="100"/>
        </p:scale>
        <p:origin x="39" y="13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1DEC3BB6-CB62-4090-B206-B945405A0BF8}" type="datetimeFigureOut">
              <a:rPr lang="en-GB" smtClean="0"/>
              <a:t>08/02/2021</a:t>
            </a:fld>
            <a:endParaRPr lang="en-GB"/>
          </a:p>
        </p:txBody>
      </p:sp>
      <p:sp>
        <p:nvSpPr>
          <p:cNvPr id="5" name="Footer Placeholder 4"/>
          <p:cNvSpPr>
            <a:spLocks noGrp="1"/>
          </p:cNvSpPr>
          <p:nvPr>
            <p:ph type="ftr" sz="quarter" idx="11"/>
          </p:nvPr>
        </p:nvSpPr>
        <p:spPr>
          <a:xfrm>
            <a:off x="2692397" y="5037663"/>
            <a:ext cx="5214635" cy="279400"/>
          </a:xfrm>
        </p:spPr>
        <p:txBody>
          <a:bodyPr/>
          <a:lstStyle/>
          <a:p>
            <a:endParaRPr lang="en-GB"/>
          </a:p>
        </p:txBody>
      </p:sp>
      <p:sp>
        <p:nvSpPr>
          <p:cNvPr id="6" name="Slide Number Placeholder 5"/>
          <p:cNvSpPr>
            <a:spLocks noGrp="1"/>
          </p:cNvSpPr>
          <p:nvPr>
            <p:ph type="sldNum" sz="quarter" idx="12"/>
          </p:nvPr>
        </p:nvSpPr>
        <p:spPr>
          <a:xfrm>
            <a:off x="8956900" y="5037663"/>
            <a:ext cx="551167" cy="279400"/>
          </a:xfrm>
        </p:spPr>
        <p:txBody>
          <a:bodyPr/>
          <a:lstStyle/>
          <a:p>
            <a:fld id="{79825FFB-F2B6-4BBC-8E04-D9A416E8FCC2}" type="slidenum">
              <a:rPr lang="en-GB" smtClean="0"/>
              <a:t>‹#›</a:t>
            </a:fld>
            <a:endParaRPr lang="en-GB"/>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166461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EC3BB6-CB62-4090-B206-B945405A0BF8}"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825FFB-F2B6-4BBC-8E04-D9A416E8FCC2}" type="slidenum">
              <a:rPr lang="en-GB" smtClean="0"/>
              <a:t>‹#›</a:t>
            </a:fld>
            <a:endParaRPr lang="en-GB"/>
          </a:p>
        </p:txBody>
      </p:sp>
    </p:spTree>
    <p:extLst>
      <p:ext uri="{BB962C8B-B14F-4D97-AF65-F5344CB8AC3E}">
        <p14:creationId xmlns:p14="http://schemas.microsoft.com/office/powerpoint/2010/main" val="418609756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EC3BB6-CB62-4090-B206-B945405A0BF8}"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25FFB-F2B6-4BBC-8E04-D9A416E8FCC2}" type="slidenum">
              <a:rPr lang="en-GB" smtClean="0"/>
              <a:t>‹#›</a:t>
            </a:fld>
            <a:endParaRPr lang="en-GB"/>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016823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EC3BB6-CB62-4090-B206-B945405A0BF8}"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25FFB-F2B6-4BBC-8E04-D9A416E8FCC2}" type="slidenum">
              <a:rPr lang="en-GB" smtClean="0"/>
              <a:t>‹#›</a:t>
            </a:fld>
            <a:endParaRPr lang="en-GB"/>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237903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EC3BB6-CB62-4090-B206-B945405A0BF8}"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25FFB-F2B6-4BBC-8E04-D9A416E8FCC2}" type="slidenum">
              <a:rPr lang="en-GB" smtClean="0"/>
              <a:t>‹#›</a:t>
            </a:fld>
            <a:endParaRPr lang="en-GB"/>
          </a:p>
        </p:txBody>
      </p:sp>
    </p:spTree>
    <p:extLst>
      <p:ext uri="{BB962C8B-B14F-4D97-AF65-F5344CB8AC3E}">
        <p14:creationId xmlns:p14="http://schemas.microsoft.com/office/powerpoint/2010/main" val="32910562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EC3BB6-CB62-4090-B206-B945405A0BF8}"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25FFB-F2B6-4BBC-8E04-D9A416E8FCC2}" type="slidenum">
              <a:rPr lang="en-GB" smtClean="0"/>
              <a:t>‹#›</a:t>
            </a:fld>
            <a:endParaRPr lang="en-GB"/>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04648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EC3BB6-CB62-4090-B206-B945405A0BF8}"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25FFB-F2B6-4BBC-8E04-D9A416E8FCC2}" type="slidenum">
              <a:rPr lang="en-GB" smtClean="0"/>
              <a:t>‹#›</a:t>
            </a:fld>
            <a:endParaRPr lang="en-GB"/>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5327740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EC3BB6-CB62-4090-B206-B945405A0BF8}"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25FFB-F2B6-4BBC-8E04-D9A416E8FCC2}"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6050934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EC3BB6-CB62-4090-B206-B945405A0BF8}"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25FFB-F2B6-4BBC-8E04-D9A416E8FCC2}" type="slidenum">
              <a:rPr lang="en-GB" smtClean="0"/>
              <a:t>‹#›</a:t>
            </a:fld>
            <a:endParaRPr lang="en-GB"/>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87561380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DEC3BB6-CB62-4090-B206-B945405A0BF8}"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25FFB-F2B6-4BBC-8E04-D9A416E8FCC2}" type="slidenum">
              <a:rPr lang="en-GB" smtClean="0"/>
              <a:t>‹#›</a:t>
            </a:fld>
            <a:endParaRPr lang="en-GB"/>
          </a:p>
        </p:txBody>
      </p:sp>
    </p:spTree>
    <p:extLst>
      <p:ext uri="{BB962C8B-B14F-4D97-AF65-F5344CB8AC3E}">
        <p14:creationId xmlns:p14="http://schemas.microsoft.com/office/powerpoint/2010/main" val="65118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Edit Master text styles</a:t>
            </a:r>
          </a:p>
        </p:txBody>
      </p:sp>
      <p:sp>
        <p:nvSpPr>
          <p:cNvPr id="4" name="Date Placeholder 3"/>
          <p:cNvSpPr>
            <a:spLocks noGrp="1"/>
          </p:cNvSpPr>
          <p:nvPr>
            <p:ph type="dt" sz="half" idx="10"/>
          </p:nvPr>
        </p:nvSpPr>
        <p:spPr/>
        <p:txBody>
          <a:bodyPr/>
          <a:lstStyle/>
          <a:p>
            <a:fld id="{1DEC3BB6-CB62-4090-B206-B945405A0BF8}" type="datetimeFigureOut">
              <a:rPr lang="en-GB" smtClean="0"/>
              <a:t>08/02/2021</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79825FFB-F2B6-4BBC-8E04-D9A416E8FCC2}" type="slidenum">
              <a:rPr lang="en-GB" smtClean="0"/>
              <a:t>‹#›</a:t>
            </a:fld>
            <a:endParaRPr lang="en-GB"/>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0572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1DEC3BB6-CB62-4090-B206-B945405A0BF8}"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825FFB-F2B6-4BBC-8E04-D9A416E8FCC2}" type="slidenum">
              <a:rPr lang="en-GB" smtClean="0"/>
              <a:t>‹#›</a:t>
            </a:fld>
            <a:endParaRPr lang="en-GB"/>
          </a:p>
        </p:txBody>
      </p:sp>
    </p:spTree>
    <p:extLst>
      <p:ext uri="{BB962C8B-B14F-4D97-AF65-F5344CB8AC3E}">
        <p14:creationId xmlns:p14="http://schemas.microsoft.com/office/powerpoint/2010/main" val="6067330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1DEC3BB6-CB62-4090-B206-B945405A0BF8}" type="datetimeFigureOut">
              <a:rPr lang="en-GB" smtClean="0"/>
              <a:t>08/02/2021</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79825FFB-F2B6-4BBC-8E04-D9A416E8FCC2}" type="slidenum">
              <a:rPr lang="en-GB" smtClean="0"/>
              <a:t>‹#›</a:t>
            </a:fld>
            <a:endParaRPr lang="en-GB"/>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621356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1DEC3BB6-CB62-4090-B206-B945405A0BF8}" type="datetimeFigureOut">
              <a:rPr lang="en-GB" smtClean="0"/>
              <a:t>08/02/2021</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79825FFB-F2B6-4BBC-8E04-D9A416E8FCC2}" type="slidenum">
              <a:rPr lang="en-GB" smtClean="0"/>
              <a:t>‹#›</a:t>
            </a:fld>
            <a:endParaRPr lang="en-GB"/>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55758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EC3BB6-CB62-4090-B206-B945405A0BF8}" type="datetimeFigureOut">
              <a:rPr lang="en-GB" smtClean="0"/>
              <a:t>08/02/2021</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79825FFB-F2B6-4BBC-8E04-D9A416E8FCC2}" type="slidenum">
              <a:rPr lang="en-GB" smtClean="0"/>
              <a:t>‹#›</a:t>
            </a:fld>
            <a:endParaRPr lang="en-GB"/>
          </a:p>
        </p:txBody>
      </p:sp>
    </p:spTree>
    <p:extLst>
      <p:ext uri="{BB962C8B-B14F-4D97-AF65-F5344CB8AC3E}">
        <p14:creationId xmlns:p14="http://schemas.microsoft.com/office/powerpoint/2010/main" val="6472688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EC3BB6-CB62-4090-B206-B945405A0BF8}"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825FFB-F2B6-4BBC-8E04-D9A416E8FCC2}" type="slidenum">
              <a:rPr lang="en-GB" smtClean="0"/>
              <a:t>‹#›</a:t>
            </a:fld>
            <a:endParaRPr lang="en-GB"/>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938160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Edit Master text styles</a:t>
            </a:r>
          </a:p>
        </p:txBody>
      </p:sp>
      <p:sp>
        <p:nvSpPr>
          <p:cNvPr id="5" name="Date Placeholder 4"/>
          <p:cNvSpPr>
            <a:spLocks noGrp="1"/>
          </p:cNvSpPr>
          <p:nvPr>
            <p:ph type="dt" sz="half" idx="10"/>
          </p:nvPr>
        </p:nvSpPr>
        <p:spPr/>
        <p:txBody>
          <a:bodyPr/>
          <a:lstStyle/>
          <a:p>
            <a:fld id="{1DEC3BB6-CB62-4090-B206-B945405A0BF8}" type="datetimeFigureOut">
              <a:rPr lang="en-GB" smtClean="0"/>
              <a:t>08/02/2021</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79825FFB-F2B6-4BBC-8E04-D9A416E8FCC2}" type="slidenum">
              <a:rPr lang="en-GB" smtClean="0"/>
              <a:t>‹#›</a:t>
            </a:fld>
            <a:endParaRPr lang="en-GB"/>
          </a:p>
        </p:txBody>
      </p:sp>
    </p:spTree>
    <p:extLst>
      <p:ext uri="{BB962C8B-B14F-4D97-AF65-F5344CB8AC3E}">
        <p14:creationId xmlns:p14="http://schemas.microsoft.com/office/powerpoint/2010/main" val="3369343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DEC3BB6-CB62-4090-B206-B945405A0BF8}" type="datetimeFigureOut">
              <a:rPr lang="en-GB" smtClean="0"/>
              <a:t>08/02/2021</a:t>
            </a:fld>
            <a:endParaRPr lang="en-GB"/>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GB"/>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79825FFB-F2B6-4BBC-8E04-D9A416E8FCC2}" type="slidenum">
              <a:rPr lang="en-GB" smtClean="0"/>
              <a:t>‹#›</a:t>
            </a:fld>
            <a:endParaRPr lang="en-GB"/>
          </a:p>
        </p:txBody>
      </p:sp>
    </p:spTree>
    <p:extLst>
      <p:ext uri="{BB962C8B-B14F-4D97-AF65-F5344CB8AC3E}">
        <p14:creationId xmlns:p14="http://schemas.microsoft.com/office/powerpoint/2010/main" val="3699296684"/>
      </p:ext>
    </p:extLst>
  </p:cSld>
  <p:clrMap bg1="lt1" tx1="dk1" bg2="lt2" tx2="dk2" accent1="accent1" accent2="accent2" accent3="accent3" accent4="accent4" accent5="accent5" accent6="accent6" hlink="hlink" folHlink="folHlink"/>
  <p:sldLayoutIdLst>
    <p:sldLayoutId id="2147483733" r:id="rId1"/>
    <p:sldLayoutId id="2147483734" r:id="rId2"/>
    <p:sldLayoutId id="2147483735" r:id="rId3"/>
    <p:sldLayoutId id="2147483736" r:id="rId4"/>
    <p:sldLayoutId id="2147483737" r:id="rId5"/>
    <p:sldLayoutId id="2147483738" r:id="rId6"/>
    <p:sldLayoutId id="2147483739" r:id="rId7"/>
    <p:sldLayoutId id="2147483740" r:id="rId8"/>
    <p:sldLayoutId id="2147483741" r:id="rId9"/>
    <p:sldLayoutId id="2147483742" r:id="rId10"/>
    <p:sldLayoutId id="2147483743" r:id="rId11"/>
    <p:sldLayoutId id="2147483744" r:id="rId12"/>
    <p:sldLayoutId id="2147483745" r:id="rId13"/>
    <p:sldLayoutId id="2147483746" r:id="rId14"/>
    <p:sldLayoutId id="2147483747" r:id="rId15"/>
    <p:sldLayoutId id="2147483748" r:id="rId16"/>
    <p:sldLayoutId id="214748374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Instructional text</a:t>
            </a:r>
            <a:endParaRPr lang="en-GB" dirty="0"/>
          </a:p>
        </p:txBody>
      </p:sp>
      <p:sp>
        <p:nvSpPr>
          <p:cNvPr id="3" name="Subtitle 2"/>
          <p:cNvSpPr>
            <a:spLocks noGrp="1"/>
          </p:cNvSpPr>
          <p:nvPr>
            <p:ph type="subTitle" idx="1"/>
          </p:nvPr>
        </p:nvSpPr>
        <p:spPr/>
        <p:txBody>
          <a:bodyPr/>
          <a:lstStyle/>
          <a:p>
            <a:r>
              <a:rPr lang="en-GB" dirty="0" smtClean="0"/>
              <a:t>Tuesday 9th February </a:t>
            </a:r>
            <a:r>
              <a:rPr lang="en-GB" dirty="0" smtClean="0"/>
              <a:t>2021</a:t>
            </a:r>
            <a:endParaRPr lang="en-GB" dirty="0"/>
          </a:p>
        </p:txBody>
      </p:sp>
    </p:spTree>
    <p:extLst>
      <p:ext uri="{BB962C8B-B14F-4D97-AF65-F5344CB8AC3E}">
        <p14:creationId xmlns:p14="http://schemas.microsoft.com/office/powerpoint/2010/main" val="31947887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dirty="0"/>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32336" y="402075"/>
            <a:ext cx="6583876" cy="3912579"/>
          </a:xfrm>
          <a:prstGeom prst="rect">
            <a:avLst/>
          </a:prstGeom>
        </p:spPr>
      </p:pic>
      <p:pic>
        <p:nvPicPr>
          <p:cNvPr id="5" name="Picture 4"/>
          <p:cNvPicPr>
            <a:picLocks noChangeAspect="1"/>
          </p:cNvPicPr>
          <p:nvPr/>
        </p:nvPicPr>
        <p:blipFill>
          <a:blip r:embed="rId3"/>
          <a:stretch>
            <a:fillRect/>
          </a:stretch>
        </p:blipFill>
        <p:spPr>
          <a:xfrm>
            <a:off x="6205481" y="1830001"/>
            <a:ext cx="5884311" cy="4969305"/>
          </a:xfrm>
          <a:prstGeom prst="rect">
            <a:avLst/>
          </a:prstGeom>
        </p:spPr>
      </p:pic>
    </p:spTree>
    <p:extLst>
      <p:ext uri="{BB962C8B-B14F-4D97-AF65-F5344CB8AC3E}">
        <p14:creationId xmlns:p14="http://schemas.microsoft.com/office/powerpoint/2010/main" val="24760248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2"/>
          <p:cNvSpPr>
            <a:spLocks noChangeArrowheads="1"/>
          </p:cNvSpPr>
          <p:nvPr/>
        </p:nvSpPr>
        <p:spPr bwMode="auto">
          <a:xfrm>
            <a:off x="1224742" y="1037404"/>
            <a:ext cx="10025149" cy="46474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457200" algn="l"/>
              </a:tabLst>
              <a:defRPr>
                <a:solidFill>
                  <a:schemeClr val="tx1"/>
                </a:solidFill>
                <a:latin typeface="Arial" panose="020B0604020202020204" pitchFamily="34" charset="0"/>
              </a:defRPr>
            </a:lvl1pPr>
            <a:lvl2pPr eaLnBrk="0" fontAlgn="base" hangingPunct="0">
              <a:spcBef>
                <a:spcPct val="0"/>
              </a:spcBef>
              <a:spcAft>
                <a:spcPct val="0"/>
              </a:spcAft>
              <a:tabLst>
                <a:tab pos="457200" algn="l"/>
              </a:tabLst>
              <a:defRPr>
                <a:solidFill>
                  <a:schemeClr val="tx1"/>
                </a:solidFill>
                <a:latin typeface="Arial" panose="020B0604020202020204" pitchFamily="34" charset="0"/>
              </a:defRPr>
            </a:lvl2pPr>
            <a:lvl3pPr eaLnBrk="0" fontAlgn="base" hangingPunct="0">
              <a:spcBef>
                <a:spcPct val="0"/>
              </a:spcBef>
              <a:spcAft>
                <a:spcPct val="0"/>
              </a:spcAft>
              <a:tabLst>
                <a:tab pos="457200" algn="l"/>
              </a:tabLst>
              <a:defRPr>
                <a:solidFill>
                  <a:schemeClr val="tx1"/>
                </a:solidFill>
                <a:latin typeface="Arial" panose="020B0604020202020204" pitchFamily="34" charset="0"/>
              </a:defRPr>
            </a:lvl3pPr>
            <a:lvl4pPr eaLnBrk="0" fontAlgn="base" hangingPunct="0">
              <a:spcBef>
                <a:spcPct val="0"/>
              </a:spcBef>
              <a:spcAft>
                <a:spcPct val="0"/>
              </a:spcAft>
              <a:tabLst>
                <a:tab pos="457200" algn="l"/>
              </a:tabLst>
              <a:defRPr>
                <a:solidFill>
                  <a:schemeClr val="tx1"/>
                </a:solidFill>
                <a:latin typeface="Arial" panose="020B0604020202020204" pitchFamily="34" charset="0"/>
              </a:defRPr>
            </a:lvl4pPr>
            <a:lvl5pPr eaLnBrk="0" fontAlgn="base" hangingPunct="0">
              <a:spcBef>
                <a:spcPct val="0"/>
              </a:spcBef>
              <a:spcAft>
                <a:spcPct val="0"/>
              </a:spcAft>
              <a:tabLst>
                <a:tab pos="457200" algn="l"/>
              </a:tabLst>
              <a:defRPr>
                <a:solidFill>
                  <a:schemeClr val="tx1"/>
                </a:solidFill>
                <a:latin typeface="Arial" panose="020B0604020202020204" pitchFamily="34" charset="0"/>
              </a:defRPr>
            </a:lvl5pPr>
            <a:lvl6pPr eaLnBrk="0" fontAlgn="base" hangingPunct="0">
              <a:spcBef>
                <a:spcPct val="0"/>
              </a:spcBef>
              <a:spcAft>
                <a:spcPct val="0"/>
              </a:spcAft>
              <a:tabLst>
                <a:tab pos="457200" algn="l"/>
              </a:tabLst>
              <a:defRPr>
                <a:solidFill>
                  <a:schemeClr val="tx1"/>
                </a:solidFill>
                <a:latin typeface="Arial" panose="020B0604020202020204" pitchFamily="34" charset="0"/>
              </a:defRPr>
            </a:lvl6pPr>
            <a:lvl7pPr eaLnBrk="0" fontAlgn="base" hangingPunct="0">
              <a:spcBef>
                <a:spcPct val="0"/>
              </a:spcBef>
              <a:spcAft>
                <a:spcPct val="0"/>
              </a:spcAft>
              <a:tabLst>
                <a:tab pos="457200" algn="l"/>
              </a:tabLst>
              <a:defRPr>
                <a:solidFill>
                  <a:schemeClr val="tx1"/>
                </a:solidFill>
                <a:latin typeface="Arial" panose="020B0604020202020204" pitchFamily="34" charset="0"/>
              </a:defRPr>
            </a:lvl7pPr>
            <a:lvl8pPr eaLnBrk="0" fontAlgn="base" hangingPunct="0">
              <a:spcBef>
                <a:spcPct val="0"/>
              </a:spcBef>
              <a:spcAft>
                <a:spcPct val="0"/>
              </a:spcAft>
              <a:tabLst>
                <a:tab pos="457200" algn="l"/>
              </a:tabLst>
              <a:defRPr>
                <a:solidFill>
                  <a:schemeClr val="tx1"/>
                </a:solidFill>
                <a:latin typeface="Arial" panose="020B0604020202020204" pitchFamily="34" charset="0"/>
              </a:defRPr>
            </a:lvl8pPr>
            <a:lvl9pPr eaLnBrk="0" fontAlgn="base" hangingPunct="0">
              <a:spcBef>
                <a:spcPct val="0"/>
              </a:spcBef>
              <a:spcAft>
                <a:spcPct val="0"/>
              </a:spcAft>
              <a:tabLst>
                <a:tab pos="457200"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altLang="en-US" sz="3600" b="1" i="0" u="sng"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How to blind a Cyclops</a:t>
            </a:r>
            <a:endParaRPr kumimoji="0" lang="en-GB" altLang="en-US" sz="36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altLang="en-US"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Do you have a Cyclops living in your neighbourhood? Are you fed up of people you love being eaten at random by this menacing beast? If so, follow these instructions carefully as no one wants to be devoured when they are innocently out for an early morning stroll! Experienced Cyclops hunters have found this easy-to-follow method totally fool proof. No Cyclops, no matter how large, will be safe from you!</a:t>
            </a:r>
            <a:endParaRPr kumimoji="0" lang="en-GB"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GB" altLang="en-US" sz="2000" b="0" i="0" u="sng"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r>
              <a:rPr kumimoji="0" lang="en-GB" altLang="en-US" sz="2000" b="0" i="0" u="sng"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Resources:</a:t>
            </a:r>
            <a:endParaRPr kumimoji="0" lang="en-GB"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Numerous long sticks from an olive tree</a:t>
            </a:r>
            <a:endParaRPr kumimoji="0" lang="en-GB"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goat skin full of extremely strong wine</a:t>
            </a:r>
            <a:endParaRPr kumimoji="0" lang="en-GB"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Some courageous billy goats or sheep to help you escape.</a:t>
            </a:r>
            <a:endParaRPr kumimoji="0" lang="en-GB"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sharp knife</a:t>
            </a:r>
            <a:endParaRPr kumimoji="0" lang="en-GB"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tab pos="457200" algn="l"/>
              </a:tabLst>
            </a:pPr>
            <a:r>
              <a:rPr kumimoji="0" lang="en-GB" altLang="en-US" sz="20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A few friends </a:t>
            </a:r>
            <a:endParaRPr kumimoji="0" lang="en-GB" altLang="en-US" sz="20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457200" algn="l"/>
              </a:tabLst>
            </a:pPr>
            <a:endParaRPr kumimoji="0" lang="en-GB" altLang="en-US" sz="2000" b="0" i="0" u="none" strike="noStrike" cap="none" normalizeH="0" baseline="0" dirty="0" smtClean="0">
              <a:ln>
                <a:noFill/>
              </a:ln>
              <a:solidFill>
                <a:schemeClr val="tx1"/>
              </a:solidFill>
              <a:effectLst/>
            </a:endParaRPr>
          </a:p>
        </p:txBody>
      </p:sp>
      <p:sp>
        <p:nvSpPr>
          <p:cNvPr id="6" name="Rectangle 3"/>
          <p:cNvSpPr>
            <a:spLocks noChangeArrowheads="1"/>
          </p:cNvSpPr>
          <p:nvPr/>
        </p:nvSpPr>
        <p:spPr bwMode="auto">
          <a:xfrm>
            <a:off x="838200" y="2031076"/>
            <a:ext cx="12192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spTree>
    <p:extLst>
      <p:ext uri="{BB962C8B-B14F-4D97-AF65-F5344CB8AC3E}">
        <p14:creationId xmlns:p14="http://schemas.microsoft.com/office/powerpoint/2010/main" val="38804288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2"/>
          <p:cNvSpPr txBox="1">
            <a:spLocks noChangeArrowheads="1"/>
          </p:cNvSpPr>
          <p:nvPr/>
        </p:nvSpPr>
        <p:spPr bwMode="auto">
          <a:xfrm>
            <a:off x="2315556" y="4914063"/>
            <a:ext cx="6400800" cy="1393825"/>
          </a:xfrm>
          <a:prstGeom prst="rect">
            <a:avLst/>
          </a:prstGeom>
          <a:solidFill>
            <a:srgbClr val="FFFFFF"/>
          </a:solidFill>
          <a:ln w="9525">
            <a:solidFill>
              <a:srgbClr val="000000"/>
            </a:solidFill>
            <a:miter lim="800000"/>
            <a:headEnd/>
            <a:tailEnd/>
          </a:ln>
        </p:spPr>
        <p:txBody>
          <a:bodyPr vert="horz" wrap="square" lIns="91440" tIns="45720" rIns="91440" bIns="45720" numCol="1" anchor="t"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GB" altLang="en-US" sz="1600" b="0" i="0" u="sng"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Top Tips</a:t>
            </a:r>
            <a:endParaRPr kumimoji="0" lang="en-GB"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6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Keep the goat and sheep calm at all times - you don’t want them escaping in fright before you have a chance to escape.</a:t>
            </a:r>
            <a:endParaRPr kumimoji="0" lang="en-GB"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en-GB" altLang="en-US" sz="1600" b="0" i="0" u="none" strike="noStrike" cap="none" normalizeH="0" baseline="0" dirty="0" smtClean="0">
                <a:ln>
                  <a:noFill/>
                </a:ln>
                <a:solidFill>
                  <a:schemeClr val="tx1"/>
                </a:solidFill>
                <a:effectLst/>
                <a:latin typeface="Calibri" panose="020F0502020204030204" pitchFamily="34" charset="0"/>
                <a:ea typeface="Times New Roman" panose="02020603050405020304" pitchFamily="18" charset="0"/>
                <a:cs typeface="Calibri" panose="020F0502020204030204" pitchFamily="34" charset="0"/>
              </a:rPr>
              <a:t>When the cyclops pulls the stick from his eye, ignore his pitiful pleas for mercy. If you help him out, he is sure to gobble you up instantly.</a:t>
            </a: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
        <p:nvSpPr>
          <p:cNvPr id="5" name="Rectangle 4"/>
          <p:cNvSpPr/>
          <p:nvPr/>
        </p:nvSpPr>
        <p:spPr>
          <a:xfrm>
            <a:off x="515388" y="664188"/>
            <a:ext cx="11233265" cy="4555093"/>
          </a:xfrm>
          <a:prstGeom prst="rect">
            <a:avLst/>
          </a:prstGeom>
        </p:spPr>
        <p:txBody>
          <a:bodyPr wrap="square">
            <a:spAutoFit/>
          </a:bodyPr>
          <a:lstStyle/>
          <a:p>
            <a:pPr lvl="0" eaLnBrk="0" fontAlgn="base" hangingPunct="0">
              <a:spcBef>
                <a:spcPct val="0"/>
              </a:spcBef>
              <a:spcAft>
                <a:spcPct val="0"/>
              </a:spcAft>
              <a:buFontTx/>
              <a:buChar char="•"/>
              <a:tabLst>
                <a:tab pos="457200" algn="l"/>
              </a:tabLst>
            </a:pPr>
            <a:r>
              <a:rPr lang="en-GB" altLang="en-US" u="sng" dirty="0">
                <a:latin typeface="Calibri" panose="020F0502020204030204" pitchFamily="34" charset="0"/>
                <a:ea typeface="Times New Roman" panose="02020603050405020304" pitchFamily="18" charset="0"/>
                <a:cs typeface="Calibri" panose="020F0502020204030204" pitchFamily="34" charset="0"/>
              </a:rPr>
              <a:t>Method:</a:t>
            </a:r>
            <a:endParaRPr kumimoji="0" lang="en-GB" altLang="en-US" sz="600" b="0" i="0" u="none" strike="noStrike" cap="none" normalizeH="0" baseline="0" dirty="0" smtClean="0">
              <a:ln>
                <a:noFill/>
              </a:ln>
              <a:solidFill>
                <a:schemeClr val="tx1"/>
              </a:solidFill>
              <a:effectLst/>
            </a:endParaRPr>
          </a:p>
          <a:p>
            <a:pPr lvl="0" eaLnBrk="0" fontAlgn="base" hangingPunct="0">
              <a:spcBef>
                <a:spcPct val="0"/>
              </a:spcBef>
              <a:spcAft>
                <a:spcPct val="0"/>
              </a:spcAft>
              <a:buFontTx/>
              <a:buChar char="•"/>
              <a:tabLst>
                <a:tab pos="457200" algn="l"/>
              </a:tabLst>
            </a:pPr>
            <a:r>
              <a:rPr lang="en-GB" altLang="en-US" dirty="0">
                <a:latin typeface="Calibri" panose="020F0502020204030204" pitchFamily="34" charset="0"/>
                <a:ea typeface="Times New Roman" panose="02020603050405020304" pitchFamily="18" charset="0"/>
                <a:cs typeface="Calibri" panose="020F0502020204030204" pitchFamily="34" charset="0"/>
              </a:rPr>
              <a:t>First, go to the cave where the cyclops lives taking some goats and sheep with you. </a:t>
            </a:r>
            <a:endParaRPr lang="en-GB" altLang="en-US" dirty="0" smtClean="0">
              <a:latin typeface="Calibri" panose="020F0502020204030204" pitchFamily="34" charset="0"/>
              <a:ea typeface="Times New Roman" panose="02020603050405020304" pitchFamily="18" charset="0"/>
              <a:cs typeface="Calibri" panose="020F0502020204030204" pitchFamily="34" charset="0"/>
            </a:endParaRPr>
          </a:p>
          <a:p>
            <a:pPr lvl="0" eaLnBrk="0" fontAlgn="base" hangingPunct="0">
              <a:spcBef>
                <a:spcPct val="0"/>
              </a:spcBef>
              <a:spcAft>
                <a:spcPct val="0"/>
              </a:spcAft>
              <a:buFontTx/>
              <a:buChar char="•"/>
              <a:tabLst>
                <a:tab pos="457200" algn="l"/>
              </a:tabLst>
            </a:pPr>
            <a:r>
              <a:rPr lang="en-GB" altLang="en-US" dirty="0" smtClean="0">
                <a:latin typeface="Calibri" panose="020F0502020204030204" pitchFamily="34" charset="0"/>
                <a:ea typeface="Times New Roman" panose="02020603050405020304" pitchFamily="18" charset="0"/>
                <a:cs typeface="Calibri" panose="020F0502020204030204" pitchFamily="34" charset="0"/>
              </a:rPr>
              <a:t>Wait </a:t>
            </a:r>
            <a:r>
              <a:rPr lang="en-GB" altLang="en-US" dirty="0">
                <a:latin typeface="Calibri" panose="020F0502020204030204" pitchFamily="34" charset="0"/>
                <a:ea typeface="Times New Roman" panose="02020603050405020304" pitchFamily="18" charset="0"/>
                <a:cs typeface="Calibri" panose="020F0502020204030204" pitchFamily="34" charset="0"/>
              </a:rPr>
              <a:t>for it to return home, as sometimes they visit </a:t>
            </a:r>
            <a:r>
              <a:rPr lang="en-GB" altLang="en-US" dirty="0" smtClean="0">
                <a:latin typeface="Calibri" panose="020F0502020204030204" pitchFamily="34" charset="0"/>
                <a:ea typeface="Times New Roman" panose="02020603050405020304" pitchFamily="18" charset="0"/>
                <a:cs typeface="Calibri" panose="020F0502020204030204" pitchFamily="34" charset="0"/>
              </a:rPr>
              <a:t>friends. </a:t>
            </a:r>
          </a:p>
          <a:p>
            <a:pPr lvl="0" eaLnBrk="0" fontAlgn="base" hangingPunct="0">
              <a:spcBef>
                <a:spcPct val="0"/>
              </a:spcBef>
              <a:spcAft>
                <a:spcPct val="0"/>
              </a:spcAft>
              <a:buFontTx/>
              <a:buChar char="•"/>
              <a:tabLst>
                <a:tab pos="457200" algn="l"/>
              </a:tabLst>
            </a:pPr>
            <a:r>
              <a:rPr lang="en-GB" altLang="en-US" dirty="0" smtClean="0">
                <a:latin typeface="Calibri" panose="020F0502020204030204" pitchFamily="34" charset="0"/>
                <a:ea typeface="Times New Roman" panose="02020603050405020304" pitchFamily="18" charset="0"/>
                <a:cs typeface="Calibri" panose="020F0502020204030204" pitchFamily="34" charset="0"/>
              </a:rPr>
              <a:t>Next</a:t>
            </a:r>
            <a:r>
              <a:rPr lang="en-GB" altLang="en-US" dirty="0">
                <a:latin typeface="Calibri" panose="020F0502020204030204" pitchFamily="34" charset="0"/>
                <a:ea typeface="Times New Roman" panose="02020603050405020304" pitchFamily="18" charset="0"/>
                <a:cs typeface="Calibri" panose="020F0502020204030204" pitchFamily="34" charset="0"/>
              </a:rPr>
              <a:t>, when it returns, throw the extremely strong wine at his feet, taking care not to be </a:t>
            </a:r>
            <a:r>
              <a:rPr lang="en-GB" altLang="en-US" dirty="0" smtClean="0">
                <a:latin typeface="Calibri" panose="020F0502020204030204" pitchFamily="34" charset="0"/>
                <a:ea typeface="Times New Roman" panose="02020603050405020304" pitchFamily="18" charset="0"/>
                <a:cs typeface="Calibri" panose="020F0502020204030204" pitchFamily="34" charset="0"/>
              </a:rPr>
              <a:t>eaten. </a:t>
            </a:r>
          </a:p>
          <a:p>
            <a:pPr lvl="0" eaLnBrk="0" fontAlgn="base" hangingPunct="0">
              <a:spcBef>
                <a:spcPct val="0"/>
              </a:spcBef>
              <a:spcAft>
                <a:spcPct val="0"/>
              </a:spcAft>
              <a:buFontTx/>
              <a:buChar char="•"/>
              <a:tabLst>
                <a:tab pos="457200" algn="l"/>
              </a:tabLst>
            </a:pPr>
            <a:r>
              <a:rPr lang="en-GB" altLang="en-US" dirty="0" smtClean="0">
                <a:latin typeface="Calibri" panose="020F0502020204030204" pitchFamily="34" charset="0"/>
                <a:ea typeface="Times New Roman" panose="02020603050405020304" pitchFamily="18" charset="0"/>
                <a:cs typeface="Calibri" panose="020F0502020204030204" pitchFamily="34" charset="0"/>
              </a:rPr>
              <a:t>After </a:t>
            </a:r>
            <a:r>
              <a:rPr lang="en-GB" altLang="en-US" dirty="0">
                <a:latin typeface="Calibri" panose="020F0502020204030204" pitchFamily="34" charset="0"/>
                <a:ea typeface="Times New Roman" panose="02020603050405020304" pitchFamily="18" charset="0"/>
                <a:cs typeface="Calibri" panose="020F0502020204030204" pitchFamily="34" charset="0"/>
              </a:rPr>
              <a:t>that, wait for the wine to make the cyclops feel sleepy and for it to fall asleep. (You will know he has when he begins to snore </a:t>
            </a:r>
            <a:r>
              <a:rPr lang="en-GB" altLang="en-US" dirty="0" smtClean="0">
                <a:latin typeface="Calibri" panose="020F0502020204030204" pitchFamily="34" charset="0"/>
                <a:ea typeface="Times New Roman" panose="02020603050405020304" pitchFamily="18" charset="0"/>
                <a:cs typeface="Calibri" panose="020F0502020204030204" pitchFamily="34" charset="0"/>
              </a:rPr>
              <a:t>gently.)</a:t>
            </a:r>
            <a:r>
              <a:rPr lang="en-GB" altLang="en-US" sz="600" dirty="0" smtClean="0"/>
              <a:t> </a:t>
            </a:r>
          </a:p>
          <a:p>
            <a:pPr lvl="0" eaLnBrk="0" fontAlgn="base" hangingPunct="0">
              <a:spcBef>
                <a:spcPct val="0"/>
              </a:spcBef>
              <a:spcAft>
                <a:spcPct val="0"/>
              </a:spcAft>
              <a:buFontTx/>
              <a:buChar char="•"/>
              <a:tabLst>
                <a:tab pos="457200" algn="l"/>
              </a:tabLst>
            </a:pPr>
            <a:r>
              <a:rPr lang="en-GB" altLang="en-US" dirty="0" smtClean="0">
                <a:latin typeface="Calibri" panose="020F0502020204030204" pitchFamily="34" charset="0"/>
                <a:ea typeface="Times New Roman" panose="02020603050405020304" pitchFamily="18" charset="0"/>
                <a:cs typeface="Calibri" panose="020F0502020204030204" pitchFamily="34" charset="0"/>
              </a:rPr>
              <a:t>Then</a:t>
            </a:r>
            <a:r>
              <a:rPr lang="en-GB" altLang="en-US" dirty="0">
                <a:latin typeface="Calibri" panose="020F0502020204030204" pitchFamily="34" charset="0"/>
                <a:ea typeface="Times New Roman" panose="02020603050405020304" pitchFamily="18" charset="0"/>
                <a:cs typeface="Calibri" panose="020F0502020204030204" pitchFamily="34" charset="0"/>
              </a:rPr>
              <a:t>, take a long trunk or branch of an Olive tree and carefully sharpen one end to a point. </a:t>
            </a:r>
            <a:endParaRPr lang="en-GB" altLang="en-US" dirty="0" smtClean="0">
              <a:latin typeface="Calibri" panose="020F0502020204030204" pitchFamily="34" charset="0"/>
              <a:ea typeface="Times New Roman" panose="02020603050405020304" pitchFamily="18" charset="0"/>
              <a:cs typeface="Calibri" panose="020F0502020204030204" pitchFamily="34" charset="0"/>
            </a:endParaRPr>
          </a:p>
          <a:p>
            <a:pPr lvl="0" eaLnBrk="0" fontAlgn="base" hangingPunct="0">
              <a:spcBef>
                <a:spcPct val="0"/>
              </a:spcBef>
              <a:spcAft>
                <a:spcPct val="0"/>
              </a:spcAft>
              <a:buFontTx/>
              <a:buChar char="•"/>
              <a:tabLst>
                <a:tab pos="457200" algn="l"/>
              </a:tabLst>
            </a:pPr>
            <a:r>
              <a:rPr lang="en-GB" altLang="en-US" dirty="0" smtClean="0">
                <a:latin typeface="Calibri" panose="020F0502020204030204" pitchFamily="34" charset="0"/>
                <a:ea typeface="Times New Roman" panose="02020603050405020304" pitchFamily="18" charset="0"/>
                <a:cs typeface="Calibri" panose="020F0502020204030204" pitchFamily="34" charset="0"/>
              </a:rPr>
              <a:t>Now</a:t>
            </a:r>
            <a:r>
              <a:rPr lang="en-GB" altLang="en-US" dirty="0">
                <a:latin typeface="Calibri" panose="020F0502020204030204" pitchFamily="34" charset="0"/>
                <a:ea typeface="Times New Roman" panose="02020603050405020304" pitchFamily="18" charset="0"/>
                <a:cs typeface="Calibri" panose="020F0502020204030204" pitchFamily="34" charset="0"/>
              </a:rPr>
              <a:t>, using your friends, delicately hold Cyclops eyelids open taking care not to wake </a:t>
            </a:r>
            <a:r>
              <a:rPr lang="en-GB" altLang="en-US" dirty="0" smtClean="0">
                <a:latin typeface="Calibri" panose="020F0502020204030204" pitchFamily="34" charset="0"/>
                <a:ea typeface="Times New Roman" panose="02020603050405020304" pitchFamily="18" charset="0"/>
                <a:cs typeface="Calibri" panose="020F0502020204030204" pitchFamily="34" charset="0"/>
              </a:rPr>
              <a:t>him.</a:t>
            </a:r>
            <a:r>
              <a:rPr lang="en-GB" altLang="en-US" sz="600" dirty="0"/>
              <a:t> </a:t>
            </a:r>
            <a:endParaRPr lang="en-GB" altLang="en-US" sz="600" dirty="0" smtClean="0"/>
          </a:p>
          <a:p>
            <a:pPr lvl="0" eaLnBrk="0" fontAlgn="base" hangingPunct="0">
              <a:spcBef>
                <a:spcPct val="0"/>
              </a:spcBef>
              <a:spcAft>
                <a:spcPct val="0"/>
              </a:spcAft>
              <a:buFontTx/>
              <a:buChar char="•"/>
              <a:tabLst>
                <a:tab pos="457200" algn="l"/>
              </a:tabLst>
            </a:pPr>
            <a:r>
              <a:rPr lang="en-GB" altLang="en-US" dirty="0" smtClean="0">
                <a:latin typeface="Calibri" panose="020F0502020204030204" pitchFamily="34" charset="0"/>
                <a:ea typeface="Times New Roman" panose="02020603050405020304" pitchFamily="18" charset="0"/>
                <a:cs typeface="Calibri" panose="020F0502020204030204" pitchFamily="34" charset="0"/>
              </a:rPr>
              <a:t>Holding </a:t>
            </a:r>
            <a:r>
              <a:rPr lang="en-GB" altLang="en-US" dirty="0">
                <a:latin typeface="Calibri" panose="020F0502020204030204" pitchFamily="34" charset="0"/>
                <a:ea typeface="Times New Roman" panose="02020603050405020304" pitchFamily="18" charset="0"/>
                <a:cs typeface="Calibri" panose="020F0502020204030204" pitchFamily="34" charset="0"/>
              </a:rPr>
              <a:t>the sharpened truck, quickly run and jab the point into the cyclops’ </a:t>
            </a:r>
            <a:r>
              <a:rPr lang="en-GB" altLang="en-US" dirty="0" smtClean="0">
                <a:latin typeface="Calibri" panose="020F0502020204030204" pitchFamily="34" charset="0"/>
                <a:ea typeface="Times New Roman" panose="02020603050405020304" pitchFamily="18" charset="0"/>
                <a:cs typeface="Calibri" panose="020F0502020204030204" pitchFamily="34" charset="0"/>
              </a:rPr>
              <a:t>eye.</a:t>
            </a:r>
            <a:r>
              <a:rPr lang="en-GB" altLang="en-US" sz="600" dirty="0"/>
              <a:t> </a:t>
            </a:r>
            <a:endParaRPr lang="en-GB" altLang="en-US" sz="600" dirty="0" smtClean="0"/>
          </a:p>
          <a:p>
            <a:pPr lvl="0" eaLnBrk="0" fontAlgn="base" hangingPunct="0">
              <a:spcBef>
                <a:spcPct val="0"/>
              </a:spcBef>
              <a:spcAft>
                <a:spcPct val="0"/>
              </a:spcAft>
              <a:buFontTx/>
              <a:buChar char="•"/>
              <a:tabLst>
                <a:tab pos="457200" algn="l"/>
              </a:tabLst>
            </a:pPr>
            <a:r>
              <a:rPr lang="en-GB" altLang="en-US" dirty="0" smtClean="0">
                <a:latin typeface="Calibri" panose="020F0502020204030204" pitchFamily="34" charset="0"/>
                <a:ea typeface="Times New Roman" panose="02020603050405020304" pitchFamily="18" charset="0"/>
                <a:cs typeface="Calibri" panose="020F0502020204030204" pitchFamily="34" charset="0"/>
              </a:rPr>
              <a:t>Now</a:t>
            </a:r>
            <a:r>
              <a:rPr lang="en-GB" altLang="en-US" dirty="0">
                <a:latin typeface="Calibri" panose="020F0502020204030204" pitchFamily="34" charset="0"/>
                <a:ea typeface="Times New Roman" panose="02020603050405020304" pitchFamily="18" charset="0"/>
                <a:cs typeface="Calibri" panose="020F0502020204030204" pitchFamily="34" charset="0"/>
              </a:rPr>
              <a:t>, hide nearby and </a:t>
            </a:r>
            <a:r>
              <a:rPr lang="en-GB" altLang="en-US" dirty="0" smtClean="0">
                <a:latin typeface="Calibri" panose="020F0502020204030204" pitchFamily="34" charset="0"/>
                <a:ea typeface="Times New Roman" panose="02020603050405020304" pitchFamily="18" charset="0"/>
                <a:cs typeface="Calibri" panose="020F0502020204030204" pitchFamily="34" charset="0"/>
              </a:rPr>
              <a:t>watch!</a:t>
            </a:r>
            <a:r>
              <a:rPr lang="en-GB" altLang="en-US" sz="600" dirty="0"/>
              <a:t> </a:t>
            </a:r>
            <a:r>
              <a:rPr lang="en-GB" altLang="en-US" dirty="0" smtClean="0">
                <a:latin typeface="Calibri" panose="020F0502020204030204" pitchFamily="34" charset="0"/>
                <a:ea typeface="Times New Roman" panose="02020603050405020304" pitchFamily="18" charset="0"/>
                <a:cs typeface="Calibri" panose="020F0502020204030204" pitchFamily="34" charset="0"/>
              </a:rPr>
              <a:t>When </a:t>
            </a:r>
            <a:r>
              <a:rPr lang="en-GB" altLang="en-US" dirty="0">
                <a:latin typeface="Calibri" panose="020F0502020204030204" pitchFamily="34" charset="0"/>
                <a:ea typeface="Times New Roman" panose="02020603050405020304" pitchFamily="18" charset="0"/>
                <a:cs typeface="Calibri" panose="020F0502020204030204" pitchFamily="34" charset="0"/>
              </a:rPr>
              <a:t>the Cyclops opens the cave, sneakily conceal yourself below the goats and sheep and allow then to lead you to safety.</a:t>
            </a:r>
            <a:endParaRPr kumimoji="0" lang="en-GB" altLang="en-US" sz="600" b="0" i="0" u="none" strike="noStrike" cap="none" normalizeH="0" baseline="0" dirty="0" smtClean="0">
              <a:ln>
                <a:noFill/>
              </a:ln>
              <a:solidFill>
                <a:schemeClr val="tx1"/>
              </a:solidFill>
              <a:effectLst/>
            </a:endParaRPr>
          </a:p>
          <a:p>
            <a:pPr lvl="0" eaLnBrk="0" fontAlgn="base" hangingPunct="0">
              <a:spcBef>
                <a:spcPct val="0"/>
              </a:spcBef>
              <a:spcAft>
                <a:spcPct val="0"/>
              </a:spcAft>
              <a:tabLst>
                <a:tab pos="457200" algn="l"/>
              </a:tabLst>
            </a:pPr>
            <a:r>
              <a:rPr lang="en-GB" altLang="en-US" dirty="0">
                <a:latin typeface="Calibri" panose="020F0502020204030204" pitchFamily="34" charset="0"/>
                <a:ea typeface="Times New Roman" panose="02020603050405020304" pitchFamily="18" charset="0"/>
                <a:cs typeface="Calibri" panose="020F0502020204030204" pitchFamily="34" charset="0"/>
              </a:rPr>
              <a:t>  </a:t>
            </a:r>
            <a:endParaRPr kumimoji="0" lang="en-GB" altLang="en-US" sz="600" b="0" i="0" u="none" strike="noStrike" cap="none" normalizeH="0" baseline="0" dirty="0" smtClean="0">
              <a:ln>
                <a:noFill/>
              </a:ln>
              <a:solidFill>
                <a:schemeClr val="tx1"/>
              </a:solidFill>
              <a:effectLst/>
            </a:endParaRPr>
          </a:p>
          <a:p>
            <a:pPr lvl="0" eaLnBrk="0" fontAlgn="base" hangingPunct="0">
              <a:spcBef>
                <a:spcPct val="0"/>
              </a:spcBef>
              <a:spcAft>
                <a:spcPct val="0"/>
              </a:spcAft>
              <a:tabLst>
                <a:tab pos="457200" algn="l"/>
              </a:tabLst>
            </a:pPr>
            <a:r>
              <a:rPr lang="en-GB" altLang="en-US" dirty="0">
                <a:latin typeface="Calibri" panose="020F0502020204030204" pitchFamily="34" charset="0"/>
                <a:ea typeface="Times New Roman" panose="02020603050405020304" pitchFamily="18" charset="0"/>
                <a:cs typeface="Calibri" panose="020F0502020204030204" pitchFamily="34" charset="0"/>
              </a:rPr>
              <a:t>Typically, the cyclops will scream and shout angrily whilst you escape. When it reaches out to try and grab you, it should be easy to avoid its large sausage fingers! You can then decide to mock him and reveal who you are as you are escaping.</a:t>
            </a:r>
            <a:endParaRPr kumimoji="0" lang="en-GB" altLang="en-US" sz="600" b="0" i="0" u="none" strike="noStrike" cap="none" normalizeH="0" baseline="0" dirty="0" smtClean="0">
              <a:ln>
                <a:noFill/>
              </a:ln>
              <a:solidFill>
                <a:schemeClr val="tx1"/>
              </a:solidFill>
              <a:effectLst/>
            </a:endParaRPr>
          </a:p>
          <a:p>
            <a:pPr lvl="0" eaLnBrk="0" fontAlgn="base" hangingPunct="0">
              <a:spcBef>
                <a:spcPct val="0"/>
              </a:spcBef>
              <a:spcAft>
                <a:spcPct val="0"/>
              </a:spcAft>
              <a:tabLst>
                <a:tab pos="457200" algn="l"/>
              </a:tabLst>
            </a:pPr>
            <a:endParaRPr kumimoji="0" lang="en-GB" altLang="en-US" sz="20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77924633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4" name="Rectangle 3"/>
          <p:cNvSpPr/>
          <p:nvPr/>
        </p:nvSpPr>
        <p:spPr>
          <a:xfrm>
            <a:off x="733709" y="653468"/>
            <a:ext cx="10523813" cy="4868384"/>
          </a:xfrm>
          <a:prstGeom prst="rect">
            <a:avLst/>
          </a:prstGeom>
        </p:spPr>
        <p:txBody>
          <a:bodyPr wrap="square">
            <a:spAutoFit/>
          </a:bodyPr>
          <a:lstStyle/>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How to kill a vampire</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Are you tired of being scared by a vampire? Are you fed up of the people you love being bitten at random by </a:t>
            </a:r>
            <a:r>
              <a:rPr lang="en-GB" dirty="0" smtClean="0">
                <a:latin typeface="Calibri" panose="020F0502020204030204" pitchFamily="34" charset="0"/>
                <a:ea typeface="Calibri" panose="020F0502020204030204" pitchFamily="34" charset="0"/>
                <a:cs typeface="Times New Roman" panose="02020603050405020304" pitchFamily="18" charset="0"/>
              </a:rPr>
              <a:t>this blood </a:t>
            </a:r>
            <a:r>
              <a:rPr lang="en-GB" dirty="0">
                <a:latin typeface="Calibri" panose="020F0502020204030204" pitchFamily="34" charset="0"/>
                <a:ea typeface="Calibri" panose="020F0502020204030204" pitchFamily="34" charset="0"/>
                <a:cs typeface="Times New Roman" panose="02020603050405020304" pitchFamily="18" charset="0"/>
              </a:rPr>
              <a:t>sucking monster of the night? If so follow these unbeatable instructions carefully, as no one wants a </a:t>
            </a:r>
            <a:r>
              <a:rPr lang="en-GB" dirty="0" smtClean="0">
                <a:latin typeface="Calibri" panose="020F0502020204030204" pitchFamily="34" charset="0"/>
                <a:ea typeface="Calibri" panose="020F0502020204030204" pitchFamily="34" charset="0"/>
                <a:cs typeface="Times New Roman" panose="02020603050405020304" pitchFamily="18" charset="0"/>
              </a:rPr>
              <a:t>family member </a:t>
            </a:r>
            <a:r>
              <a:rPr lang="en-GB" dirty="0">
                <a:latin typeface="Calibri" panose="020F0502020204030204" pitchFamily="34" charset="0"/>
                <a:ea typeface="Calibri" panose="020F0502020204030204" pitchFamily="34" charset="0"/>
                <a:cs typeface="Times New Roman" panose="02020603050405020304" pitchFamily="18" charset="0"/>
              </a:rPr>
              <a:t>or themselves to have their neck bitten by a vampire. Experienced vampire slayers have found this easy </a:t>
            </a:r>
            <a:r>
              <a:rPr lang="en-GB" dirty="0" smtClean="0">
                <a:latin typeface="Calibri" panose="020F0502020204030204" pitchFamily="34" charset="0"/>
                <a:ea typeface="Calibri" panose="020F0502020204030204" pitchFamily="34" charset="0"/>
                <a:cs typeface="Times New Roman" panose="02020603050405020304" pitchFamily="18" charset="0"/>
              </a:rPr>
              <a:t>to follow </a:t>
            </a:r>
            <a:r>
              <a:rPr lang="en-GB" dirty="0">
                <a:latin typeface="Calibri" panose="020F0502020204030204" pitchFamily="34" charset="0"/>
                <a:ea typeface="Calibri" panose="020F0502020204030204" pitchFamily="34" charset="0"/>
                <a:cs typeface="Times New Roman" panose="02020603050405020304" pitchFamily="18" charset="0"/>
              </a:rPr>
              <a:t>guide fool proof. No vampire, no matter how sharp its teeth are, would be safe from you.</a:t>
            </a:r>
          </a:p>
          <a:p>
            <a:pPr>
              <a:lnSpc>
                <a:spcPct val="107000"/>
              </a:lnSpc>
              <a:spcAft>
                <a:spcPts val="800"/>
              </a:spcAft>
            </a:pPr>
            <a:r>
              <a:rPr lang="en-GB" dirty="0" smtClean="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dirty="0" smtClean="0">
                <a:latin typeface="Calibri" panose="020F0502020204030204" pitchFamily="34" charset="0"/>
                <a:ea typeface="Calibri" panose="020F0502020204030204" pitchFamily="34" charset="0"/>
                <a:cs typeface="Times New Roman" panose="02020603050405020304" pitchFamily="18" charset="0"/>
              </a:rPr>
              <a:t>Resources</a:t>
            </a:r>
            <a:endParaRPr lang="en-GB" dirty="0">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Garlic</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Sharp knife</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Wooden Spike or stake</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Torch with a daylight blub</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Noise cancelling headphone</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p>
        </p:txBody>
      </p:sp>
    </p:spTree>
    <p:extLst>
      <p:ext uri="{BB962C8B-B14F-4D97-AF65-F5344CB8AC3E}">
        <p14:creationId xmlns:p14="http://schemas.microsoft.com/office/powerpoint/2010/main" val="39596350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651578" y="267050"/>
            <a:ext cx="10151483" cy="6429965"/>
          </a:xfrm>
          <a:prstGeom prst="rect">
            <a:avLst/>
          </a:prstGeom>
        </p:spPr>
        <p:txBody>
          <a:bodyPr wrap="square">
            <a:spAutoFit/>
          </a:bodyPr>
          <a:lstStyle/>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Firstly, we must travel to the graveyard when it’s dark, preferably at midnight, where the vampire is sleeping.</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Take a knife and sharpen the stake to a point that will pierce the skin of the vampire, taking care not to cut yourself.</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Crush the garlic and dip the pointed stake into the smelly juices.</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Next walk around the grave showing your neck to entice him out.</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Then when he suddenly emerges from the frosty ground, shine the daylight torch on his legs to turn them to stone</a:t>
            </a:r>
          </a:p>
          <a:p>
            <a:pPr marL="457200">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so that he can’t run away.</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Once he’s unable to move, plunge the stake into his heart where he will hopefully turn to dust and blow away into</a:t>
            </a:r>
          </a:p>
          <a:p>
            <a:pPr marL="457200">
              <a:lnSpc>
                <a:spcPct val="107000"/>
              </a:lnSpc>
              <a:spcAft>
                <a:spcPts val="0"/>
              </a:spcAft>
            </a:pPr>
            <a:r>
              <a:rPr lang="en-GB" dirty="0">
                <a:latin typeface="Calibri" panose="020F0502020204030204" pitchFamily="34" charset="0"/>
                <a:ea typeface="Calibri" panose="020F0502020204030204" pitchFamily="34" charset="0"/>
                <a:cs typeface="Times New Roman" panose="02020603050405020304" pitchFamily="18" charset="0"/>
              </a:rPr>
              <a:t>the wind.</a:t>
            </a:r>
          </a:p>
          <a:p>
            <a:pPr marL="342900" lvl="0" indent="-342900">
              <a:lnSpc>
                <a:spcPct val="107000"/>
              </a:lnSpc>
              <a:spcAft>
                <a:spcPts val="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When he reaches out to try and grab you, quickly duck behind another gravestone.</a:t>
            </a:r>
          </a:p>
          <a:p>
            <a:pPr marL="342900" lvl="0" indent="-342900">
              <a:lnSpc>
                <a:spcPct val="107000"/>
              </a:lnSpc>
              <a:spcAft>
                <a:spcPts val="800"/>
              </a:spcAft>
              <a:buFont typeface="Symbol" panose="05050102010706020507" pitchFamily="18" charset="2"/>
              <a:buChar char=""/>
            </a:pPr>
            <a:r>
              <a:rPr lang="en-GB" dirty="0">
                <a:latin typeface="Calibri" panose="020F0502020204030204" pitchFamily="34" charset="0"/>
                <a:ea typeface="Calibri" panose="020F0502020204030204" pitchFamily="34" charset="0"/>
                <a:cs typeface="Times New Roman" panose="02020603050405020304" pitchFamily="18" charset="0"/>
              </a:rPr>
              <a:t>Laugh at him and shout out “ I am the greatest Vampire Hunter in the world”!!</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 </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Top Tips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The Vampire will turn to stone on the parts of the body that you shine the daylight torch, so if you shine it on his</a:t>
            </a:r>
          </a:p>
          <a:p>
            <a:pPr>
              <a:lnSpc>
                <a:spcPct val="107000"/>
              </a:lnSpc>
              <a:spcAft>
                <a:spcPts val="800"/>
              </a:spcAft>
            </a:pPr>
            <a:r>
              <a:rPr lang="en-GB" dirty="0">
                <a:latin typeface="Calibri" panose="020F0502020204030204" pitchFamily="34" charset="0"/>
                <a:ea typeface="Calibri" panose="020F0502020204030204" pitchFamily="34" charset="0"/>
                <a:cs typeface="Times New Roman" panose="02020603050405020304" pitchFamily="18" charset="0"/>
              </a:rPr>
              <a:t>legs first he won’t be able to run away. Also if you dip the stake in the garlic you double your chances of killing him.</a:t>
            </a:r>
            <a:endParaRPr lang="en-GB"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7503385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3"/>
          <p:cNvGraphicFramePr>
            <a:graphicFrameLocks noGrp="1"/>
          </p:cNvGraphicFramePr>
          <p:nvPr>
            <p:extLst>
              <p:ext uri="{D42A27DB-BD31-4B8C-83A1-F6EECF244321}">
                <p14:modId xmlns:p14="http://schemas.microsoft.com/office/powerpoint/2010/main" val="4293880617"/>
              </p:ext>
            </p:extLst>
          </p:nvPr>
        </p:nvGraphicFramePr>
        <p:xfrm>
          <a:off x="1208587" y="586302"/>
          <a:ext cx="8346072" cy="6382334"/>
        </p:xfrm>
        <a:graphic>
          <a:graphicData uri="http://schemas.openxmlformats.org/drawingml/2006/table">
            <a:tbl>
              <a:tblPr firstRow="1" firstCol="1" bandRow="1">
                <a:tableStyleId>{5C22544A-7EE6-4342-B048-85BDC9FD1C3A}</a:tableStyleId>
              </a:tblPr>
              <a:tblGrid>
                <a:gridCol w="1267795">
                  <a:extLst>
                    <a:ext uri="{9D8B030D-6E8A-4147-A177-3AD203B41FA5}">
                      <a16:colId xmlns:a16="http://schemas.microsoft.com/office/drawing/2014/main" val="3794345200"/>
                    </a:ext>
                  </a:extLst>
                </a:gridCol>
                <a:gridCol w="3608522">
                  <a:extLst>
                    <a:ext uri="{9D8B030D-6E8A-4147-A177-3AD203B41FA5}">
                      <a16:colId xmlns:a16="http://schemas.microsoft.com/office/drawing/2014/main" val="3795837992"/>
                    </a:ext>
                  </a:extLst>
                </a:gridCol>
                <a:gridCol w="3469755">
                  <a:extLst>
                    <a:ext uri="{9D8B030D-6E8A-4147-A177-3AD203B41FA5}">
                      <a16:colId xmlns:a16="http://schemas.microsoft.com/office/drawing/2014/main" val="2519080291"/>
                    </a:ext>
                  </a:extLst>
                </a:gridCol>
              </a:tblGrid>
              <a:tr h="234327">
                <a:tc>
                  <a:txBody>
                    <a:bodyPr/>
                    <a:lstStyle/>
                    <a:p>
                      <a:pPr>
                        <a:lnSpc>
                          <a:spcPct val="107000"/>
                        </a:lnSpc>
                        <a:spcAft>
                          <a:spcPts val="0"/>
                        </a:spcAft>
                      </a:pPr>
                      <a:r>
                        <a:rPr lang="en-GB" sz="800">
                          <a:effectLst/>
                        </a:rPr>
                        <a:t>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851" marR="52851" marT="0" marB="0"/>
                </a:tc>
                <a:tc>
                  <a:txBody>
                    <a:bodyPr/>
                    <a:lstStyle/>
                    <a:p>
                      <a:pPr>
                        <a:lnSpc>
                          <a:spcPct val="107000"/>
                        </a:lnSpc>
                        <a:spcAft>
                          <a:spcPts val="0"/>
                        </a:spcAft>
                      </a:pPr>
                      <a:r>
                        <a:rPr lang="en-GB" sz="800">
                          <a:effectLst/>
                        </a:rPr>
                        <a:t>Model Text</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851" marR="52851" marT="0" marB="0"/>
                </a:tc>
                <a:tc>
                  <a:txBody>
                    <a:bodyPr/>
                    <a:lstStyle/>
                    <a:p>
                      <a:pPr>
                        <a:lnSpc>
                          <a:spcPct val="107000"/>
                        </a:lnSpc>
                        <a:spcAft>
                          <a:spcPts val="0"/>
                        </a:spcAft>
                      </a:pPr>
                      <a:r>
                        <a:rPr lang="en-GB" sz="800">
                          <a:effectLst/>
                        </a:rPr>
                        <a:t>Innovation text- The whole class ideas  </a:t>
                      </a:r>
                      <a:endParaRPr lang="en-GB" sz="800">
                        <a:effectLst/>
                        <a:latin typeface="Calibri" panose="020F0502020204030204" pitchFamily="34" charset="0"/>
                        <a:ea typeface="Calibri" panose="020F0502020204030204" pitchFamily="34" charset="0"/>
                        <a:cs typeface="Times New Roman" panose="02020603050405020304" pitchFamily="18" charset="0"/>
                      </a:endParaRPr>
                    </a:p>
                  </a:txBody>
                  <a:tcPr marL="52851" marR="52851" marT="0" marB="0"/>
                </a:tc>
                <a:extLst>
                  <a:ext uri="{0D108BD9-81ED-4DB2-BD59-A6C34878D82A}">
                    <a16:rowId xmlns:a16="http://schemas.microsoft.com/office/drawing/2014/main" val="991496150"/>
                  </a:ext>
                </a:extLst>
              </a:tr>
              <a:tr h="1337377">
                <a:tc>
                  <a:txBody>
                    <a:bodyPr/>
                    <a:lstStyle/>
                    <a:p>
                      <a:pPr>
                        <a:lnSpc>
                          <a:spcPct val="107000"/>
                        </a:lnSpc>
                        <a:spcAft>
                          <a:spcPts val="0"/>
                        </a:spcAft>
                      </a:pPr>
                      <a:r>
                        <a:rPr lang="en-GB" sz="1400">
                          <a:effectLst/>
                        </a:rPr>
                        <a:t>How is the title presented?</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851" marR="52851" marT="0" marB="0"/>
                </a:tc>
                <a:tc>
                  <a:txBody>
                    <a:bodyPr/>
                    <a:lstStyle/>
                    <a:p>
                      <a:pPr>
                        <a:lnSpc>
                          <a:spcPct val="107000"/>
                        </a:lnSpc>
                        <a:spcAft>
                          <a:spcPts val="0"/>
                        </a:spcAft>
                      </a:pPr>
                      <a:r>
                        <a:rPr lang="en-GB" sz="1400" dirty="0">
                          <a:effectLst/>
                        </a:rPr>
                        <a:t>How to text- explains what the following text will be about.</a:t>
                      </a:r>
                    </a:p>
                    <a:p>
                      <a:pPr>
                        <a:lnSpc>
                          <a:spcPct val="107000"/>
                        </a:lnSpc>
                        <a:spcAft>
                          <a:spcPts val="0"/>
                        </a:spcAft>
                      </a:pPr>
                      <a:r>
                        <a:rPr lang="en-GB" sz="1400" dirty="0">
                          <a:effectLst/>
                        </a:rPr>
                        <a:t>Intrigues the reader- hopefully makes them want to read on</a:t>
                      </a:r>
                    </a:p>
                    <a:p>
                      <a:pPr>
                        <a:lnSpc>
                          <a:spcPct val="107000"/>
                        </a:lnSpc>
                        <a:spcAft>
                          <a:spcPts val="0"/>
                        </a:spcAft>
                      </a:pPr>
                      <a:r>
                        <a:rPr lang="en-GB" sz="1400" dirty="0">
                          <a:effectLst/>
                        </a:rPr>
                        <a:t> </a:t>
                      </a:r>
                    </a:p>
                    <a:p>
                      <a:pPr>
                        <a:lnSpc>
                          <a:spcPct val="107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51" marR="52851" marT="0" marB="0"/>
                </a:tc>
                <a:tc>
                  <a:txBody>
                    <a:bodyPr/>
                    <a:lstStyle/>
                    <a:p>
                      <a:pPr>
                        <a:lnSpc>
                          <a:spcPct val="107000"/>
                        </a:lnSpc>
                        <a:spcAft>
                          <a:spcPts val="0"/>
                        </a:spcAft>
                      </a:pPr>
                      <a:r>
                        <a:rPr lang="en-GB" sz="1400" dirty="0">
                          <a:effectLst/>
                        </a:rPr>
                        <a:t>How to kill a vampire</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51" marR="52851" marT="0" marB="0"/>
                </a:tc>
                <a:extLst>
                  <a:ext uri="{0D108BD9-81ED-4DB2-BD59-A6C34878D82A}">
                    <a16:rowId xmlns:a16="http://schemas.microsoft.com/office/drawing/2014/main" val="774569644"/>
                  </a:ext>
                </a:extLst>
              </a:tr>
              <a:tr h="4699994">
                <a:tc>
                  <a:txBody>
                    <a:bodyPr/>
                    <a:lstStyle/>
                    <a:p>
                      <a:pPr>
                        <a:lnSpc>
                          <a:spcPct val="107000"/>
                        </a:lnSpc>
                        <a:spcAft>
                          <a:spcPts val="0"/>
                        </a:spcAft>
                      </a:pPr>
                      <a:r>
                        <a:rPr lang="en-GB" sz="1400">
                          <a:effectLst/>
                        </a:rPr>
                        <a:t>Introduction-</a:t>
                      </a:r>
                    </a:p>
                    <a:p>
                      <a:pPr>
                        <a:lnSpc>
                          <a:spcPct val="107000"/>
                        </a:lnSpc>
                        <a:spcAft>
                          <a:spcPts val="0"/>
                        </a:spcAft>
                      </a:pPr>
                      <a:r>
                        <a:rPr lang="en-GB" sz="1400">
                          <a:effectLst/>
                        </a:rPr>
                        <a:t>What questions does the model text use?</a:t>
                      </a:r>
                    </a:p>
                    <a:p>
                      <a:pPr>
                        <a:lnSpc>
                          <a:spcPct val="107000"/>
                        </a:lnSpc>
                        <a:spcAft>
                          <a:spcPts val="0"/>
                        </a:spcAft>
                      </a:pPr>
                      <a:r>
                        <a:rPr lang="en-GB" sz="1400">
                          <a:effectLst/>
                        </a:rPr>
                        <a:t>How does it hook the reader?</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851" marR="52851" marT="0" marB="0"/>
                </a:tc>
                <a:tc>
                  <a:txBody>
                    <a:bodyPr/>
                    <a:lstStyle/>
                    <a:p>
                      <a:pPr>
                        <a:lnSpc>
                          <a:spcPct val="107000"/>
                        </a:lnSpc>
                        <a:spcAft>
                          <a:spcPts val="0"/>
                        </a:spcAft>
                      </a:pPr>
                      <a:r>
                        <a:rPr lang="en-GB" sz="1400">
                          <a:effectLst/>
                        </a:rPr>
                        <a:t>Asks two questions Do you have a Cyclops living in your neighbourhood? Are you fed up of people you love being eaten at random by this menacing beast?  Rhetorical questions inviting the reader to think about things and engages them.</a:t>
                      </a:r>
                    </a:p>
                    <a:p>
                      <a:pPr>
                        <a:lnSpc>
                          <a:spcPct val="107000"/>
                        </a:lnSpc>
                        <a:spcAft>
                          <a:spcPts val="0"/>
                        </a:spcAft>
                      </a:pPr>
                      <a:r>
                        <a:rPr lang="en-GB" sz="1400">
                          <a:effectLst/>
                        </a:rPr>
                        <a:t> </a:t>
                      </a:r>
                    </a:p>
                    <a:p>
                      <a:pPr>
                        <a:lnSpc>
                          <a:spcPct val="107000"/>
                        </a:lnSpc>
                        <a:spcAft>
                          <a:spcPts val="0"/>
                        </a:spcAft>
                      </a:pPr>
                      <a:r>
                        <a:rPr lang="en-GB" sz="1400">
                          <a:effectLst/>
                        </a:rPr>
                        <a:t>Next part-answers the question – invites/make people understand what the rest of the instructions are going to be about</a:t>
                      </a:r>
                    </a:p>
                    <a:p>
                      <a:pPr>
                        <a:lnSpc>
                          <a:spcPct val="107000"/>
                        </a:lnSpc>
                        <a:spcAft>
                          <a:spcPts val="0"/>
                        </a:spcAft>
                      </a:pPr>
                      <a:r>
                        <a:rPr lang="en-GB" sz="1400">
                          <a:effectLst/>
                        </a:rPr>
                        <a:t>If so, follow these instructions carefully as no one wants to be devoured when they are innocently out for an early morning stroll!</a:t>
                      </a:r>
                    </a:p>
                    <a:p>
                      <a:pPr>
                        <a:lnSpc>
                          <a:spcPct val="107000"/>
                        </a:lnSpc>
                        <a:spcAft>
                          <a:spcPts val="0"/>
                        </a:spcAft>
                      </a:pPr>
                      <a:r>
                        <a:rPr lang="en-GB" sz="1400">
                          <a:effectLst/>
                        </a:rPr>
                        <a:t> </a:t>
                      </a:r>
                    </a:p>
                    <a:p>
                      <a:pPr>
                        <a:lnSpc>
                          <a:spcPct val="107000"/>
                        </a:lnSpc>
                        <a:spcAft>
                          <a:spcPts val="0"/>
                        </a:spcAft>
                      </a:pPr>
                      <a:r>
                        <a:rPr lang="en-GB" sz="1400">
                          <a:effectLst/>
                        </a:rPr>
                        <a:t>Third part of the introduction -convince that these are the best instructions</a:t>
                      </a:r>
                    </a:p>
                    <a:p>
                      <a:pPr>
                        <a:lnSpc>
                          <a:spcPct val="107000"/>
                        </a:lnSpc>
                        <a:spcAft>
                          <a:spcPts val="0"/>
                        </a:spcAft>
                      </a:pPr>
                      <a:r>
                        <a:rPr lang="en-GB" sz="1400">
                          <a:effectLst/>
                        </a:rPr>
                        <a:t>Experienced Cyclops hunters have found this easy-to-follow method totally fool proof. No Cyclops, no matter how large, will be safe from you!</a:t>
                      </a:r>
                    </a:p>
                    <a:p>
                      <a:pPr>
                        <a:lnSpc>
                          <a:spcPct val="107000"/>
                        </a:lnSpc>
                        <a:spcAft>
                          <a:spcPts val="0"/>
                        </a:spcAft>
                      </a:pPr>
                      <a:r>
                        <a:rPr lang="en-GB" sz="1400">
                          <a:effectLst/>
                        </a:rPr>
                        <a:t> </a:t>
                      </a:r>
                    </a:p>
                    <a:p>
                      <a:pPr>
                        <a:lnSpc>
                          <a:spcPct val="107000"/>
                        </a:lnSpc>
                        <a:spcAft>
                          <a:spcPts val="0"/>
                        </a:spcAft>
                      </a:pPr>
                      <a:r>
                        <a:rPr lang="en-GB" sz="1400">
                          <a:effectLst/>
                        </a:rPr>
                        <a:t> </a:t>
                      </a:r>
                      <a:endParaRPr lang="en-GB" sz="1400">
                        <a:effectLst/>
                        <a:latin typeface="Calibri" panose="020F0502020204030204" pitchFamily="34" charset="0"/>
                        <a:ea typeface="Calibri" panose="020F0502020204030204" pitchFamily="34" charset="0"/>
                        <a:cs typeface="Times New Roman" panose="02020603050405020304" pitchFamily="18" charset="0"/>
                      </a:endParaRPr>
                    </a:p>
                  </a:txBody>
                  <a:tcPr marL="52851" marR="52851" marT="0" marB="0"/>
                </a:tc>
                <a:tc>
                  <a:txBody>
                    <a:bodyPr/>
                    <a:lstStyle/>
                    <a:p>
                      <a:pPr>
                        <a:lnSpc>
                          <a:spcPct val="107000"/>
                        </a:lnSpc>
                        <a:spcAft>
                          <a:spcPts val="0"/>
                        </a:spcAft>
                      </a:pPr>
                      <a:r>
                        <a:rPr lang="en-GB" sz="1400" dirty="0">
                          <a:effectLst/>
                        </a:rPr>
                        <a:t>Are you tired of being scared by a vampire?</a:t>
                      </a:r>
                    </a:p>
                    <a:p>
                      <a:pPr>
                        <a:lnSpc>
                          <a:spcPct val="107000"/>
                        </a:lnSpc>
                        <a:spcAft>
                          <a:spcPts val="0"/>
                        </a:spcAft>
                      </a:pPr>
                      <a:r>
                        <a:rPr lang="en-GB" sz="1400" dirty="0">
                          <a:effectLst/>
                        </a:rPr>
                        <a:t>Are you fed up of the people you love being bitten at random by this blood sucking monster of the night? </a:t>
                      </a:r>
                    </a:p>
                    <a:p>
                      <a:pPr>
                        <a:lnSpc>
                          <a:spcPct val="107000"/>
                        </a:lnSpc>
                        <a:spcAft>
                          <a:spcPts val="0"/>
                        </a:spcAft>
                      </a:pPr>
                      <a:r>
                        <a:rPr lang="en-GB" sz="1400" dirty="0">
                          <a:effectLst/>
                        </a:rPr>
                        <a:t> </a:t>
                      </a:r>
                    </a:p>
                    <a:p>
                      <a:pPr>
                        <a:lnSpc>
                          <a:spcPct val="107000"/>
                        </a:lnSpc>
                        <a:spcAft>
                          <a:spcPts val="0"/>
                        </a:spcAft>
                      </a:pPr>
                      <a:r>
                        <a:rPr lang="en-GB" sz="1400" dirty="0">
                          <a:effectLst/>
                        </a:rPr>
                        <a:t> </a:t>
                      </a:r>
                    </a:p>
                    <a:p>
                      <a:pPr>
                        <a:lnSpc>
                          <a:spcPct val="107000"/>
                        </a:lnSpc>
                        <a:spcAft>
                          <a:spcPts val="0"/>
                        </a:spcAft>
                      </a:pPr>
                      <a:r>
                        <a:rPr lang="en-GB" sz="1400" dirty="0">
                          <a:effectLst/>
                        </a:rPr>
                        <a:t>If so follow these unbeatable  instructions carefully, as no one wants a family member or themselves to  have their neck bitten by a vampire.</a:t>
                      </a:r>
                    </a:p>
                    <a:p>
                      <a:pPr>
                        <a:lnSpc>
                          <a:spcPct val="107000"/>
                        </a:lnSpc>
                        <a:spcAft>
                          <a:spcPts val="0"/>
                        </a:spcAft>
                      </a:pPr>
                      <a:r>
                        <a:rPr lang="en-GB" sz="1400" dirty="0">
                          <a:effectLst/>
                        </a:rPr>
                        <a:t> </a:t>
                      </a:r>
                    </a:p>
                    <a:p>
                      <a:pPr>
                        <a:lnSpc>
                          <a:spcPct val="107000"/>
                        </a:lnSpc>
                        <a:spcAft>
                          <a:spcPts val="0"/>
                        </a:spcAft>
                      </a:pPr>
                      <a:r>
                        <a:rPr lang="en-GB" sz="1400" dirty="0">
                          <a:effectLst/>
                        </a:rPr>
                        <a:t> </a:t>
                      </a:r>
                    </a:p>
                    <a:p>
                      <a:pPr>
                        <a:lnSpc>
                          <a:spcPct val="107000"/>
                        </a:lnSpc>
                        <a:spcAft>
                          <a:spcPts val="0"/>
                        </a:spcAft>
                      </a:pPr>
                      <a:r>
                        <a:rPr lang="en-GB" sz="1400" dirty="0">
                          <a:effectLst/>
                        </a:rPr>
                        <a:t> </a:t>
                      </a:r>
                    </a:p>
                    <a:p>
                      <a:pPr>
                        <a:lnSpc>
                          <a:spcPct val="107000"/>
                        </a:lnSpc>
                        <a:spcAft>
                          <a:spcPts val="0"/>
                        </a:spcAft>
                      </a:pPr>
                      <a:r>
                        <a:rPr lang="en-GB" sz="1400" dirty="0">
                          <a:effectLst/>
                        </a:rPr>
                        <a:t> </a:t>
                      </a:r>
                    </a:p>
                    <a:p>
                      <a:pPr>
                        <a:lnSpc>
                          <a:spcPct val="107000"/>
                        </a:lnSpc>
                        <a:spcAft>
                          <a:spcPts val="0"/>
                        </a:spcAft>
                      </a:pPr>
                      <a:r>
                        <a:rPr lang="en-GB" sz="1400" dirty="0">
                          <a:effectLst/>
                        </a:rPr>
                        <a:t> Experienced vampire slayers have found this easy to follow guide fool proof. No vampire, no matter how sharp its teeth are, would be safe from you.</a:t>
                      </a:r>
                    </a:p>
                    <a:p>
                      <a:pPr>
                        <a:lnSpc>
                          <a:spcPct val="107000"/>
                        </a:lnSpc>
                        <a:spcAft>
                          <a:spcPts val="0"/>
                        </a:spcAft>
                      </a:pPr>
                      <a:r>
                        <a:rPr lang="en-GB" sz="1400" dirty="0">
                          <a:effectLst/>
                        </a:rPr>
                        <a:t> </a:t>
                      </a:r>
                      <a:endParaRPr lang="en-GB" sz="1400" dirty="0">
                        <a:effectLst/>
                        <a:latin typeface="Calibri" panose="020F0502020204030204" pitchFamily="34" charset="0"/>
                        <a:ea typeface="Calibri" panose="020F0502020204030204" pitchFamily="34" charset="0"/>
                        <a:cs typeface="Times New Roman" panose="02020603050405020304" pitchFamily="18" charset="0"/>
                      </a:endParaRPr>
                    </a:p>
                  </a:txBody>
                  <a:tcPr marL="52851" marR="52851" marT="0" marB="0"/>
                </a:tc>
                <a:extLst>
                  <a:ext uri="{0D108BD9-81ED-4DB2-BD59-A6C34878D82A}">
                    <a16:rowId xmlns:a16="http://schemas.microsoft.com/office/drawing/2014/main" val="443425742"/>
                  </a:ext>
                </a:extLst>
              </a:tr>
            </a:tbl>
          </a:graphicData>
        </a:graphic>
      </p:graphicFrame>
      <p:sp>
        <p:nvSpPr>
          <p:cNvPr id="5" name="Rectangle 1"/>
          <p:cNvSpPr>
            <a:spLocks noChangeArrowheads="1"/>
          </p:cNvSpPr>
          <p:nvPr/>
        </p:nvSpPr>
        <p:spPr bwMode="auto">
          <a:xfrm>
            <a:off x="908183" y="142130"/>
            <a:ext cx="14711664" cy="5386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L.O. To know how to box up a text.</a:t>
            </a:r>
            <a:endParaRPr kumimoji="0" lang="en-GB" altLang="en-US" sz="500" b="0" i="0" u="none" strike="noStrike" cap="none" normalizeH="0" baseline="0" dirty="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GB" altLang="en-US" sz="1800" b="0" i="0" u="none" strike="noStrike" cap="none" normalizeH="0" baseline="0" dirty="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3951663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ontent Placeholder 3"/>
          <p:cNvGraphicFramePr>
            <a:graphicFrameLocks noGrp="1"/>
          </p:cNvGraphicFramePr>
          <p:nvPr>
            <p:ph idx="1"/>
            <p:extLst>
              <p:ext uri="{D42A27DB-BD31-4B8C-83A1-F6EECF244321}">
                <p14:modId xmlns:p14="http://schemas.microsoft.com/office/powerpoint/2010/main" val="1684224459"/>
              </p:ext>
            </p:extLst>
          </p:nvPr>
        </p:nvGraphicFramePr>
        <p:xfrm>
          <a:off x="1144369" y="941777"/>
          <a:ext cx="8409952" cy="5043736"/>
        </p:xfrm>
        <a:graphic>
          <a:graphicData uri="http://schemas.openxmlformats.org/drawingml/2006/table">
            <a:tbl>
              <a:tblPr firstRow="1" firstCol="1" bandRow="1">
                <a:tableStyleId>{5C22544A-7EE6-4342-B048-85BDC9FD1C3A}</a:tableStyleId>
              </a:tblPr>
              <a:tblGrid>
                <a:gridCol w="1277499">
                  <a:extLst>
                    <a:ext uri="{9D8B030D-6E8A-4147-A177-3AD203B41FA5}">
                      <a16:colId xmlns:a16="http://schemas.microsoft.com/office/drawing/2014/main" val="1256281978"/>
                    </a:ext>
                  </a:extLst>
                </a:gridCol>
                <a:gridCol w="3636141">
                  <a:extLst>
                    <a:ext uri="{9D8B030D-6E8A-4147-A177-3AD203B41FA5}">
                      <a16:colId xmlns:a16="http://schemas.microsoft.com/office/drawing/2014/main" val="3298830750"/>
                    </a:ext>
                  </a:extLst>
                </a:gridCol>
                <a:gridCol w="3496312">
                  <a:extLst>
                    <a:ext uri="{9D8B030D-6E8A-4147-A177-3AD203B41FA5}">
                      <a16:colId xmlns:a16="http://schemas.microsoft.com/office/drawing/2014/main" val="623389021"/>
                    </a:ext>
                  </a:extLst>
                </a:gridCol>
              </a:tblGrid>
              <a:tr h="1644520">
                <a:tc>
                  <a:txBody>
                    <a:bodyPr/>
                    <a:lstStyle/>
                    <a:p>
                      <a:pPr>
                        <a:lnSpc>
                          <a:spcPct val="107000"/>
                        </a:lnSpc>
                        <a:spcAft>
                          <a:spcPts val="0"/>
                        </a:spcAft>
                      </a:pPr>
                      <a:r>
                        <a:rPr lang="en-GB" sz="1200" dirty="0">
                          <a:effectLst/>
                        </a:rPr>
                        <a:t>How does the Text let the reader know what equipment is needed?</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851" marR="52851" marT="0" marB="0"/>
                </a:tc>
                <a:tc>
                  <a:txBody>
                    <a:bodyPr/>
                    <a:lstStyle/>
                    <a:p>
                      <a:pPr>
                        <a:lnSpc>
                          <a:spcPct val="107000"/>
                        </a:lnSpc>
                        <a:spcAft>
                          <a:spcPts val="0"/>
                        </a:spcAft>
                      </a:pPr>
                      <a:r>
                        <a:rPr lang="en-GB" sz="1200" dirty="0">
                          <a:effectLst/>
                        </a:rPr>
                        <a:t>Five items - list  comma separate </a:t>
                      </a:r>
                    </a:p>
                    <a:p>
                      <a:pPr marL="342900" lvl="0" indent="-342900">
                        <a:lnSpc>
                          <a:spcPct val="107000"/>
                        </a:lnSpc>
                        <a:spcAft>
                          <a:spcPts val="0"/>
                        </a:spcAft>
                        <a:buFont typeface="Arial" panose="020B0604020202020204" pitchFamily="34" charset="0"/>
                        <a:buChar char="•"/>
                        <a:tabLst>
                          <a:tab pos="457200" algn="l"/>
                        </a:tabLst>
                      </a:pPr>
                      <a:r>
                        <a:rPr lang="en-GB" sz="1200" dirty="0">
                          <a:effectLst/>
                        </a:rPr>
                        <a:t> Numerous long sticks from an olive tree,</a:t>
                      </a:r>
                    </a:p>
                    <a:p>
                      <a:pPr marL="342900" lvl="0" indent="-342900">
                        <a:lnSpc>
                          <a:spcPct val="107000"/>
                        </a:lnSpc>
                        <a:spcAft>
                          <a:spcPts val="0"/>
                        </a:spcAft>
                        <a:buFont typeface="Arial" panose="020B0604020202020204" pitchFamily="34" charset="0"/>
                        <a:buChar char="•"/>
                        <a:tabLst>
                          <a:tab pos="457200" algn="l"/>
                        </a:tabLst>
                      </a:pPr>
                      <a:r>
                        <a:rPr lang="en-GB" sz="1200" dirty="0">
                          <a:effectLst/>
                        </a:rPr>
                        <a:t>A goat skin full of extremely strong wine,</a:t>
                      </a:r>
                    </a:p>
                    <a:p>
                      <a:pPr marL="342900" lvl="0" indent="-342900">
                        <a:lnSpc>
                          <a:spcPct val="107000"/>
                        </a:lnSpc>
                        <a:spcAft>
                          <a:spcPts val="0"/>
                        </a:spcAft>
                        <a:buFont typeface="Arial" panose="020B0604020202020204" pitchFamily="34" charset="0"/>
                        <a:buChar char="•"/>
                        <a:tabLst>
                          <a:tab pos="457200" algn="l"/>
                        </a:tabLst>
                      </a:pPr>
                      <a:r>
                        <a:rPr lang="en-GB" sz="1200" dirty="0">
                          <a:effectLst/>
                        </a:rPr>
                        <a:t>Some courageous billy goats or sheep to help you escape,</a:t>
                      </a:r>
                    </a:p>
                    <a:p>
                      <a:pPr marL="342900" lvl="0" indent="-342900">
                        <a:lnSpc>
                          <a:spcPct val="107000"/>
                        </a:lnSpc>
                        <a:spcAft>
                          <a:spcPts val="0"/>
                        </a:spcAft>
                        <a:buFont typeface="Arial" panose="020B0604020202020204" pitchFamily="34" charset="0"/>
                        <a:buChar char="•"/>
                        <a:tabLst>
                          <a:tab pos="457200" algn="l"/>
                        </a:tabLst>
                      </a:pPr>
                      <a:r>
                        <a:rPr lang="en-GB" sz="1200" dirty="0">
                          <a:effectLst/>
                        </a:rPr>
                        <a:t>A sharp knife,</a:t>
                      </a:r>
                    </a:p>
                    <a:p>
                      <a:pPr marL="342900" lvl="0" indent="-342900">
                        <a:lnSpc>
                          <a:spcPct val="107000"/>
                        </a:lnSpc>
                        <a:spcAft>
                          <a:spcPts val="0"/>
                        </a:spcAft>
                        <a:buFont typeface="Arial" panose="020B0604020202020204" pitchFamily="34" charset="0"/>
                        <a:buChar char="•"/>
                        <a:tabLst>
                          <a:tab pos="457200" algn="l"/>
                        </a:tabLst>
                      </a:pPr>
                      <a:r>
                        <a:rPr lang="en-GB" sz="1200" dirty="0">
                          <a:effectLst/>
                        </a:rPr>
                        <a:t>A few friends. </a:t>
                      </a:r>
                    </a:p>
                    <a:p>
                      <a:pPr>
                        <a:lnSpc>
                          <a:spcPct val="107000"/>
                        </a:lnSpc>
                        <a:spcAft>
                          <a:spcPts val="0"/>
                        </a:spcAft>
                      </a:pPr>
                      <a:r>
                        <a:rPr lang="en-GB" sz="1200" dirty="0">
                          <a:effectLst/>
                        </a:rPr>
                        <a:t> </a:t>
                      </a:r>
                    </a:p>
                    <a:p>
                      <a:pP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851" marR="52851" marT="0" marB="0"/>
                </a:tc>
                <a:tc>
                  <a:txBody>
                    <a:bodyPr/>
                    <a:lstStyle/>
                    <a:p>
                      <a:pPr>
                        <a:lnSpc>
                          <a:spcPct val="107000"/>
                        </a:lnSpc>
                        <a:spcAft>
                          <a:spcPts val="0"/>
                        </a:spcAft>
                      </a:pPr>
                      <a:r>
                        <a:rPr lang="en-GB" sz="1200">
                          <a:effectLst/>
                        </a:rPr>
                        <a:t>Garlic </a:t>
                      </a:r>
                    </a:p>
                    <a:p>
                      <a:pPr>
                        <a:lnSpc>
                          <a:spcPct val="107000"/>
                        </a:lnSpc>
                        <a:spcAft>
                          <a:spcPts val="0"/>
                        </a:spcAft>
                      </a:pPr>
                      <a:r>
                        <a:rPr lang="en-GB" sz="1200">
                          <a:effectLst/>
                        </a:rPr>
                        <a:t>Sharp knife </a:t>
                      </a:r>
                    </a:p>
                    <a:p>
                      <a:pPr>
                        <a:lnSpc>
                          <a:spcPct val="107000"/>
                        </a:lnSpc>
                        <a:spcAft>
                          <a:spcPts val="0"/>
                        </a:spcAft>
                      </a:pPr>
                      <a:r>
                        <a:rPr lang="en-GB" sz="1200">
                          <a:effectLst/>
                        </a:rPr>
                        <a:t>Wooden Spike or stake</a:t>
                      </a:r>
                    </a:p>
                    <a:p>
                      <a:pPr>
                        <a:lnSpc>
                          <a:spcPct val="107000"/>
                        </a:lnSpc>
                        <a:spcAft>
                          <a:spcPts val="0"/>
                        </a:spcAft>
                      </a:pPr>
                      <a:r>
                        <a:rPr lang="en-GB" sz="1200">
                          <a:effectLst/>
                        </a:rPr>
                        <a:t>Torch with a daylight blub</a:t>
                      </a:r>
                    </a:p>
                    <a:p>
                      <a:pPr>
                        <a:lnSpc>
                          <a:spcPct val="107000"/>
                        </a:lnSpc>
                        <a:spcAft>
                          <a:spcPts val="0"/>
                        </a:spcAft>
                      </a:pPr>
                      <a:r>
                        <a:rPr lang="en-GB" sz="1200">
                          <a:effectLst/>
                        </a:rPr>
                        <a:t>Noise cancelling headphones </a:t>
                      </a:r>
                    </a:p>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2851" marR="52851" marT="0" marB="0"/>
                </a:tc>
                <a:extLst>
                  <a:ext uri="{0D108BD9-81ED-4DB2-BD59-A6C34878D82A}">
                    <a16:rowId xmlns:a16="http://schemas.microsoft.com/office/drawing/2014/main" val="1486806202"/>
                  </a:ext>
                </a:extLst>
              </a:tr>
              <a:tr h="3289040">
                <a:tc>
                  <a:txBody>
                    <a:bodyPr/>
                    <a:lstStyle/>
                    <a:p>
                      <a:pPr>
                        <a:lnSpc>
                          <a:spcPct val="107000"/>
                        </a:lnSpc>
                        <a:spcAft>
                          <a:spcPts val="0"/>
                        </a:spcAft>
                      </a:pPr>
                      <a:r>
                        <a:rPr lang="en-GB" sz="1200">
                          <a:effectLst/>
                        </a:rPr>
                        <a:t>How are the instructions presented?</a:t>
                      </a:r>
                    </a:p>
                    <a:p>
                      <a:pPr>
                        <a:lnSpc>
                          <a:spcPct val="107000"/>
                        </a:lnSpc>
                        <a:spcAft>
                          <a:spcPts val="0"/>
                        </a:spcAft>
                      </a:pPr>
                      <a:r>
                        <a:rPr lang="en-GB" sz="1200">
                          <a:effectLst/>
                        </a:rPr>
                        <a:t> </a:t>
                      </a:r>
                    </a:p>
                    <a:p>
                      <a:pPr>
                        <a:lnSpc>
                          <a:spcPct val="107000"/>
                        </a:lnSpc>
                        <a:spcAft>
                          <a:spcPts val="0"/>
                        </a:spcAft>
                      </a:pPr>
                      <a:r>
                        <a:rPr lang="en-GB" sz="1200">
                          <a:effectLst/>
                        </a:rPr>
                        <a:t> </a:t>
                      </a:r>
                    </a:p>
                    <a:p>
                      <a:pPr>
                        <a:lnSpc>
                          <a:spcPct val="107000"/>
                        </a:lnSpc>
                        <a:spcAft>
                          <a:spcPts val="0"/>
                        </a:spcAft>
                      </a:pPr>
                      <a:r>
                        <a:rPr lang="en-GB" sz="1200">
                          <a:effectLst/>
                        </a:rPr>
                        <a:t> </a:t>
                      </a:r>
                    </a:p>
                    <a:p>
                      <a:pPr>
                        <a:lnSpc>
                          <a:spcPct val="107000"/>
                        </a:lnSpc>
                        <a:spcAft>
                          <a:spcPts val="0"/>
                        </a:spcAft>
                      </a:pPr>
                      <a:r>
                        <a:rPr lang="en-GB" sz="1200">
                          <a:effectLst/>
                        </a:rPr>
                        <a:t>What different use of time adverbials are there?</a:t>
                      </a:r>
                    </a:p>
                    <a:p>
                      <a:pPr>
                        <a:lnSpc>
                          <a:spcPct val="107000"/>
                        </a:lnSpc>
                        <a:spcAft>
                          <a:spcPts val="0"/>
                        </a:spcAft>
                      </a:pPr>
                      <a:r>
                        <a:rPr lang="en-GB" sz="1200">
                          <a:effectLst/>
                        </a:rPr>
                        <a:t> </a:t>
                      </a:r>
                    </a:p>
                    <a:p>
                      <a:pPr>
                        <a:lnSpc>
                          <a:spcPct val="107000"/>
                        </a:lnSpc>
                        <a:spcAft>
                          <a:spcPts val="0"/>
                        </a:spcAft>
                      </a:pPr>
                      <a:r>
                        <a:rPr lang="en-GB" sz="1200">
                          <a:effectLst/>
                        </a:rPr>
                        <a:t>What imperative verbs are used?</a:t>
                      </a:r>
                    </a:p>
                    <a:p>
                      <a:pPr>
                        <a:lnSpc>
                          <a:spcPct val="107000"/>
                        </a:lnSpc>
                        <a:spcAft>
                          <a:spcPts val="0"/>
                        </a:spcAft>
                      </a:pPr>
                      <a:r>
                        <a:rPr lang="en-GB" sz="1200">
                          <a:effectLst/>
                        </a:rPr>
                        <a:t>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52851" marR="52851" marT="0" marB="0"/>
                </a:tc>
                <a:tc>
                  <a:txBody>
                    <a:bodyPr/>
                    <a:lstStyle/>
                    <a:p>
                      <a:pPr>
                        <a:lnSpc>
                          <a:spcPct val="107000"/>
                        </a:lnSpc>
                        <a:spcAft>
                          <a:spcPts val="0"/>
                        </a:spcAft>
                      </a:pPr>
                      <a:r>
                        <a:rPr lang="en-GB" sz="1200" dirty="0">
                          <a:effectLst/>
                        </a:rPr>
                        <a:t>Clearly broken down into manageable steps- </a:t>
                      </a:r>
                    </a:p>
                    <a:p>
                      <a:pPr>
                        <a:lnSpc>
                          <a:spcPct val="107000"/>
                        </a:lnSpc>
                        <a:spcAft>
                          <a:spcPts val="0"/>
                        </a:spcAft>
                      </a:pPr>
                      <a:r>
                        <a:rPr lang="en-GB" sz="1200" dirty="0">
                          <a:effectLst/>
                        </a:rPr>
                        <a:t>Bullet points to separate each instruction</a:t>
                      </a:r>
                    </a:p>
                    <a:p>
                      <a:pPr>
                        <a:lnSpc>
                          <a:spcPct val="107000"/>
                        </a:lnSpc>
                        <a:spcAft>
                          <a:spcPts val="0"/>
                        </a:spcAft>
                      </a:pPr>
                      <a:r>
                        <a:rPr lang="en-GB" sz="1200" dirty="0">
                          <a:effectLst/>
                        </a:rPr>
                        <a:t>Sentences are made up of steps that are grouped in a logical way and joined using connectives </a:t>
                      </a:r>
                    </a:p>
                    <a:p>
                      <a:pPr>
                        <a:lnSpc>
                          <a:spcPct val="107000"/>
                        </a:lnSpc>
                        <a:spcAft>
                          <a:spcPts val="0"/>
                        </a:spcAft>
                      </a:pPr>
                      <a:r>
                        <a:rPr lang="en-GB" sz="1200" dirty="0">
                          <a:effectLst/>
                        </a:rPr>
                        <a:t> </a:t>
                      </a:r>
                    </a:p>
                    <a:p>
                      <a:pPr>
                        <a:lnSpc>
                          <a:spcPct val="107000"/>
                        </a:lnSpc>
                        <a:spcAft>
                          <a:spcPts val="0"/>
                        </a:spcAft>
                      </a:pPr>
                      <a:r>
                        <a:rPr lang="en-GB" sz="1200" dirty="0">
                          <a:effectLst/>
                        </a:rPr>
                        <a:t> </a:t>
                      </a:r>
                    </a:p>
                    <a:p>
                      <a:pPr>
                        <a:lnSpc>
                          <a:spcPct val="107000"/>
                        </a:lnSpc>
                        <a:spcAft>
                          <a:spcPts val="0"/>
                        </a:spcAft>
                      </a:pPr>
                      <a:r>
                        <a:rPr lang="en-GB" sz="1200" dirty="0">
                          <a:effectLst/>
                        </a:rPr>
                        <a:t>First, next, after, then, now</a:t>
                      </a:r>
                    </a:p>
                    <a:p>
                      <a:pPr>
                        <a:lnSpc>
                          <a:spcPct val="107000"/>
                        </a:lnSpc>
                        <a:spcAft>
                          <a:spcPts val="0"/>
                        </a:spcAft>
                      </a:pPr>
                      <a:r>
                        <a:rPr lang="en-GB" sz="1200" dirty="0">
                          <a:effectLst/>
                        </a:rPr>
                        <a:t> </a:t>
                      </a:r>
                    </a:p>
                    <a:p>
                      <a:pPr>
                        <a:lnSpc>
                          <a:spcPct val="107000"/>
                        </a:lnSpc>
                        <a:spcAft>
                          <a:spcPts val="0"/>
                        </a:spcAft>
                      </a:pPr>
                      <a:r>
                        <a:rPr lang="en-GB" sz="1200" dirty="0">
                          <a:effectLst/>
                        </a:rPr>
                        <a:t> </a:t>
                      </a:r>
                    </a:p>
                    <a:p>
                      <a:pPr>
                        <a:lnSpc>
                          <a:spcPct val="107000"/>
                        </a:lnSpc>
                        <a:spcAft>
                          <a:spcPts val="0"/>
                        </a:spcAft>
                      </a:pPr>
                      <a:r>
                        <a:rPr lang="en-GB" sz="1200" dirty="0">
                          <a:effectLst/>
                        </a:rPr>
                        <a:t> </a:t>
                      </a:r>
                    </a:p>
                    <a:p>
                      <a:pPr>
                        <a:lnSpc>
                          <a:spcPct val="107000"/>
                        </a:lnSpc>
                        <a:spcAft>
                          <a:spcPts val="0"/>
                        </a:spcAft>
                      </a:pPr>
                      <a:r>
                        <a:rPr lang="en-GB" sz="1200" dirty="0">
                          <a:effectLst/>
                        </a:rPr>
                        <a:t>Cut, sharpen, hold, wait, go, hide, watch. These would be subject specific- linked to the topic in hand</a:t>
                      </a:r>
                    </a:p>
                    <a:p>
                      <a:pPr>
                        <a:lnSpc>
                          <a:spcPct val="107000"/>
                        </a:lnSpc>
                        <a:spcAft>
                          <a:spcPts val="0"/>
                        </a:spcAft>
                      </a:pPr>
                      <a:r>
                        <a:rPr lang="en-GB" sz="1200" dirty="0">
                          <a:effectLst/>
                        </a:rPr>
                        <a:t> </a:t>
                      </a:r>
                    </a:p>
                    <a:p>
                      <a:pPr>
                        <a:lnSpc>
                          <a:spcPct val="107000"/>
                        </a:lnSpc>
                        <a:spcAft>
                          <a:spcPts val="0"/>
                        </a:spcAft>
                      </a:pPr>
                      <a:r>
                        <a:rPr lang="en-GB" sz="1200" dirty="0">
                          <a:effectLst/>
                        </a:rPr>
                        <a:t> </a:t>
                      </a:r>
                    </a:p>
                    <a:p>
                      <a:pPr>
                        <a:lnSpc>
                          <a:spcPct val="107000"/>
                        </a:lnSpc>
                        <a:spcAft>
                          <a:spcPts val="0"/>
                        </a:spcAft>
                      </a:pPr>
                      <a:r>
                        <a:rPr lang="en-GB" sz="1200" dirty="0">
                          <a:effectLst/>
                        </a:rPr>
                        <a:t> </a:t>
                      </a:r>
                    </a:p>
                    <a:p>
                      <a:pP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851" marR="52851" marT="0" marB="0"/>
                </a:tc>
                <a:tc>
                  <a:txBody>
                    <a:bodyPr/>
                    <a:lstStyle/>
                    <a:p>
                      <a:pPr>
                        <a:lnSpc>
                          <a:spcPct val="107000"/>
                        </a:lnSpc>
                        <a:spcAft>
                          <a:spcPts val="0"/>
                        </a:spcAft>
                      </a:pPr>
                      <a:r>
                        <a:rPr lang="en-GB" sz="1200" dirty="0">
                          <a:effectLst/>
                        </a:rPr>
                        <a:t>Bullet points </a:t>
                      </a:r>
                    </a:p>
                    <a:p>
                      <a:pPr>
                        <a:lnSpc>
                          <a:spcPct val="107000"/>
                        </a:lnSpc>
                        <a:spcAft>
                          <a:spcPts val="0"/>
                        </a:spcAft>
                      </a:pPr>
                      <a:r>
                        <a:rPr lang="en-GB" sz="1200" dirty="0">
                          <a:effectLst/>
                        </a:rPr>
                        <a:t>Separate instructions </a:t>
                      </a:r>
                    </a:p>
                    <a:p>
                      <a:pPr>
                        <a:lnSpc>
                          <a:spcPct val="107000"/>
                        </a:lnSpc>
                        <a:spcAft>
                          <a:spcPts val="0"/>
                        </a:spcAft>
                      </a:pPr>
                      <a:r>
                        <a:rPr lang="en-GB" sz="1200" dirty="0">
                          <a:effectLst/>
                        </a:rPr>
                        <a:t> </a:t>
                      </a:r>
                    </a:p>
                    <a:p>
                      <a:pPr>
                        <a:lnSpc>
                          <a:spcPct val="107000"/>
                        </a:lnSpc>
                        <a:spcAft>
                          <a:spcPts val="0"/>
                        </a:spcAft>
                      </a:pPr>
                      <a:r>
                        <a:rPr lang="en-GB" sz="1200" dirty="0">
                          <a:effectLst/>
                        </a:rPr>
                        <a:t> </a:t>
                      </a:r>
                    </a:p>
                    <a:p>
                      <a:pPr>
                        <a:lnSpc>
                          <a:spcPct val="107000"/>
                        </a:lnSpc>
                        <a:spcAft>
                          <a:spcPts val="0"/>
                        </a:spcAft>
                      </a:pPr>
                      <a:r>
                        <a:rPr lang="en-GB" sz="1200" dirty="0">
                          <a:effectLst/>
                        </a:rPr>
                        <a:t> </a:t>
                      </a:r>
                    </a:p>
                    <a:p>
                      <a:pPr>
                        <a:lnSpc>
                          <a:spcPct val="107000"/>
                        </a:lnSpc>
                        <a:spcAft>
                          <a:spcPts val="0"/>
                        </a:spcAft>
                      </a:pPr>
                      <a:r>
                        <a:rPr lang="en-GB" sz="1200" dirty="0">
                          <a:effectLst/>
                        </a:rPr>
                        <a:t> </a:t>
                      </a:r>
                    </a:p>
                    <a:p>
                      <a:pPr>
                        <a:lnSpc>
                          <a:spcPct val="107000"/>
                        </a:lnSpc>
                        <a:spcAft>
                          <a:spcPts val="0"/>
                        </a:spcAft>
                      </a:pPr>
                      <a:r>
                        <a:rPr lang="en-GB" sz="1200" dirty="0">
                          <a:effectLst/>
                        </a:rPr>
                        <a:t>First, next, after, then, now</a:t>
                      </a:r>
                    </a:p>
                    <a:p>
                      <a:pPr>
                        <a:lnSpc>
                          <a:spcPct val="107000"/>
                        </a:lnSpc>
                        <a:spcAft>
                          <a:spcPts val="0"/>
                        </a:spcAft>
                      </a:pPr>
                      <a:r>
                        <a:rPr lang="en-GB" sz="1200" dirty="0">
                          <a:effectLst/>
                        </a:rPr>
                        <a:t> </a:t>
                      </a:r>
                    </a:p>
                    <a:p>
                      <a:pPr>
                        <a:lnSpc>
                          <a:spcPct val="107000"/>
                        </a:lnSpc>
                        <a:spcAft>
                          <a:spcPts val="0"/>
                        </a:spcAft>
                      </a:pPr>
                      <a:r>
                        <a:rPr lang="en-GB" sz="1200" dirty="0">
                          <a:effectLst/>
                        </a:rPr>
                        <a:t> </a:t>
                      </a:r>
                    </a:p>
                    <a:p>
                      <a:pPr>
                        <a:lnSpc>
                          <a:spcPct val="107000"/>
                        </a:lnSpc>
                        <a:spcAft>
                          <a:spcPts val="0"/>
                        </a:spcAft>
                      </a:pPr>
                      <a:r>
                        <a:rPr lang="en-GB" sz="1200" dirty="0">
                          <a:effectLst/>
                        </a:rPr>
                        <a:t> </a:t>
                      </a:r>
                    </a:p>
                    <a:p>
                      <a:pPr>
                        <a:lnSpc>
                          <a:spcPct val="107000"/>
                        </a:lnSpc>
                        <a:spcAft>
                          <a:spcPts val="0"/>
                        </a:spcAft>
                      </a:pPr>
                      <a:r>
                        <a:rPr lang="en-GB" sz="1200" dirty="0">
                          <a:effectLst/>
                        </a:rPr>
                        <a:t>Cut, sharpen, hold, wait, go, hide, watch. These would be subject specific- linked to the topic in hand</a:t>
                      </a:r>
                    </a:p>
                    <a:p>
                      <a:pP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52851" marR="52851" marT="0" marB="0"/>
                </a:tc>
                <a:extLst>
                  <a:ext uri="{0D108BD9-81ED-4DB2-BD59-A6C34878D82A}">
                    <a16:rowId xmlns:a16="http://schemas.microsoft.com/office/drawing/2014/main" val="982862111"/>
                  </a:ext>
                </a:extLst>
              </a:tr>
            </a:tbl>
          </a:graphicData>
        </a:graphic>
      </p:graphicFrame>
    </p:spTree>
    <p:extLst>
      <p:ext uri="{BB962C8B-B14F-4D97-AF65-F5344CB8AC3E}">
        <p14:creationId xmlns:p14="http://schemas.microsoft.com/office/powerpoint/2010/main" val="2596945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2925203645"/>
              </p:ext>
            </p:extLst>
          </p:nvPr>
        </p:nvGraphicFramePr>
        <p:xfrm>
          <a:off x="947253" y="1275781"/>
          <a:ext cx="9636292" cy="4542790"/>
        </p:xfrm>
        <a:graphic>
          <a:graphicData uri="http://schemas.openxmlformats.org/drawingml/2006/table">
            <a:tbl>
              <a:tblPr firstRow="1" firstCol="1" bandRow="1">
                <a:tableStyleId>{5C22544A-7EE6-4342-B048-85BDC9FD1C3A}</a:tableStyleId>
              </a:tblPr>
              <a:tblGrid>
                <a:gridCol w="1463784">
                  <a:extLst>
                    <a:ext uri="{9D8B030D-6E8A-4147-A177-3AD203B41FA5}">
                      <a16:colId xmlns:a16="http://schemas.microsoft.com/office/drawing/2014/main" val="4010560101"/>
                    </a:ext>
                  </a:extLst>
                </a:gridCol>
                <a:gridCol w="4166363">
                  <a:extLst>
                    <a:ext uri="{9D8B030D-6E8A-4147-A177-3AD203B41FA5}">
                      <a16:colId xmlns:a16="http://schemas.microsoft.com/office/drawing/2014/main" val="1606864385"/>
                    </a:ext>
                  </a:extLst>
                </a:gridCol>
                <a:gridCol w="4006145">
                  <a:extLst>
                    <a:ext uri="{9D8B030D-6E8A-4147-A177-3AD203B41FA5}">
                      <a16:colId xmlns:a16="http://schemas.microsoft.com/office/drawing/2014/main" val="786642999"/>
                    </a:ext>
                  </a:extLst>
                </a:gridCol>
              </a:tblGrid>
              <a:tr h="2524739">
                <a:tc>
                  <a:txBody>
                    <a:bodyPr/>
                    <a:lstStyle/>
                    <a:p>
                      <a:pPr>
                        <a:lnSpc>
                          <a:spcPct val="107000"/>
                        </a:lnSpc>
                        <a:spcAft>
                          <a:spcPts val="0"/>
                        </a:spcAft>
                      </a:pPr>
                      <a:r>
                        <a:rPr lang="en-GB" sz="1200" dirty="0">
                          <a:effectLst/>
                        </a:rPr>
                        <a:t>How does are the instructions concluded? </a:t>
                      </a:r>
                    </a:p>
                    <a:p>
                      <a:pPr>
                        <a:lnSpc>
                          <a:spcPct val="107000"/>
                        </a:lnSpc>
                        <a:spcAft>
                          <a:spcPts val="0"/>
                        </a:spcAft>
                      </a:pPr>
                      <a:r>
                        <a:rPr lang="en-GB" sz="1200" dirty="0">
                          <a:effectLst/>
                        </a:rPr>
                        <a:t> </a:t>
                      </a:r>
                    </a:p>
                    <a:p>
                      <a:pP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effectLst/>
                        </a:rPr>
                        <a:t>A concluding paragraph- may contain more information about things – or an optional step- </a:t>
                      </a:r>
                    </a:p>
                    <a:p>
                      <a:pPr>
                        <a:lnSpc>
                          <a:spcPct val="107000"/>
                        </a:lnSpc>
                        <a:spcAft>
                          <a:spcPts val="0"/>
                        </a:spcAft>
                      </a:pPr>
                      <a:r>
                        <a:rPr lang="en-GB" sz="1200" dirty="0">
                          <a:effectLst/>
                        </a:rPr>
                        <a:t>Typically, the cyclops will scream and shout angrily whilst you escape. When it reaches out to try and grab you, it should be easy to avoid its large sausage fingers! You can then decide to mock him and reveal who you are as you are escaping.</a:t>
                      </a:r>
                    </a:p>
                    <a:p>
                      <a:pP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effectLst/>
                        </a:rPr>
                        <a:t>Typically the vampire will omit a deafening scream when it dies from the stake in the mouth.  Wearing headphones will stop this bothering you. </a:t>
                      </a:r>
                    </a:p>
                    <a:p>
                      <a:pPr>
                        <a:lnSpc>
                          <a:spcPct val="107000"/>
                        </a:lnSpc>
                        <a:spcAft>
                          <a:spcPts val="0"/>
                        </a:spcAft>
                      </a:pPr>
                      <a:r>
                        <a:rPr lang="en-GB" sz="1200" dirty="0">
                          <a:effectLst/>
                        </a:rPr>
                        <a:t>When it reaches out to try and grab you  might be able to duck under it or step back to avoid it You might decide to trap his remains in a box made of metal for safety reasons then bury him in a grave</a:t>
                      </a:r>
                    </a:p>
                    <a:p>
                      <a:pPr>
                        <a:lnSpc>
                          <a:spcPct val="107000"/>
                        </a:lnSpc>
                        <a:spcAft>
                          <a:spcPts val="0"/>
                        </a:spcAft>
                      </a:pPr>
                      <a:r>
                        <a:rPr lang="en-GB" sz="1200" dirty="0">
                          <a:effectLst/>
                        </a:rPr>
                        <a:t>You can then decided to laugh at him or reveal your name so he knows who the greatest vampire hunter is.</a:t>
                      </a:r>
                    </a:p>
                    <a:p>
                      <a:pP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425155702"/>
                  </a:ext>
                </a:extLst>
              </a:tr>
              <a:tr h="2018051">
                <a:tc>
                  <a:txBody>
                    <a:bodyPr/>
                    <a:lstStyle/>
                    <a:p>
                      <a:pPr>
                        <a:lnSpc>
                          <a:spcPct val="107000"/>
                        </a:lnSpc>
                        <a:spcAft>
                          <a:spcPts val="0"/>
                        </a:spcAft>
                      </a:pPr>
                      <a:r>
                        <a:rPr lang="en-GB" sz="1200">
                          <a:effectLst/>
                        </a:rPr>
                        <a:t>How is other information presented? </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a:effectLst/>
                        </a:rPr>
                        <a:t>Top tips box- Useful information to impart other information, could also be safety messages if dangerous situation</a:t>
                      </a:r>
                    </a:p>
                    <a:p>
                      <a:pPr>
                        <a:lnSpc>
                          <a:spcPct val="107000"/>
                        </a:lnSpc>
                        <a:spcAft>
                          <a:spcPts val="0"/>
                        </a:spcAft>
                      </a:pPr>
                      <a:r>
                        <a:rPr lang="en-GB" sz="1200" u="sng">
                          <a:effectLst/>
                        </a:rPr>
                        <a:t>Top Tips</a:t>
                      </a:r>
                      <a:endParaRPr lang="en-GB" sz="1200">
                        <a:effectLst/>
                      </a:endParaRPr>
                    </a:p>
                    <a:p>
                      <a:pPr marL="342900" lvl="0" indent="-342900">
                        <a:lnSpc>
                          <a:spcPct val="107000"/>
                        </a:lnSpc>
                        <a:spcAft>
                          <a:spcPts val="0"/>
                        </a:spcAft>
                        <a:buFont typeface="Times New Roman" panose="02020603050405020304" pitchFamily="18" charset="0"/>
                        <a:buChar char="•"/>
                        <a:tabLst>
                          <a:tab pos="457200" algn="l"/>
                        </a:tabLst>
                      </a:pPr>
                      <a:r>
                        <a:rPr lang="en-GB" sz="1200">
                          <a:effectLst/>
                        </a:rPr>
                        <a:t>Keep the goat and sheep calm at all times - you don’t want them escaping in fright before you have a chance to escape.</a:t>
                      </a:r>
                    </a:p>
                    <a:p>
                      <a:pPr marL="342900" lvl="0" indent="-342900">
                        <a:lnSpc>
                          <a:spcPct val="107000"/>
                        </a:lnSpc>
                        <a:spcAft>
                          <a:spcPts val="0"/>
                        </a:spcAft>
                        <a:buFont typeface="Times New Roman" panose="02020603050405020304" pitchFamily="18" charset="0"/>
                        <a:buChar char="•"/>
                        <a:tabLst>
                          <a:tab pos="457200" algn="l"/>
                        </a:tabLst>
                      </a:pPr>
                      <a:r>
                        <a:rPr lang="en-GB" sz="1200">
                          <a:effectLst/>
                        </a:rPr>
                        <a:t>When the cyclops pulls the stick from his eye, ignore his pitiful pleas for mercy. If you help him out, he is sure to gobble you up instantly.</a:t>
                      </a:r>
                      <a:endParaRPr lang="en-GB" sz="120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tc>
                  <a:txBody>
                    <a:bodyPr/>
                    <a:lstStyle/>
                    <a:p>
                      <a:pPr>
                        <a:lnSpc>
                          <a:spcPct val="107000"/>
                        </a:lnSpc>
                        <a:spcAft>
                          <a:spcPts val="0"/>
                        </a:spcAft>
                      </a:pPr>
                      <a:r>
                        <a:rPr lang="en-GB" sz="1200" dirty="0">
                          <a:effectLst/>
                        </a:rPr>
                        <a:t>Top Tips  </a:t>
                      </a:r>
                    </a:p>
                    <a:p>
                      <a:pPr>
                        <a:lnSpc>
                          <a:spcPct val="107000"/>
                        </a:lnSpc>
                        <a:spcAft>
                          <a:spcPts val="0"/>
                        </a:spcAft>
                      </a:pPr>
                      <a:r>
                        <a:rPr lang="en-GB" sz="1200" dirty="0">
                          <a:effectLst/>
                        </a:rPr>
                        <a:t>The Vampire will turn  to stone on the parts of the body that are hit by the torch- shine it on it’s leg first and it won’t be able to run away!</a:t>
                      </a:r>
                    </a:p>
                    <a:p>
                      <a:pPr>
                        <a:lnSpc>
                          <a:spcPct val="107000"/>
                        </a:lnSpc>
                        <a:spcAft>
                          <a:spcPts val="0"/>
                        </a:spcAft>
                      </a:pPr>
                      <a:r>
                        <a:rPr lang="en-GB" sz="1200" dirty="0">
                          <a:effectLst/>
                        </a:rPr>
                        <a:t> </a:t>
                      </a:r>
                      <a:endParaRPr lang="en-GB" sz="1200" dirty="0">
                        <a:effectLst/>
                        <a:latin typeface="Calibri" panose="020F0502020204030204" pitchFamily="34" charset="0"/>
                        <a:ea typeface="Calibri" panose="020F0502020204030204" pitchFamily="34" charset="0"/>
                        <a:cs typeface="Times New Roman" panose="02020603050405020304" pitchFamily="18" charset="0"/>
                      </a:endParaRPr>
                    </a:p>
                  </a:txBody>
                  <a:tcPr marL="68580" marR="68580" marT="0" marB="0"/>
                </a:tc>
                <a:extLst>
                  <a:ext uri="{0D108BD9-81ED-4DB2-BD59-A6C34878D82A}">
                    <a16:rowId xmlns:a16="http://schemas.microsoft.com/office/drawing/2014/main" val="3282244591"/>
                  </a:ext>
                </a:extLst>
              </a:tr>
            </a:tbl>
          </a:graphicData>
        </a:graphic>
      </p:graphicFrame>
    </p:spTree>
    <p:extLst>
      <p:ext uri="{BB962C8B-B14F-4D97-AF65-F5344CB8AC3E}">
        <p14:creationId xmlns:p14="http://schemas.microsoft.com/office/powerpoint/2010/main" val="21428145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4" name="Picture 3"/>
          <p:cNvPicPr>
            <a:picLocks noChangeAspect="1"/>
          </p:cNvPicPr>
          <p:nvPr/>
        </p:nvPicPr>
        <p:blipFill>
          <a:blip r:embed="rId2"/>
          <a:stretch>
            <a:fillRect/>
          </a:stretch>
        </p:blipFill>
        <p:spPr>
          <a:xfrm>
            <a:off x="2738185" y="443512"/>
            <a:ext cx="6112621" cy="6567887"/>
          </a:xfrm>
          <a:prstGeom prst="rect">
            <a:avLst/>
          </a:prstGeom>
        </p:spPr>
      </p:pic>
    </p:spTree>
    <p:extLst>
      <p:ext uri="{BB962C8B-B14F-4D97-AF65-F5344CB8AC3E}">
        <p14:creationId xmlns:p14="http://schemas.microsoft.com/office/powerpoint/2010/main" val="3854724390"/>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1802</TotalTime>
  <Words>1547</Words>
  <Application>Microsoft Office PowerPoint</Application>
  <PresentationFormat>Widescreen</PresentationFormat>
  <Paragraphs>149</Paragraphs>
  <Slides>10</Slides>
  <Notes>0</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10</vt:i4>
      </vt:variant>
    </vt:vector>
  </HeadingPairs>
  <TitlesOfParts>
    <vt:vector size="16" baseType="lpstr">
      <vt:lpstr>Arial</vt:lpstr>
      <vt:lpstr>Calibri</vt:lpstr>
      <vt:lpstr>Garamond</vt:lpstr>
      <vt:lpstr>Symbol</vt:lpstr>
      <vt:lpstr>Times New Roman</vt:lpstr>
      <vt:lpstr>Organic</vt:lpstr>
      <vt:lpstr>Instructional text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Wollaston School</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Instructional text</dc:title>
  <dc:creator>G. Rust (BPS)</dc:creator>
  <cp:lastModifiedBy>G. Rust (BPS)</cp:lastModifiedBy>
  <cp:revision>14</cp:revision>
  <dcterms:created xsi:type="dcterms:W3CDTF">2021-02-01T17:23:56Z</dcterms:created>
  <dcterms:modified xsi:type="dcterms:W3CDTF">2021-02-08T16:52:48Z</dcterms:modified>
</cp:coreProperties>
</file>