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3" r:id="rId7"/>
    <p:sldId id="262" r:id="rId8"/>
    <p:sldId id="261" r:id="rId9"/>
    <p:sldId id="265" r:id="rId10"/>
    <p:sldId id="264"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0" autoAdjust="0"/>
    <p:restoredTop sz="94660"/>
  </p:normalViewPr>
  <p:slideViewPr>
    <p:cSldViewPr snapToGrid="0">
      <p:cViewPr varScale="1">
        <p:scale>
          <a:sx n="87" d="100"/>
          <a:sy n="87" d="100"/>
        </p:scale>
        <p:origin x="39"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DEC3BB6-CB62-4090-B206-B945405A0BF8}" type="datetimeFigureOut">
              <a:rPr lang="en-GB" smtClean="0"/>
              <a:t>07/02/2021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79825FFB-F2B6-4BBC-8E04-D9A416E8FCC2}"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646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EC3BB6-CB62-4090-B206-B945405A0BF8}" type="datetimeFigureOut">
              <a:rPr lang="en-GB" smtClean="0"/>
              <a:t>07/02/2021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25FFB-F2B6-4BBC-8E04-D9A416E8FCC2}" type="slidenum">
              <a:rPr lang="en-GB" smtClean="0"/>
              <a:t>‹#›</a:t>
            </a:fld>
            <a:endParaRPr lang="en-GB"/>
          </a:p>
        </p:txBody>
      </p:sp>
    </p:spTree>
    <p:extLst>
      <p:ext uri="{BB962C8B-B14F-4D97-AF65-F5344CB8AC3E}">
        <p14:creationId xmlns:p14="http://schemas.microsoft.com/office/powerpoint/2010/main" val="4186097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EC3BB6-CB62-4090-B206-B945405A0BF8}"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1682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EC3BB6-CB62-4090-B206-B945405A0BF8}"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3790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EC3BB6-CB62-4090-B206-B945405A0BF8}"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spTree>
    <p:extLst>
      <p:ext uri="{BB962C8B-B14F-4D97-AF65-F5344CB8AC3E}">
        <p14:creationId xmlns:p14="http://schemas.microsoft.com/office/powerpoint/2010/main" val="3291056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EC3BB6-CB62-4090-B206-B945405A0BF8}"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648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EC3BB6-CB62-4090-B206-B945405A0BF8}"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277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EC3BB6-CB62-4090-B206-B945405A0BF8}"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0509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EC3BB6-CB62-4090-B206-B945405A0BF8}"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613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EC3BB6-CB62-4090-B206-B945405A0BF8}"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spTree>
    <p:extLst>
      <p:ext uri="{BB962C8B-B14F-4D97-AF65-F5344CB8AC3E}">
        <p14:creationId xmlns:p14="http://schemas.microsoft.com/office/powerpoint/2010/main" val="651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EC3BB6-CB62-4090-B206-B945405A0BF8}"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05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EC3BB6-CB62-4090-B206-B945405A0BF8}" type="datetimeFigureOut">
              <a:rPr lang="en-GB" smtClean="0"/>
              <a:t>07/02/2021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25FFB-F2B6-4BBC-8E04-D9A416E8FCC2}" type="slidenum">
              <a:rPr lang="en-GB" smtClean="0"/>
              <a:t>‹#›</a:t>
            </a:fld>
            <a:endParaRPr lang="en-GB"/>
          </a:p>
        </p:txBody>
      </p:sp>
    </p:spTree>
    <p:extLst>
      <p:ext uri="{BB962C8B-B14F-4D97-AF65-F5344CB8AC3E}">
        <p14:creationId xmlns:p14="http://schemas.microsoft.com/office/powerpoint/2010/main" val="606733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EC3BB6-CB62-4090-B206-B945405A0BF8}" type="datetimeFigureOut">
              <a:rPr lang="en-GB" smtClean="0"/>
              <a:t>07/02/2021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825FFB-F2B6-4BBC-8E04-D9A416E8FCC2}"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213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EC3BB6-CB62-4090-B206-B945405A0BF8}" type="datetimeFigureOut">
              <a:rPr lang="en-GB" smtClean="0"/>
              <a:t>07/02/2021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825FFB-F2B6-4BBC-8E04-D9A416E8FCC2}"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557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C3BB6-CB62-4090-B206-B945405A0BF8}" type="datetimeFigureOut">
              <a:rPr lang="en-GB" smtClean="0"/>
              <a:t>07/02/2021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825FFB-F2B6-4BBC-8E04-D9A416E8FCC2}" type="slidenum">
              <a:rPr lang="en-GB" smtClean="0"/>
              <a:t>‹#›</a:t>
            </a:fld>
            <a:endParaRPr lang="en-GB"/>
          </a:p>
        </p:txBody>
      </p:sp>
    </p:spTree>
    <p:extLst>
      <p:ext uri="{BB962C8B-B14F-4D97-AF65-F5344CB8AC3E}">
        <p14:creationId xmlns:p14="http://schemas.microsoft.com/office/powerpoint/2010/main" val="64726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EC3BB6-CB62-4090-B206-B945405A0BF8}" type="datetimeFigureOut">
              <a:rPr lang="en-GB" smtClean="0"/>
              <a:t>07/02/2021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25FFB-F2B6-4BBC-8E04-D9A416E8FCC2}"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160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EC3BB6-CB62-4090-B206-B945405A0BF8}" type="datetimeFigureOut">
              <a:rPr lang="en-GB" smtClean="0"/>
              <a:t>07/02/2021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25FFB-F2B6-4BBC-8E04-D9A416E8FCC2}" type="slidenum">
              <a:rPr lang="en-GB" smtClean="0"/>
              <a:t>‹#›</a:t>
            </a:fld>
            <a:endParaRPr lang="en-GB"/>
          </a:p>
        </p:txBody>
      </p:sp>
    </p:spTree>
    <p:extLst>
      <p:ext uri="{BB962C8B-B14F-4D97-AF65-F5344CB8AC3E}">
        <p14:creationId xmlns:p14="http://schemas.microsoft.com/office/powerpoint/2010/main" val="336934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EC3BB6-CB62-4090-B206-B945405A0BF8}" type="datetimeFigureOut">
              <a:rPr lang="en-GB" smtClean="0"/>
              <a:t>07/02/2021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825FFB-F2B6-4BBC-8E04-D9A416E8FCC2}" type="slidenum">
              <a:rPr lang="en-GB" smtClean="0"/>
              <a:t>‹#›</a:t>
            </a:fld>
            <a:endParaRPr lang="en-GB"/>
          </a:p>
        </p:txBody>
      </p:sp>
    </p:spTree>
    <p:extLst>
      <p:ext uri="{BB962C8B-B14F-4D97-AF65-F5344CB8AC3E}">
        <p14:creationId xmlns:p14="http://schemas.microsoft.com/office/powerpoint/2010/main" val="36992966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Instructional text</a:t>
            </a:r>
            <a:endParaRPr lang="en-GB" dirty="0"/>
          </a:p>
        </p:txBody>
      </p:sp>
      <p:sp>
        <p:nvSpPr>
          <p:cNvPr id="3" name="Subtitle 2"/>
          <p:cNvSpPr>
            <a:spLocks noGrp="1"/>
          </p:cNvSpPr>
          <p:nvPr>
            <p:ph type="subTitle" idx="1"/>
          </p:nvPr>
        </p:nvSpPr>
        <p:spPr/>
        <p:txBody>
          <a:bodyPr/>
          <a:lstStyle/>
          <a:p>
            <a:r>
              <a:rPr lang="en-GB" dirty="0" smtClean="0"/>
              <a:t>Friday  5</a:t>
            </a:r>
            <a:r>
              <a:rPr lang="en-GB" baseline="30000" dirty="0" smtClean="0"/>
              <a:t>th</a:t>
            </a:r>
            <a:r>
              <a:rPr lang="en-GB" dirty="0" smtClean="0"/>
              <a:t> </a:t>
            </a:r>
            <a:r>
              <a:rPr lang="en-GB" dirty="0"/>
              <a:t>F</a:t>
            </a:r>
            <a:r>
              <a:rPr lang="en-GB" dirty="0" smtClean="0"/>
              <a:t>ebruary 2021</a:t>
            </a:r>
            <a:endParaRPr lang="en-GB" dirty="0"/>
          </a:p>
        </p:txBody>
      </p:sp>
    </p:spTree>
    <p:extLst>
      <p:ext uri="{BB962C8B-B14F-4D97-AF65-F5344CB8AC3E}">
        <p14:creationId xmlns:p14="http://schemas.microsoft.com/office/powerpoint/2010/main" val="319478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8543825"/>
              </p:ext>
            </p:extLst>
          </p:nvPr>
        </p:nvGraphicFramePr>
        <p:xfrm>
          <a:off x="2050473" y="387927"/>
          <a:ext cx="6066103" cy="5487411"/>
        </p:xfrm>
        <a:graphic>
          <a:graphicData uri="http://schemas.openxmlformats.org/drawingml/2006/table">
            <a:tbl>
              <a:tblPr firstRow="1" firstCol="1" bandRow="1">
                <a:tableStyleId>{5C22544A-7EE6-4342-B048-85BDC9FD1C3A}</a:tableStyleId>
              </a:tblPr>
              <a:tblGrid>
                <a:gridCol w="1577127">
                  <a:extLst>
                    <a:ext uri="{9D8B030D-6E8A-4147-A177-3AD203B41FA5}">
                      <a16:colId xmlns:a16="http://schemas.microsoft.com/office/drawing/2014/main" val="416100589"/>
                    </a:ext>
                  </a:extLst>
                </a:gridCol>
                <a:gridCol w="4488976">
                  <a:extLst>
                    <a:ext uri="{9D8B030D-6E8A-4147-A177-3AD203B41FA5}">
                      <a16:colId xmlns:a16="http://schemas.microsoft.com/office/drawing/2014/main" val="2070476131"/>
                    </a:ext>
                  </a:extLst>
                </a:gridCol>
              </a:tblGrid>
              <a:tr h="1829136">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How does the Text let the reader know what equipment is needed?</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52851" marR="52851" marT="0" marB="0"/>
                </a:tc>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Five items - list  comma separate </a:t>
                      </a:r>
                    </a:p>
                    <a:p>
                      <a:pPr marL="342900" lvl="0" indent="-342900">
                        <a:lnSpc>
                          <a:spcPct val="107000"/>
                        </a:lnSpc>
                        <a:spcAft>
                          <a:spcPts val="0"/>
                        </a:spcAft>
                        <a:buFont typeface="Arial" panose="020B0604020202020204" pitchFamily="34" charset="0"/>
                        <a:buChar char="•"/>
                        <a:tabLst>
                          <a:tab pos="457200" algn="l"/>
                        </a:tabLst>
                      </a:pPr>
                      <a:r>
                        <a:rPr lang="en-GB" sz="1200" dirty="0">
                          <a:effectLst/>
                          <a:latin typeface="Arial" panose="020B0604020202020204" pitchFamily="34" charset="0"/>
                          <a:cs typeface="Arial" panose="020B0604020202020204" pitchFamily="34" charset="0"/>
                        </a:rPr>
                        <a:t> Numerous long sticks from an olive tree,</a:t>
                      </a:r>
                    </a:p>
                    <a:p>
                      <a:pPr marL="342900" lvl="0" indent="-342900">
                        <a:lnSpc>
                          <a:spcPct val="107000"/>
                        </a:lnSpc>
                        <a:spcAft>
                          <a:spcPts val="0"/>
                        </a:spcAft>
                        <a:buFont typeface="Arial" panose="020B0604020202020204" pitchFamily="34" charset="0"/>
                        <a:buChar char="•"/>
                        <a:tabLst>
                          <a:tab pos="457200" algn="l"/>
                        </a:tabLst>
                      </a:pPr>
                      <a:r>
                        <a:rPr lang="en-GB" sz="1200" dirty="0">
                          <a:effectLst/>
                          <a:latin typeface="Arial" panose="020B0604020202020204" pitchFamily="34" charset="0"/>
                          <a:cs typeface="Arial" panose="020B0604020202020204" pitchFamily="34" charset="0"/>
                        </a:rPr>
                        <a:t>A goat skin full of extremely strong wine,</a:t>
                      </a:r>
                    </a:p>
                    <a:p>
                      <a:pPr marL="342900" lvl="0" indent="-342900">
                        <a:lnSpc>
                          <a:spcPct val="107000"/>
                        </a:lnSpc>
                        <a:spcAft>
                          <a:spcPts val="0"/>
                        </a:spcAft>
                        <a:buFont typeface="Arial" panose="020B0604020202020204" pitchFamily="34" charset="0"/>
                        <a:buChar char="•"/>
                        <a:tabLst>
                          <a:tab pos="457200" algn="l"/>
                        </a:tabLst>
                      </a:pPr>
                      <a:r>
                        <a:rPr lang="en-GB" sz="1200" dirty="0">
                          <a:effectLst/>
                          <a:latin typeface="Arial" panose="020B0604020202020204" pitchFamily="34" charset="0"/>
                          <a:cs typeface="Arial" panose="020B0604020202020204" pitchFamily="34" charset="0"/>
                        </a:rPr>
                        <a:t>Some courageous billy goats or sheep to help you escape,</a:t>
                      </a:r>
                    </a:p>
                    <a:p>
                      <a:pPr marL="342900" lvl="0" indent="-342900">
                        <a:lnSpc>
                          <a:spcPct val="107000"/>
                        </a:lnSpc>
                        <a:spcAft>
                          <a:spcPts val="0"/>
                        </a:spcAft>
                        <a:buFont typeface="Arial" panose="020B0604020202020204" pitchFamily="34" charset="0"/>
                        <a:buChar char="•"/>
                        <a:tabLst>
                          <a:tab pos="457200" algn="l"/>
                        </a:tabLst>
                      </a:pPr>
                      <a:r>
                        <a:rPr lang="en-GB" sz="1200" dirty="0">
                          <a:effectLst/>
                          <a:latin typeface="Arial" panose="020B0604020202020204" pitchFamily="34" charset="0"/>
                          <a:cs typeface="Arial" panose="020B0604020202020204" pitchFamily="34" charset="0"/>
                        </a:rPr>
                        <a:t>A sharp knife,</a:t>
                      </a:r>
                    </a:p>
                    <a:p>
                      <a:pPr marL="342900" lvl="0" indent="-342900">
                        <a:lnSpc>
                          <a:spcPct val="107000"/>
                        </a:lnSpc>
                        <a:spcAft>
                          <a:spcPts val="0"/>
                        </a:spcAft>
                        <a:buFont typeface="Arial" panose="020B0604020202020204" pitchFamily="34" charset="0"/>
                        <a:buChar char="•"/>
                        <a:tabLst>
                          <a:tab pos="457200" algn="l"/>
                        </a:tabLst>
                      </a:pPr>
                      <a:r>
                        <a:rPr lang="en-GB" sz="1200" dirty="0">
                          <a:effectLst/>
                          <a:latin typeface="Arial" panose="020B0604020202020204" pitchFamily="34" charset="0"/>
                          <a:cs typeface="Arial" panose="020B0604020202020204" pitchFamily="34" charset="0"/>
                        </a:rPr>
                        <a:t>A few friends. </a:t>
                      </a:r>
                    </a:p>
                    <a:p>
                      <a:pPr>
                        <a:lnSpc>
                          <a:spcPct val="107000"/>
                        </a:lnSpc>
                        <a:spcAft>
                          <a:spcPts val="0"/>
                        </a:spcAft>
                      </a:pPr>
                      <a:r>
                        <a:rPr lang="en-GB" sz="1200" dirty="0">
                          <a:effectLst/>
                          <a:latin typeface="Arial" panose="020B0604020202020204" pitchFamily="34" charset="0"/>
                          <a:cs typeface="Arial" panose="020B0604020202020204" pitchFamily="34" charset="0"/>
                        </a:rPr>
                        <a:t> </a:t>
                      </a:r>
                    </a:p>
                    <a:p>
                      <a:pPr>
                        <a:lnSpc>
                          <a:spcPct val="107000"/>
                        </a:lnSpc>
                        <a:spcAft>
                          <a:spcPts val="0"/>
                        </a:spcAft>
                      </a:pP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52851" marR="52851" marT="0" marB="0"/>
                </a:tc>
                <a:extLst>
                  <a:ext uri="{0D108BD9-81ED-4DB2-BD59-A6C34878D82A}">
                    <a16:rowId xmlns:a16="http://schemas.microsoft.com/office/drawing/2014/main" val="3805346263"/>
                  </a:ext>
                </a:extLst>
              </a:tr>
              <a:tr h="3658275">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How are the instructions presented?</a:t>
                      </a:r>
                    </a:p>
                    <a:p>
                      <a:pPr>
                        <a:lnSpc>
                          <a:spcPct val="107000"/>
                        </a:lnSpc>
                        <a:spcAft>
                          <a:spcPts val="0"/>
                        </a:spcAft>
                      </a:pPr>
                      <a:r>
                        <a:rPr lang="en-GB" sz="1200">
                          <a:effectLst/>
                          <a:latin typeface="Arial" panose="020B0604020202020204" pitchFamily="34" charset="0"/>
                          <a:cs typeface="Arial" panose="020B0604020202020204" pitchFamily="34" charset="0"/>
                        </a:rPr>
                        <a:t> </a:t>
                      </a:r>
                    </a:p>
                    <a:p>
                      <a:pPr>
                        <a:lnSpc>
                          <a:spcPct val="107000"/>
                        </a:lnSpc>
                        <a:spcAft>
                          <a:spcPts val="0"/>
                        </a:spcAft>
                      </a:pPr>
                      <a:r>
                        <a:rPr lang="en-GB" sz="1200">
                          <a:effectLst/>
                          <a:latin typeface="Arial" panose="020B0604020202020204" pitchFamily="34" charset="0"/>
                          <a:cs typeface="Arial" panose="020B0604020202020204" pitchFamily="34" charset="0"/>
                        </a:rPr>
                        <a:t> </a:t>
                      </a:r>
                    </a:p>
                    <a:p>
                      <a:pPr>
                        <a:lnSpc>
                          <a:spcPct val="107000"/>
                        </a:lnSpc>
                        <a:spcAft>
                          <a:spcPts val="0"/>
                        </a:spcAft>
                      </a:pPr>
                      <a:r>
                        <a:rPr lang="en-GB" sz="1200">
                          <a:effectLst/>
                          <a:latin typeface="Arial" panose="020B0604020202020204" pitchFamily="34" charset="0"/>
                          <a:cs typeface="Arial" panose="020B0604020202020204" pitchFamily="34" charset="0"/>
                        </a:rPr>
                        <a:t> </a:t>
                      </a:r>
                    </a:p>
                    <a:p>
                      <a:pPr>
                        <a:lnSpc>
                          <a:spcPct val="107000"/>
                        </a:lnSpc>
                        <a:spcAft>
                          <a:spcPts val="0"/>
                        </a:spcAft>
                      </a:pPr>
                      <a:r>
                        <a:rPr lang="en-GB" sz="1200">
                          <a:effectLst/>
                          <a:latin typeface="Arial" panose="020B0604020202020204" pitchFamily="34" charset="0"/>
                          <a:cs typeface="Arial" panose="020B0604020202020204" pitchFamily="34" charset="0"/>
                        </a:rPr>
                        <a:t>What different use of time adverbials are there?</a:t>
                      </a:r>
                    </a:p>
                    <a:p>
                      <a:pPr>
                        <a:lnSpc>
                          <a:spcPct val="107000"/>
                        </a:lnSpc>
                        <a:spcAft>
                          <a:spcPts val="0"/>
                        </a:spcAft>
                      </a:pPr>
                      <a:r>
                        <a:rPr lang="en-GB" sz="1200">
                          <a:effectLst/>
                          <a:latin typeface="Arial" panose="020B0604020202020204" pitchFamily="34" charset="0"/>
                          <a:cs typeface="Arial" panose="020B0604020202020204" pitchFamily="34" charset="0"/>
                        </a:rPr>
                        <a:t> </a:t>
                      </a:r>
                    </a:p>
                    <a:p>
                      <a:pPr>
                        <a:lnSpc>
                          <a:spcPct val="107000"/>
                        </a:lnSpc>
                        <a:spcAft>
                          <a:spcPts val="0"/>
                        </a:spcAft>
                      </a:pPr>
                      <a:r>
                        <a:rPr lang="en-GB" sz="1200">
                          <a:effectLst/>
                          <a:latin typeface="Arial" panose="020B0604020202020204" pitchFamily="34" charset="0"/>
                          <a:cs typeface="Arial" panose="020B0604020202020204" pitchFamily="34" charset="0"/>
                        </a:rPr>
                        <a:t>What imperative verbs are used?</a:t>
                      </a:r>
                    </a:p>
                    <a:p>
                      <a:pPr>
                        <a:lnSpc>
                          <a:spcPct val="107000"/>
                        </a:lnSpc>
                        <a:spcAft>
                          <a:spcPts val="0"/>
                        </a:spcAft>
                      </a:pPr>
                      <a:r>
                        <a:rPr lang="en-GB"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52851" marR="52851" marT="0" marB="0"/>
                </a:tc>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Clearly broken down into manageable steps- </a:t>
                      </a:r>
                    </a:p>
                    <a:p>
                      <a:pPr>
                        <a:lnSpc>
                          <a:spcPct val="107000"/>
                        </a:lnSpc>
                        <a:spcAft>
                          <a:spcPts val="0"/>
                        </a:spcAft>
                      </a:pPr>
                      <a:r>
                        <a:rPr lang="en-GB" sz="1200" dirty="0">
                          <a:effectLst/>
                          <a:latin typeface="Arial" panose="020B0604020202020204" pitchFamily="34" charset="0"/>
                          <a:cs typeface="Arial" panose="020B0604020202020204" pitchFamily="34" charset="0"/>
                        </a:rPr>
                        <a:t>Bullet points to separate each instruction</a:t>
                      </a:r>
                    </a:p>
                    <a:p>
                      <a:pPr>
                        <a:lnSpc>
                          <a:spcPct val="107000"/>
                        </a:lnSpc>
                        <a:spcAft>
                          <a:spcPts val="0"/>
                        </a:spcAft>
                      </a:pPr>
                      <a:r>
                        <a:rPr lang="en-GB" sz="1200" dirty="0">
                          <a:effectLst/>
                          <a:latin typeface="Arial" panose="020B0604020202020204" pitchFamily="34" charset="0"/>
                          <a:cs typeface="Arial" panose="020B0604020202020204" pitchFamily="34" charset="0"/>
                        </a:rPr>
                        <a:t>Sentences are made up of steps that are grouped in a logical way and joined using connectives </a:t>
                      </a:r>
                    </a:p>
                    <a:p>
                      <a:pPr>
                        <a:lnSpc>
                          <a:spcPct val="107000"/>
                        </a:lnSpc>
                        <a:spcAft>
                          <a:spcPts val="0"/>
                        </a:spcAft>
                      </a:pPr>
                      <a:r>
                        <a:rPr lang="en-GB" sz="1200" dirty="0">
                          <a:effectLst/>
                          <a:latin typeface="Arial" panose="020B0604020202020204" pitchFamily="34" charset="0"/>
                          <a:cs typeface="Arial" panose="020B0604020202020204" pitchFamily="34" charset="0"/>
                        </a:rPr>
                        <a:t> </a:t>
                      </a:r>
                    </a:p>
                    <a:p>
                      <a:pPr>
                        <a:lnSpc>
                          <a:spcPct val="107000"/>
                        </a:lnSpc>
                        <a:spcAft>
                          <a:spcPts val="0"/>
                        </a:spcAft>
                      </a:pPr>
                      <a:r>
                        <a:rPr lang="en-GB" sz="1200" dirty="0">
                          <a:effectLst/>
                          <a:latin typeface="Arial" panose="020B0604020202020204" pitchFamily="34" charset="0"/>
                          <a:cs typeface="Arial" panose="020B0604020202020204" pitchFamily="34" charset="0"/>
                        </a:rPr>
                        <a:t> </a:t>
                      </a:r>
                    </a:p>
                    <a:p>
                      <a:pPr>
                        <a:lnSpc>
                          <a:spcPct val="107000"/>
                        </a:lnSpc>
                        <a:spcAft>
                          <a:spcPts val="0"/>
                        </a:spcAft>
                      </a:pPr>
                      <a:r>
                        <a:rPr lang="en-GB" sz="1200" dirty="0">
                          <a:effectLst/>
                          <a:latin typeface="Arial" panose="020B0604020202020204" pitchFamily="34" charset="0"/>
                          <a:cs typeface="Arial" panose="020B0604020202020204" pitchFamily="34" charset="0"/>
                        </a:rPr>
                        <a:t>First, next, after, then, now</a:t>
                      </a:r>
                    </a:p>
                    <a:p>
                      <a:pPr>
                        <a:lnSpc>
                          <a:spcPct val="107000"/>
                        </a:lnSpc>
                        <a:spcAft>
                          <a:spcPts val="0"/>
                        </a:spcAft>
                      </a:pPr>
                      <a:r>
                        <a:rPr lang="en-GB" sz="1200" dirty="0">
                          <a:effectLst/>
                          <a:latin typeface="Arial" panose="020B0604020202020204" pitchFamily="34" charset="0"/>
                          <a:cs typeface="Arial" panose="020B0604020202020204" pitchFamily="34" charset="0"/>
                        </a:rPr>
                        <a:t> </a:t>
                      </a:r>
                    </a:p>
                    <a:p>
                      <a:pPr>
                        <a:lnSpc>
                          <a:spcPct val="107000"/>
                        </a:lnSpc>
                        <a:spcAft>
                          <a:spcPts val="0"/>
                        </a:spcAft>
                      </a:pPr>
                      <a:r>
                        <a:rPr lang="en-GB" sz="1200" dirty="0">
                          <a:effectLst/>
                          <a:latin typeface="Arial" panose="020B0604020202020204" pitchFamily="34" charset="0"/>
                          <a:cs typeface="Arial" panose="020B0604020202020204" pitchFamily="34" charset="0"/>
                        </a:rPr>
                        <a:t> </a:t>
                      </a:r>
                    </a:p>
                    <a:p>
                      <a:pPr>
                        <a:lnSpc>
                          <a:spcPct val="107000"/>
                        </a:lnSpc>
                        <a:spcAft>
                          <a:spcPts val="0"/>
                        </a:spcAft>
                      </a:pPr>
                      <a:r>
                        <a:rPr lang="en-GB" sz="1200" dirty="0">
                          <a:effectLst/>
                          <a:latin typeface="Arial" panose="020B0604020202020204" pitchFamily="34" charset="0"/>
                          <a:cs typeface="Arial" panose="020B0604020202020204" pitchFamily="34" charset="0"/>
                        </a:rPr>
                        <a:t> </a:t>
                      </a:r>
                    </a:p>
                    <a:p>
                      <a:pPr>
                        <a:lnSpc>
                          <a:spcPct val="107000"/>
                        </a:lnSpc>
                        <a:spcAft>
                          <a:spcPts val="0"/>
                        </a:spcAft>
                      </a:pPr>
                      <a:r>
                        <a:rPr lang="en-GB" sz="1200" dirty="0">
                          <a:effectLst/>
                          <a:latin typeface="Arial" panose="020B0604020202020204" pitchFamily="34" charset="0"/>
                          <a:cs typeface="Arial" panose="020B0604020202020204" pitchFamily="34" charset="0"/>
                        </a:rPr>
                        <a:t>Cut, sharpen, hold, wait, go, hide, watch. These would be subject specific- linked to the topic in hand</a:t>
                      </a:r>
                    </a:p>
                    <a:p>
                      <a:pPr>
                        <a:lnSpc>
                          <a:spcPct val="107000"/>
                        </a:lnSpc>
                        <a:spcAft>
                          <a:spcPts val="0"/>
                        </a:spcAft>
                      </a:pPr>
                      <a:r>
                        <a:rPr lang="en-GB" sz="1200" dirty="0">
                          <a:effectLst/>
                          <a:latin typeface="Arial" panose="020B0604020202020204" pitchFamily="34" charset="0"/>
                          <a:cs typeface="Arial" panose="020B0604020202020204" pitchFamily="34" charset="0"/>
                        </a:rPr>
                        <a:t> </a:t>
                      </a:r>
                    </a:p>
                    <a:p>
                      <a:pPr>
                        <a:lnSpc>
                          <a:spcPct val="107000"/>
                        </a:lnSpc>
                        <a:spcAft>
                          <a:spcPts val="0"/>
                        </a:spcAft>
                      </a:pPr>
                      <a:r>
                        <a:rPr lang="en-GB" sz="1200" dirty="0">
                          <a:effectLst/>
                          <a:latin typeface="Arial" panose="020B0604020202020204" pitchFamily="34" charset="0"/>
                          <a:cs typeface="Arial" panose="020B0604020202020204" pitchFamily="34" charset="0"/>
                        </a:rPr>
                        <a:t> </a:t>
                      </a:r>
                    </a:p>
                    <a:p>
                      <a:pPr>
                        <a:lnSpc>
                          <a:spcPct val="107000"/>
                        </a:lnSpc>
                        <a:spcAft>
                          <a:spcPts val="0"/>
                        </a:spcAft>
                      </a:pPr>
                      <a:r>
                        <a:rPr lang="en-GB" sz="1200" dirty="0">
                          <a:effectLst/>
                          <a:latin typeface="Arial" panose="020B0604020202020204" pitchFamily="34" charset="0"/>
                          <a:cs typeface="Arial" panose="020B0604020202020204" pitchFamily="34" charset="0"/>
                        </a:rPr>
                        <a:t> </a:t>
                      </a:r>
                    </a:p>
                    <a:p>
                      <a:pPr>
                        <a:lnSpc>
                          <a:spcPct val="107000"/>
                        </a:lnSpc>
                        <a:spcAft>
                          <a:spcPts val="0"/>
                        </a:spcAft>
                      </a:pP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52851" marR="52851" marT="0" marB="0"/>
                </a:tc>
                <a:extLst>
                  <a:ext uri="{0D108BD9-81ED-4DB2-BD59-A6C34878D82A}">
                    <a16:rowId xmlns:a16="http://schemas.microsoft.com/office/drawing/2014/main" val="736498355"/>
                  </a:ext>
                </a:extLst>
              </a:tr>
            </a:tbl>
          </a:graphicData>
        </a:graphic>
      </p:graphicFrame>
    </p:spTree>
    <p:extLst>
      <p:ext uri="{BB962C8B-B14F-4D97-AF65-F5344CB8AC3E}">
        <p14:creationId xmlns:p14="http://schemas.microsoft.com/office/powerpoint/2010/main" val="1183773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3697850"/>
              </p:ext>
            </p:extLst>
          </p:nvPr>
        </p:nvGraphicFramePr>
        <p:xfrm>
          <a:off x="2222269" y="1185949"/>
          <a:ext cx="6495646" cy="4363539"/>
        </p:xfrm>
        <a:graphic>
          <a:graphicData uri="http://schemas.openxmlformats.org/drawingml/2006/table">
            <a:tbl>
              <a:tblPr firstRow="1" firstCol="1" bandRow="1">
                <a:tableStyleId>{5C22544A-7EE6-4342-B048-85BDC9FD1C3A}</a:tableStyleId>
              </a:tblPr>
              <a:tblGrid>
                <a:gridCol w="1688805">
                  <a:extLst>
                    <a:ext uri="{9D8B030D-6E8A-4147-A177-3AD203B41FA5}">
                      <a16:colId xmlns:a16="http://schemas.microsoft.com/office/drawing/2014/main" val="3867244265"/>
                    </a:ext>
                  </a:extLst>
                </a:gridCol>
                <a:gridCol w="4806841">
                  <a:extLst>
                    <a:ext uri="{9D8B030D-6E8A-4147-A177-3AD203B41FA5}">
                      <a16:colId xmlns:a16="http://schemas.microsoft.com/office/drawing/2014/main" val="1708465141"/>
                    </a:ext>
                  </a:extLst>
                </a:gridCol>
              </a:tblGrid>
              <a:tr h="2035649">
                <a:tc>
                  <a:txBody>
                    <a:bodyPr/>
                    <a:lstStyle/>
                    <a:p>
                      <a:pPr>
                        <a:lnSpc>
                          <a:spcPct val="107000"/>
                        </a:lnSpc>
                        <a:spcAft>
                          <a:spcPts val="0"/>
                        </a:spcAft>
                      </a:pPr>
                      <a:r>
                        <a:rPr lang="en-GB" sz="1200">
                          <a:effectLst/>
                        </a:rPr>
                        <a:t>How does are the instructions concluded? </a:t>
                      </a:r>
                    </a:p>
                    <a:p>
                      <a:pPr>
                        <a:lnSpc>
                          <a:spcPct val="107000"/>
                        </a:lnSpc>
                        <a:spcAft>
                          <a:spcPts val="0"/>
                        </a:spcAft>
                      </a:pPr>
                      <a:r>
                        <a:rPr lang="en-GB" sz="1200">
                          <a:effectLst/>
                        </a:rPr>
                        <a:t> </a:t>
                      </a:r>
                    </a:p>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A concluding paragraph- may contain more information about things – or an optional step- </a:t>
                      </a:r>
                    </a:p>
                    <a:p>
                      <a:pPr>
                        <a:lnSpc>
                          <a:spcPct val="107000"/>
                        </a:lnSpc>
                        <a:spcAft>
                          <a:spcPts val="0"/>
                        </a:spcAft>
                      </a:pPr>
                      <a:r>
                        <a:rPr lang="en-GB" sz="1200">
                          <a:effectLst/>
                        </a:rPr>
                        <a:t>Typically, the cyclops will scream and shout angrily whilst you escape. When it reaches out to try and grab you, it should be easy to avoid its large sausage fingers! You can then decide to mock him and reveal who you are as you are escaping.</a:t>
                      </a:r>
                    </a:p>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8089071"/>
                  </a:ext>
                </a:extLst>
              </a:tr>
              <a:tr h="2327890">
                <a:tc>
                  <a:txBody>
                    <a:bodyPr/>
                    <a:lstStyle/>
                    <a:p>
                      <a:pPr>
                        <a:lnSpc>
                          <a:spcPct val="107000"/>
                        </a:lnSpc>
                        <a:spcAft>
                          <a:spcPts val="0"/>
                        </a:spcAft>
                      </a:pPr>
                      <a:r>
                        <a:rPr lang="en-GB" sz="1200">
                          <a:effectLst/>
                        </a:rPr>
                        <a:t>How is other information presented?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Top tips box- Useful information to impart other information, could also be safety messages if dangerous situation</a:t>
                      </a:r>
                    </a:p>
                    <a:p>
                      <a:pPr>
                        <a:lnSpc>
                          <a:spcPct val="107000"/>
                        </a:lnSpc>
                        <a:spcAft>
                          <a:spcPts val="0"/>
                        </a:spcAft>
                      </a:pPr>
                      <a:r>
                        <a:rPr lang="en-GB" sz="1200" u="sng" dirty="0">
                          <a:effectLst/>
                        </a:rPr>
                        <a:t>Top Tips</a:t>
                      </a:r>
                      <a:endParaRPr lang="en-GB" sz="1200" dirty="0">
                        <a:effectLst/>
                      </a:endParaRPr>
                    </a:p>
                    <a:p>
                      <a:pPr marL="342900" lvl="0" indent="-342900">
                        <a:lnSpc>
                          <a:spcPct val="107000"/>
                        </a:lnSpc>
                        <a:spcAft>
                          <a:spcPts val="0"/>
                        </a:spcAft>
                        <a:buFont typeface="Times New Roman" panose="02020603050405020304" pitchFamily="18" charset="0"/>
                        <a:buChar char="•"/>
                        <a:tabLst>
                          <a:tab pos="457200" algn="l"/>
                        </a:tabLst>
                      </a:pPr>
                      <a:r>
                        <a:rPr lang="en-GB" sz="1200" dirty="0">
                          <a:effectLst/>
                        </a:rPr>
                        <a:t>Keep the goat and sheep calm at all times - you don’t want them escaping in fright before you have a chance to escape.</a:t>
                      </a:r>
                    </a:p>
                    <a:p>
                      <a:pPr marL="342900" lvl="0" indent="-342900">
                        <a:lnSpc>
                          <a:spcPct val="107000"/>
                        </a:lnSpc>
                        <a:spcAft>
                          <a:spcPts val="0"/>
                        </a:spcAft>
                        <a:buFont typeface="Times New Roman" panose="02020603050405020304" pitchFamily="18" charset="0"/>
                        <a:buChar char="•"/>
                        <a:tabLst>
                          <a:tab pos="457200" algn="l"/>
                        </a:tabLst>
                      </a:pPr>
                      <a:r>
                        <a:rPr lang="en-GB" sz="1200" dirty="0">
                          <a:effectLst/>
                        </a:rPr>
                        <a:t>When the cyclops pulls the stick from his eye, ignore his pitiful pleas for mercy. If you help him out, he is sure to gobble you up instantly.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3293368"/>
                  </a:ext>
                </a:extLst>
              </a:tr>
            </a:tbl>
          </a:graphicData>
        </a:graphic>
      </p:graphicFrame>
    </p:spTree>
    <p:extLst>
      <p:ext uri="{BB962C8B-B14F-4D97-AF65-F5344CB8AC3E}">
        <p14:creationId xmlns:p14="http://schemas.microsoft.com/office/powerpoint/2010/main" val="1232142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1149" y="770312"/>
            <a:ext cx="5153891" cy="4524315"/>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The next step involves innovation- </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What could we change in this text- </a:t>
            </a:r>
          </a:p>
          <a:p>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Lets start with each section:</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Title:   How to……….</a:t>
            </a:r>
          </a:p>
          <a:p>
            <a:r>
              <a:rPr lang="en-GB" dirty="0" smtClean="0">
                <a:latin typeface="Arial" panose="020B0604020202020204" pitchFamily="34" charset="0"/>
                <a:cs typeface="Arial" panose="020B0604020202020204" pitchFamily="34" charset="0"/>
              </a:rPr>
              <a:t>What are we going to write the instructions for?</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Introduction</a:t>
            </a:r>
          </a:p>
          <a:p>
            <a:r>
              <a:rPr lang="en-GB" dirty="0" smtClean="0">
                <a:latin typeface="Arial" panose="020B0604020202020204" pitchFamily="34" charset="0"/>
                <a:cs typeface="Arial" panose="020B0604020202020204" pitchFamily="34" charset="0"/>
              </a:rPr>
              <a:t>What are our two questions?</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What are we going to say to explain what the instructions are going to be about?</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How do we persuade people out text is best?</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027759960"/>
              </p:ext>
            </p:extLst>
          </p:nvPr>
        </p:nvGraphicFramePr>
        <p:xfrm>
          <a:off x="6035040" y="770312"/>
          <a:ext cx="6080759" cy="5350711"/>
        </p:xfrm>
        <a:graphic>
          <a:graphicData uri="http://schemas.openxmlformats.org/drawingml/2006/table">
            <a:tbl>
              <a:tblPr firstRow="1" firstCol="1" bandRow="1">
                <a:tableStyleId>{5C22544A-7EE6-4342-B048-85BDC9FD1C3A}</a:tableStyleId>
              </a:tblPr>
              <a:tblGrid>
                <a:gridCol w="1253837">
                  <a:extLst>
                    <a:ext uri="{9D8B030D-6E8A-4147-A177-3AD203B41FA5}">
                      <a16:colId xmlns:a16="http://schemas.microsoft.com/office/drawing/2014/main" val="3829386496"/>
                    </a:ext>
                  </a:extLst>
                </a:gridCol>
                <a:gridCol w="2298937">
                  <a:extLst>
                    <a:ext uri="{9D8B030D-6E8A-4147-A177-3AD203B41FA5}">
                      <a16:colId xmlns:a16="http://schemas.microsoft.com/office/drawing/2014/main" val="904106618"/>
                    </a:ext>
                  </a:extLst>
                </a:gridCol>
                <a:gridCol w="2527985">
                  <a:extLst>
                    <a:ext uri="{9D8B030D-6E8A-4147-A177-3AD203B41FA5}">
                      <a16:colId xmlns:a16="http://schemas.microsoft.com/office/drawing/2014/main" val="809811145"/>
                    </a:ext>
                  </a:extLst>
                </a:gridCol>
              </a:tblGrid>
              <a:tr h="184507">
                <a:tc>
                  <a:txBody>
                    <a:bodyPr/>
                    <a:lstStyle/>
                    <a:p>
                      <a:pPr>
                        <a:lnSpc>
                          <a:spcPct val="107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134" marR="20134" marT="0" marB="0"/>
                </a:tc>
                <a:tc>
                  <a:txBody>
                    <a:bodyPr/>
                    <a:lstStyle/>
                    <a:p>
                      <a:pPr>
                        <a:lnSpc>
                          <a:spcPct val="107000"/>
                        </a:lnSpc>
                        <a:spcAft>
                          <a:spcPts val="0"/>
                        </a:spcAft>
                      </a:pPr>
                      <a:r>
                        <a:rPr lang="en-GB" sz="1000">
                          <a:effectLst/>
                        </a:rPr>
                        <a:t>Model Text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0134" marR="20134" marT="0" marB="0"/>
                </a:tc>
                <a:tc>
                  <a:txBody>
                    <a:bodyPr/>
                    <a:lstStyle/>
                    <a:p>
                      <a:pPr>
                        <a:lnSpc>
                          <a:spcPct val="107000"/>
                        </a:lnSpc>
                        <a:spcAft>
                          <a:spcPts val="0"/>
                        </a:spcAft>
                      </a:pPr>
                      <a:r>
                        <a:rPr lang="en-GB" sz="1000" dirty="0">
                          <a:effectLst/>
                        </a:rPr>
                        <a:t>Innovation text- The whole class ideas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134" marR="20134" marT="0" marB="0"/>
                </a:tc>
                <a:extLst>
                  <a:ext uri="{0D108BD9-81ED-4DB2-BD59-A6C34878D82A}">
                    <a16:rowId xmlns:a16="http://schemas.microsoft.com/office/drawing/2014/main" val="2483806089"/>
                  </a:ext>
                </a:extLst>
              </a:tr>
              <a:tr h="1107044">
                <a:tc>
                  <a:txBody>
                    <a:bodyPr/>
                    <a:lstStyle/>
                    <a:p>
                      <a:pPr>
                        <a:lnSpc>
                          <a:spcPct val="107000"/>
                        </a:lnSpc>
                        <a:spcAft>
                          <a:spcPts val="0"/>
                        </a:spcAft>
                      </a:pPr>
                      <a:r>
                        <a:rPr lang="en-GB" sz="1000" dirty="0">
                          <a:effectLst/>
                        </a:rPr>
                        <a:t>How is the title presented?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134" marR="20134" marT="0" marB="0"/>
                </a:tc>
                <a:tc>
                  <a:txBody>
                    <a:bodyPr/>
                    <a:lstStyle/>
                    <a:p>
                      <a:pPr>
                        <a:lnSpc>
                          <a:spcPct val="107000"/>
                        </a:lnSpc>
                        <a:spcAft>
                          <a:spcPts val="0"/>
                        </a:spcAft>
                      </a:pPr>
                      <a:r>
                        <a:rPr lang="en-GB" sz="1000">
                          <a:effectLst/>
                        </a:rPr>
                        <a:t>How to text- explains what the following text will be about.</a:t>
                      </a:r>
                    </a:p>
                    <a:p>
                      <a:pPr>
                        <a:lnSpc>
                          <a:spcPct val="107000"/>
                        </a:lnSpc>
                        <a:spcAft>
                          <a:spcPts val="0"/>
                        </a:spcAft>
                      </a:pPr>
                      <a:r>
                        <a:rPr lang="en-GB" sz="1000">
                          <a:effectLst/>
                        </a:rPr>
                        <a:t>Intrigues the reader- hopefully makes them want to read on</a:t>
                      </a:r>
                    </a:p>
                    <a:p>
                      <a:pPr>
                        <a:lnSpc>
                          <a:spcPct val="107000"/>
                        </a:lnSpc>
                        <a:spcAft>
                          <a:spcPts val="0"/>
                        </a:spcAft>
                      </a:pPr>
                      <a:r>
                        <a:rPr lang="en-GB" sz="1000">
                          <a:effectLst/>
                        </a:rPr>
                        <a:t> </a:t>
                      </a:r>
                    </a:p>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0134" marR="20134" marT="0" marB="0"/>
                </a:tc>
                <a:tc>
                  <a:txBody>
                    <a:bodyPr/>
                    <a:lstStyle/>
                    <a:p>
                      <a:pPr>
                        <a:lnSpc>
                          <a:spcPct val="107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134" marR="20134" marT="0" marB="0"/>
                </a:tc>
                <a:extLst>
                  <a:ext uri="{0D108BD9-81ED-4DB2-BD59-A6C34878D82A}">
                    <a16:rowId xmlns:a16="http://schemas.microsoft.com/office/drawing/2014/main" val="3427028889"/>
                  </a:ext>
                </a:extLst>
              </a:tr>
              <a:tr h="4059160">
                <a:tc>
                  <a:txBody>
                    <a:bodyPr/>
                    <a:lstStyle/>
                    <a:p>
                      <a:pPr>
                        <a:lnSpc>
                          <a:spcPct val="107000"/>
                        </a:lnSpc>
                        <a:spcAft>
                          <a:spcPts val="0"/>
                        </a:spcAft>
                      </a:pPr>
                      <a:r>
                        <a:rPr lang="en-GB" sz="1000">
                          <a:effectLst/>
                        </a:rPr>
                        <a:t>Introduction-</a:t>
                      </a:r>
                    </a:p>
                    <a:p>
                      <a:pPr>
                        <a:lnSpc>
                          <a:spcPct val="107000"/>
                        </a:lnSpc>
                        <a:spcAft>
                          <a:spcPts val="0"/>
                        </a:spcAft>
                      </a:pPr>
                      <a:r>
                        <a:rPr lang="en-GB" sz="1000">
                          <a:effectLst/>
                        </a:rPr>
                        <a:t>What questions does the model text use?</a:t>
                      </a:r>
                    </a:p>
                    <a:p>
                      <a:pPr>
                        <a:lnSpc>
                          <a:spcPct val="107000"/>
                        </a:lnSpc>
                        <a:spcAft>
                          <a:spcPts val="0"/>
                        </a:spcAft>
                      </a:pPr>
                      <a:r>
                        <a:rPr lang="en-GB" sz="1000">
                          <a:effectLst/>
                        </a:rPr>
                        <a:t>How does it hook the reader?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0134" marR="20134" marT="0" marB="0"/>
                </a:tc>
                <a:tc>
                  <a:txBody>
                    <a:bodyPr/>
                    <a:lstStyle/>
                    <a:p>
                      <a:pPr>
                        <a:lnSpc>
                          <a:spcPct val="107000"/>
                        </a:lnSpc>
                        <a:spcAft>
                          <a:spcPts val="0"/>
                        </a:spcAft>
                      </a:pPr>
                      <a:r>
                        <a:rPr lang="en-GB" sz="1000" dirty="0">
                          <a:effectLst/>
                        </a:rPr>
                        <a:t>Asks two questions Do you have a Cyclops living in your neighbourhood? Are you fed up of people you love being eaten at random by this menacing beast?  Rhetorical questions inviting the reader to think about things and engages them.</a:t>
                      </a:r>
                    </a:p>
                    <a:p>
                      <a:pPr>
                        <a:lnSpc>
                          <a:spcPct val="107000"/>
                        </a:lnSpc>
                        <a:spcAft>
                          <a:spcPts val="0"/>
                        </a:spcAft>
                      </a:pPr>
                      <a:r>
                        <a:rPr lang="en-GB" sz="1000" dirty="0">
                          <a:effectLst/>
                        </a:rPr>
                        <a:t> </a:t>
                      </a:r>
                    </a:p>
                    <a:p>
                      <a:pPr>
                        <a:lnSpc>
                          <a:spcPct val="107000"/>
                        </a:lnSpc>
                        <a:spcAft>
                          <a:spcPts val="0"/>
                        </a:spcAft>
                      </a:pPr>
                      <a:r>
                        <a:rPr lang="en-GB" sz="1000" dirty="0">
                          <a:effectLst/>
                        </a:rPr>
                        <a:t>Next part-answers the question – invites/make people understand what the rest of the instructions are going to be about</a:t>
                      </a:r>
                    </a:p>
                    <a:p>
                      <a:pPr>
                        <a:lnSpc>
                          <a:spcPct val="107000"/>
                        </a:lnSpc>
                        <a:spcAft>
                          <a:spcPts val="0"/>
                        </a:spcAft>
                      </a:pPr>
                      <a:r>
                        <a:rPr lang="en-GB" sz="1000" dirty="0">
                          <a:effectLst/>
                        </a:rPr>
                        <a:t>If so, follow these instructions carefully as no one wants to be devoured when they are innocently out for an early morning stroll!</a:t>
                      </a:r>
                    </a:p>
                    <a:p>
                      <a:pPr>
                        <a:lnSpc>
                          <a:spcPct val="107000"/>
                        </a:lnSpc>
                        <a:spcAft>
                          <a:spcPts val="0"/>
                        </a:spcAft>
                      </a:pPr>
                      <a:r>
                        <a:rPr lang="en-GB" sz="1000" dirty="0">
                          <a:effectLst/>
                        </a:rPr>
                        <a:t> </a:t>
                      </a:r>
                    </a:p>
                    <a:p>
                      <a:pPr>
                        <a:lnSpc>
                          <a:spcPct val="107000"/>
                        </a:lnSpc>
                        <a:spcAft>
                          <a:spcPts val="0"/>
                        </a:spcAft>
                      </a:pPr>
                      <a:r>
                        <a:rPr lang="en-GB" sz="1000" dirty="0">
                          <a:effectLst/>
                        </a:rPr>
                        <a:t>Third part of the introduction -convince that these are the best instructions</a:t>
                      </a:r>
                    </a:p>
                    <a:p>
                      <a:pPr>
                        <a:lnSpc>
                          <a:spcPct val="107000"/>
                        </a:lnSpc>
                        <a:spcAft>
                          <a:spcPts val="0"/>
                        </a:spcAft>
                      </a:pPr>
                      <a:r>
                        <a:rPr lang="en-GB" sz="1000" dirty="0">
                          <a:effectLst/>
                        </a:rPr>
                        <a:t>Experienced Cyclops hunters have found this easy-to-follow method totally fool proof. No Cyclops, no matter how large, will be safe from you!</a:t>
                      </a:r>
                    </a:p>
                    <a:p>
                      <a:pPr>
                        <a:lnSpc>
                          <a:spcPct val="107000"/>
                        </a:lnSpc>
                        <a:spcAft>
                          <a:spcPts val="0"/>
                        </a:spcAft>
                      </a:pPr>
                      <a:r>
                        <a:rPr lang="en-GB" sz="1000" dirty="0">
                          <a:effectLst/>
                        </a:rPr>
                        <a:t> </a:t>
                      </a:r>
                    </a:p>
                    <a:p>
                      <a:pPr>
                        <a:lnSpc>
                          <a:spcPct val="107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134" marR="20134" marT="0" marB="0"/>
                </a:tc>
                <a:tc>
                  <a:txBody>
                    <a:bodyPr/>
                    <a:lstStyle/>
                    <a:p>
                      <a:pPr>
                        <a:lnSpc>
                          <a:spcPct val="107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134" marR="20134" marT="0" marB="0"/>
                </a:tc>
                <a:extLst>
                  <a:ext uri="{0D108BD9-81ED-4DB2-BD59-A6C34878D82A}">
                    <a16:rowId xmlns:a16="http://schemas.microsoft.com/office/drawing/2014/main" val="4128640090"/>
                  </a:ext>
                </a:extLst>
              </a:tr>
            </a:tbl>
          </a:graphicData>
        </a:graphic>
      </p:graphicFrame>
    </p:spTree>
    <p:extLst>
      <p:ext uri="{BB962C8B-B14F-4D97-AF65-F5344CB8AC3E}">
        <p14:creationId xmlns:p14="http://schemas.microsoft.com/office/powerpoint/2010/main" val="147927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47918860"/>
              </p:ext>
            </p:extLst>
          </p:nvPr>
        </p:nvGraphicFramePr>
        <p:xfrm>
          <a:off x="5148122" y="335194"/>
          <a:ext cx="6916642" cy="5871210"/>
        </p:xfrm>
        <a:graphic>
          <a:graphicData uri="http://schemas.openxmlformats.org/drawingml/2006/table">
            <a:tbl>
              <a:tblPr firstRow="1" firstCol="1" bandRow="1">
                <a:tableStyleId>{5C22544A-7EE6-4342-B048-85BDC9FD1C3A}</a:tableStyleId>
              </a:tblPr>
              <a:tblGrid>
                <a:gridCol w="1050660">
                  <a:extLst>
                    <a:ext uri="{9D8B030D-6E8A-4147-A177-3AD203B41FA5}">
                      <a16:colId xmlns:a16="http://schemas.microsoft.com/office/drawing/2014/main" val="3106831268"/>
                    </a:ext>
                  </a:extLst>
                </a:gridCol>
                <a:gridCol w="2990491">
                  <a:extLst>
                    <a:ext uri="{9D8B030D-6E8A-4147-A177-3AD203B41FA5}">
                      <a16:colId xmlns:a16="http://schemas.microsoft.com/office/drawing/2014/main" val="1129637313"/>
                    </a:ext>
                  </a:extLst>
                </a:gridCol>
                <a:gridCol w="2875491">
                  <a:extLst>
                    <a:ext uri="{9D8B030D-6E8A-4147-A177-3AD203B41FA5}">
                      <a16:colId xmlns:a16="http://schemas.microsoft.com/office/drawing/2014/main" val="3781347949"/>
                    </a:ext>
                  </a:extLst>
                </a:gridCol>
              </a:tblGrid>
              <a:tr h="1105958">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How does the Text let the reader know what equipment is needed?</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52851" marR="52851" marT="0" marB="0"/>
                </a:tc>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Five items - list  comma separate </a:t>
                      </a:r>
                    </a:p>
                    <a:p>
                      <a:pPr marL="342900" lvl="0" indent="-342900">
                        <a:lnSpc>
                          <a:spcPct val="107000"/>
                        </a:lnSpc>
                        <a:spcAft>
                          <a:spcPts val="0"/>
                        </a:spcAft>
                        <a:buFont typeface="Arial" panose="020B0604020202020204" pitchFamily="34" charset="0"/>
                        <a:buChar char="•"/>
                        <a:tabLst>
                          <a:tab pos="457200" algn="l"/>
                        </a:tabLst>
                      </a:pPr>
                      <a:r>
                        <a:rPr lang="en-GB" sz="1200">
                          <a:effectLst/>
                          <a:latin typeface="Arial" panose="020B0604020202020204" pitchFamily="34" charset="0"/>
                          <a:cs typeface="Arial" panose="020B0604020202020204" pitchFamily="34" charset="0"/>
                        </a:rPr>
                        <a:t> Numerous long sticks from an olive tree,</a:t>
                      </a:r>
                    </a:p>
                    <a:p>
                      <a:pPr marL="342900" lvl="0" indent="-342900">
                        <a:lnSpc>
                          <a:spcPct val="107000"/>
                        </a:lnSpc>
                        <a:spcAft>
                          <a:spcPts val="0"/>
                        </a:spcAft>
                        <a:buFont typeface="Arial" panose="020B0604020202020204" pitchFamily="34" charset="0"/>
                        <a:buChar char="•"/>
                        <a:tabLst>
                          <a:tab pos="457200" algn="l"/>
                        </a:tabLst>
                      </a:pPr>
                      <a:r>
                        <a:rPr lang="en-GB" sz="1200">
                          <a:effectLst/>
                          <a:latin typeface="Arial" panose="020B0604020202020204" pitchFamily="34" charset="0"/>
                          <a:cs typeface="Arial" panose="020B0604020202020204" pitchFamily="34" charset="0"/>
                        </a:rPr>
                        <a:t>A goat skin full of extremely strong wine,</a:t>
                      </a:r>
                    </a:p>
                    <a:p>
                      <a:pPr marL="342900" lvl="0" indent="-342900">
                        <a:lnSpc>
                          <a:spcPct val="107000"/>
                        </a:lnSpc>
                        <a:spcAft>
                          <a:spcPts val="0"/>
                        </a:spcAft>
                        <a:buFont typeface="Arial" panose="020B0604020202020204" pitchFamily="34" charset="0"/>
                        <a:buChar char="•"/>
                        <a:tabLst>
                          <a:tab pos="457200" algn="l"/>
                        </a:tabLst>
                      </a:pPr>
                      <a:r>
                        <a:rPr lang="en-GB" sz="1200">
                          <a:effectLst/>
                          <a:latin typeface="Arial" panose="020B0604020202020204" pitchFamily="34" charset="0"/>
                          <a:cs typeface="Arial" panose="020B0604020202020204" pitchFamily="34" charset="0"/>
                        </a:rPr>
                        <a:t>Some courageous billy goats or sheep to help you escape,</a:t>
                      </a:r>
                    </a:p>
                    <a:p>
                      <a:pPr marL="342900" lvl="0" indent="-342900">
                        <a:lnSpc>
                          <a:spcPct val="107000"/>
                        </a:lnSpc>
                        <a:spcAft>
                          <a:spcPts val="0"/>
                        </a:spcAft>
                        <a:buFont typeface="Arial" panose="020B0604020202020204" pitchFamily="34" charset="0"/>
                        <a:buChar char="•"/>
                        <a:tabLst>
                          <a:tab pos="457200" algn="l"/>
                        </a:tabLst>
                      </a:pPr>
                      <a:r>
                        <a:rPr lang="en-GB" sz="1200">
                          <a:effectLst/>
                          <a:latin typeface="Arial" panose="020B0604020202020204" pitchFamily="34" charset="0"/>
                          <a:cs typeface="Arial" panose="020B0604020202020204" pitchFamily="34" charset="0"/>
                        </a:rPr>
                        <a:t>A sharp knife,</a:t>
                      </a:r>
                    </a:p>
                    <a:p>
                      <a:pPr marL="342900" lvl="0" indent="-342900">
                        <a:lnSpc>
                          <a:spcPct val="107000"/>
                        </a:lnSpc>
                        <a:spcAft>
                          <a:spcPts val="0"/>
                        </a:spcAft>
                        <a:buFont typeface="Arial" panose="020B0604020202020204" pitchFamily="34" charset="0"/>
                        <a:buChar char="•"/>
                        <a:tabLst>
                          <a:tab pos="457200" algn="l"/>
                        </a:tabLst>
                      </a:pPr>
                      <a:r>
                        <a:rPr lang="en-GB" sz="1200">
                          <a:effectLst/>
                          <a:latin typeface="Arial" panose="020B0604020202020204" pitchFamily="34" charset="0"/>
                          <a:cs typeface="Arial" panose="020B0604020202020204" pitchFamily="34" charset="0"/>
                        </a:rPr>
                        <a:t>A few friends. </a:t>
                      </a:r>
                    </a:p>
                    <a:p>
                      <a:pPr>
                        <a:lnSpc>
                          <a:spcPct val="107000"/>
                        </a:lnSpc>
                        <a:spcAft>
                          <a:spcPts val="0"/>
                        </a:spcAft>
                      </a:pPr>
                      <a:r>
                        <a:rPr lang="en-GB" sz="1200">
                          <a:effectLst/>
                          <a:latin typeface="Arial" panose="020B0604020202020204" pitchFamily="34" charset="0"/>
                          <a:cs typeface="Arial" panose="020B0604020202020204" pitchFamily="34" charset="0"/>
                        </a:rPr>
                        <a:t> </a:t>
                      </a:r>
                    </a:p>
                    <a:p>
                      <a:pPr>
                        <a:lnSpc>
                          <a:spcPct val="107000"/>
                        </a:lnSpc>
                        <a:spcAft>
                          <a:spcPts val="0"/>
                        </a:spcAft>
                      </a:pPr>
                      <a:r>
                        <a:rPr lang="en-GB"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52851" marR="52851" marT="0" marB="0"/>
                </a:tc>
                <a:tc>
                  <a:txBody>
                    <a:bodyPr/>
                    <a:lstStyle/>
                    <a:p>
                      <a:pPr>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extLst>
                  <a:ext uri="{0D108BD9-81ED-4DB2-BD59-A6C34878D82A}">
                    <a16:rowId xmlns:a16="http://schemas.microsoft.com/office/drawing/2014/main" val="1569990365"/>
                  </a:ext>
                </a:extLst>
              </a:tr>
              <a:tr h="2211916">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How are the instructions presented?</a:t>
                      </a:r>
                    </a:p>
                    <a:p>
                      <a:pPr>
                        <a:lnSpc>
                          <a:spcPct val="107000"/>
                        </a:lnSpc>
                        <a:spcAft>
                          <a:spcPts val="0"/>
                        </a:spcAft>
                      </a:pPr>
                      <a:r>
                        <a:rPr lang="en-GB" sz="1200">
                          <a:effectLst/>
                          <a:latin typeface="Arial" panose="020B0604020202020204" pitchFamily="34" charset="0"/>
                          <a:cs typeface="Arial" panose="020B0604020202020204" pitchFamily="34" charset="0"/>
                        </a:rPr>
                        <a:t> </a:t>
                      </a:r>
                    </a:p>
                    <a:p>
                      <a:pPr>
                        <a:lnSpc>
                          <a:spcPct val="107000"/>
                        </a:lnSpc>
                        <a:spcAft>
                          <a:spcPts val="0"/>
                        </a:spcAft>
                      </a:pPr>
                      <a:r>
                        <a:rPr lang="en-GB" sz="1200">
                          <a:effectLst/>
                          <a:latin typeface="Arial" panose="020B0604020202020204" pitchFamily="34" charset="0"/>
                          <a:cs typeface="Arial" panose="020B0604020202020204" pitchFamily="34" charset="0"/>
                        </a:rPr>
                        <a:t> </a:t>
                      </a:r>
                    </a:p>
                    <a:p>
                      <a:pPr>
                        <a:lnSpc>
                          <a:spcPct val="107000"/>
                        </a:lnSpc>
                        <a:spcAft>
                          <a:spcPts val="0"/>
                        </a:spcAft>
                      </a:pPr>
                      <a:r>
                        <a:rPr lang="en-GB" sz="1200">
                          <a:effectLst/>
                          <a:latin typeface="Arial" panose="020B0604020202020204" pitchFamily="34" charset="0"/>
                          <a:cs typeface="Arial" panose="020B0604020202020204" pitchFamily="34" charset="0"/>
                        </a:rPr>
                        <a:t> </a:t>
                      </a:r>
                    </a:p>
                    <a:p>
                      <a:pPr>
                        <a:lnSpc>
                          <a:spcPct val="107000"/>
                        </a:lnSpc>
                        <a:spcAft>
                          <a:spcPts val="0"/>
                        </a:spcAft>
                      </a:pPr>
                      <a:r>
                        <a:rPr lang="en-GB" sz="1200">
                          <a:effectLst/>
                          <a:latin typeface="Arial" panose="020B0604020202020204" pitchFamily="34" charset="0"/>
                          <a:cs typeface="Arial" panose="020B0604020202020204" pitchFamily="34" charset="0"/>
                        </a:rPr>
                        <a:t>What different use of time adverbials are there?</a:t>
                      </a:r>
                    </a:p>
                    <a:p>
                      <a:pPr>
                        <a:lnSpc>
                          <a:spcPct val="107000"/>
                        </a:lnSpc>
                        <a:spcAft>
                          <a:spcPts val="0"/>
                        </a:spcAft>
                      </a:pPr>
                      <a:r>
                        <a:rPr lang="en-GB" sz="1200">
                          <a:effectLst/>
                          <a:latin typeface="Arial" panose="020B0604020202020204" pitchFamily="34" charset="0"/>
                          <a:cs typeface="Arial" panose="020B0604020202020204" pitchFamily="34" charset="0"/>
                        </a:rPr>
                        <a:t> </a:t>
                      </a:r>
                    </a:p>
                    <a:p>
                      <a:pPr>
                        <a:lnSpc>
                          <a:spcPct val="107000"/>
                        </a:lnSpc>
                        <a:spcAft>
                          <a:spcPts val="0"/>
                        </a:spcAft>
                      </a:pPr>
                      <a:r>
                        <a:rPr lang="en-GB" sz="1200">
                          <a:effectLst/>
                          <a:latin typeface="Arial" panose="020B0604020202020204" pitchFamily="34" charset="0"/>
                          <a:cs typeface="Arial" panose="020B0604020202020204" pitchFamily="34" charset="0"/>
                        </a:rPr>
                        <a:t>What imperative verbs are used?</a:t>
                      </a:r>
                    </a:p>
                    <a:p>
                      <a:pPr>
                        <a:lnSpc>
                          <a:spcPct val="107000"/>
                        </a:lnSpc>
                        <a:spcAft>
                          <a:spcPts val="0"/>
                        </a:spcAft>
                      </a:pPr>
                      <a:r>
                        <a:rPr lang="en-GB"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52851" marR="52851" marT="0" marB="0"/>
                </a:tc>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Clearly broken down into manageable steps- </a:t>
                      </a:r>
                    </a:p>
                    <a:p>
                      <a:pPr>
                        <a:lnSpc>
                          <a:spcPct val="107000"/>
                        </a:lnSpc>
                        <a:spcAft>
                          <a:spcPts val="0"/>
                        </a:spcAft>
                      </a:pPr>
                      <a:r>
                        <a:rPr lang="en-GB" sz="1200" dirty="0">
                          <a:effectLst/>
                          <a:latin typeface="Arial" panose="020B0604020202020204" pitchFamily="34" charset="0"/>
                          <a:cs typeface="Arial" panose="020B0604020202020204" pitchFamily="34" charset="0"/>
                        </a:rPr>
                        <a:t>Bullet points to separate each instruction</a:t>
                      </a:r>
                    </a:p>
                    <a:p>
                      <a:pPr>
                        <a:lnSpc>
                          <a:spcPct val="107000"/>
                        </a:lnSpc>
                        <a:spcAft>
                          <a:spcPts val="0"/>
                        </a:spcAft>
                      </a:pPr>
                      <a:r>
                        <a:rPr lang="en-GB" sz="1200" dirty="0">
                          <a:effectLst/>
                          <a:latin typeface="Arial" panose="020B0604020202020204" pitchFamily="34" charset="0"/>
                          <a:cs typeface="Arial" panose="020B0604020202020204" pitchFamily="34" charset="0"/>
                        </a:rPr>
                        <a:t>Sentences are made up of steps that are grouped in a logical way and joined using connectives </a:t>
                      </a:r>
                    </a:p>
                    <a:p>
                      <a:pPr>
                        <a:lnSpc>
                          <a:spcPct val="107000"/>
                        </a:lnSpc>
                        <a:spcAft>
                          <a:spcPts val="0"/>
                        </a:spcAft>
                      </a:pPr>
                      <a:r>
                        <a:rPr lang="en-GB" sz="1200" dirty="0">
                          <a:effectLst/>
                          <a:latin typeface="Arial" panose="020B0604020202020204" pitchFamily="34" charset="0"/>
                          <a:cs typeface="Arial" panose="020B0604020202020204" pitchFamily="34" charset="0"/>
                        </a:rPr>
                        <a:t> </a:t>
                      </a:r>
                    </a:p>
                    <a:p>
                      <a:pPr>
                        <a:lnSpc>
                          <a:spcPct val="107000"/>
                        </a:lnSpc>
                        <a:spcAft>
                          <a:spcPts val="0"/>
                        </a:spcAft>
                      </a:pPr>
                      <a:r>
                        <a:rPr lang="en-GB" sz="1200" dirty="0">
                          <a:effectLst/>
                          <a:latin typeface="Arial" panose="020B0604020202020204" pitchFamily="34" charset="0"/>
                          <a:cs typeface="Arial" panose="020B0604020202020204" pitchFamily="34" charset="0"/>
                        </a:rPr>
                        <a:t> </a:t>
                      </a:r>
                    </a:p>
                    <a:p>
                      <a:pPr>
                        <a:lnSpc>
                          <a:spcPct val="107000"/>
                        </a:lnSpc>
                        <a:spcAft>
                          <a:spcPts val="0"/>
                        </a:spcAft>
                      </a:pPr>
                      <a:r>
                        <a:rPr lang="en-GB" sz="1200" dirty="0">
                          <a:effectLst/>
                          <a:latin typeface="Arial" panose="020B0604020202020204" pitchFamily="34" charset="0"/>
                          <a:cs typeface="Arial" panose="020B0604020202020204" pitchFamily="34" charset="0"/>
                        </a:rPr>
                        <a:t>First, next, after, then, now</a:t>
                      </a:r>
                    </a:p>
                    <a:p>
                      <a:pPr>
                        <a:lnSpc>
                          <a:spcPct val="107000"/>
                        </a:lnSpc>
                        <a:spcAft>
                          <a:spcPts val="0"/>
                        </a:spcAft>
                      </a:pPr>
                      <a:r>
                        <a:rPr lang="en-GB" sz="1200" dirty="0">
                          <a:effectLst/>
                          <a:latin typeface="Arial" panose="020B0604020202020204" pitchFamily="34" charset="0"/>
                          <a:cs typeface="Arial" panose="020B0604020202020204" pitchFamily="34" charset="0"/>
                        </a:rPr>
                        <a:t> </a:t>
                      </a:r>
                    </a:p>
                    <a:p>
                      <a:pPr>
                        <a:lnSpc>
                          <a:spcPct val="107000"/>
                        </a:lnSpc>
                        <a:spcAft>
                          <a:spcPts val="0"/>
                        </a:spcAft>
                      </a:pPr>
                      <a:r>
                        <a:rPr lang="en-GB" sz="1200" dirty="0">
                          <a:effectLst/>
                          <a:latin typeface="Arial" panose="020B0604020202020204" pitchFamily="34" charset="0"/>
                          <a:cs typeface="Arial" panose="020B0604020202020204" pitchFamily="34" charset="0"/>
                        </a:rPr>
                        <a:t> </a:t>
                      </a:r>
                    </a:p>
                    <a:p>
                      <a:pPr>
                        <a:lnSpc>
                          <a:spcPct val="107000"/>
                        </a:lnSpc>
                        <a:spcAft>
                          <a:spcPts val="0"/>
                        </a:spcAft>
                      </a:pPr>
                      <a:r>
                        <a:rPr lang="en-GB" sz="1200" dirty="0">
                          <a:effectLst/>
                          <a:latin typeface="Arial" panose="020B0604020202020204" pitchFamily="34" charset="0"/>
                          <a:cs typeface="Arial" panose="020B0604020202020204" pitchFamily="34" charset="0"/>
                        </a:rPr>
                        <a:t> </a:t>
                      </a:r>
                    </a:p>
                    <a:p>
                      <a:pPr>
                        <a:lnSpc>
                          <a:spcPct val="107000"/>
                        </a:lnSpc>
                        <a:spcAft>
                          <a:spcPts val="0"/>
                        </a:spcAft>
                      </a:pPr>
                      <a:r>
                        <a:rPr lang="en-GB" sz="1200" dirty="0">
                          <a:effectLst/>
                          <a:latin typeface="Arial" panose="020B0604020202020204" pitchFamily="34" charset="0"/>
                          <a:cs typeface="Arial" panose="020B0604020202020204" pitchFamily="34" charset="0"/>
                        </a:rPr>
                        <a:t>Cut, sharpen, hold, wait, go, hide, watch. These would be subject specific- linked to the topic in hand</a:t>
                      </a:r>
                    </a:p>
                    <a:p>
                      <a:pPr>
                        <a:lnSpc>
                          <a:spcPct val="107000"/>
                        </a:lnSpc>
                        <a:spcAft>
                          <a:spcPts val="0"/>
                        </a:spcAft>
                      </a:pPr>
                      <a:r>
                        <a:rPr lang="en-GB" sz="1200" dirty="0">
                          <a:effectLst/>
                          <a:latin typeface="Arial" panose="020B0604020202020204" pitchFamily="34" charset="0"/>
                          <a:cs typeface="Arial" panose="020B0604020202020204" pitchFamily="34" charset="0"/>
                        </a:rPr>
                        <a:t> </a:t>
                      </a:r>
                    </a:p>
                    <a:p>
                      <a:pPr>
                        <a:lnSpc>
                          <a:spcPct val="107000"/>
                        </a:lnSpc>
                        <a:spcAft>
                          <a:spcPts val="0"/>
                        </a:spcAft>
                      </a:pPr>
                      <a:r>
                        <a:rPr lang="en-GB" sz="1200" dirty="0">
                          <a:effectLst/>
                          <a:latin typeface="Arial" panose="020B0604020202020204" pitchFamily="34" charset="0"/>
                          <a:cs typeface="Arial" panose="020B0604020202020204" pitchFamily="34" charset="0"/>
                        </a:rPr>
                        <a:t> </a:t>
                      </a:r>
                    </a:p>
                    <a:p>
                      <a:pPr>
                        <a:lnSpc>
                          <a:spcPct val="107000"/>
                        </a:lnSpc>
                        <a:spcAft>
                          <a:spcPts val="0"/>
                        </a:spcAft>
                      </a:pPr>
                      <a:r>
                        <a:rPr lang="en-GB" sz="1200" dirty="0">
                          <a:effectLst/>
                          <a:latin typeface="Arial" panose="020B0604020202020204" pitchFamily="34" charset="0"/>
                          <a:cs typeface="Arial" panose="020B0604020202020204" pitchFamily="34" charset="0"/>
                        </a:rPr>
                        <a:t> </a:t>
                      </a:r>
                    </a:p>
                    <a:p>
                      <a:pPr>
                        <a:lnSpc>
                          <a:spcPct val="107000"/>
                        </a:lnSpc>
                        <a:spcAft>
                          <a:spcPts val="0"/>
                        </a:spcAft>
                      </a:pP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52851" marR="52851" marT="0" marB="0"/>
                </a:tc>
                <a:tc>
                  <a:txBody>
                    <a:bodyPr/>
                    <a:lstStyle/>
                    <a:p>
                      <a:pPr>
                        <a:lnSpc>
                          <a:spcPct val="107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extLst>
                  <a:ext uri="{0D108BD9-81ED-4DB2-BD59-A6C34878D82A}">
                    <a16:rowId xmlns:a16="http://schemas.microsoft.com/office/drawing/2014/main" val="2142674397"/>
                  </a:ext>
                </a:extLst>
              </a:tr>
            </a:tbl>
          </a:graphicData>
        </a:graphic>
      </p:graphicFrame>
      <p:sp>
        <p:nvSpPr>
          <p:cNvPr id="5" name="TextBox 4"/>
          <p:cNvSpPr txBox="1"/>
          <p:nvPr/>
        </p:nvSpPr>
        <p:spPr>
          <a:xfrm>
            <a:off x="759229" y="775855"/>
            <a:ext cx="4073236" cy="563231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What are the items people need to achieve our instructions?</a:t>
            </a:r>
          </a:p>
          <a:p>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How are we going to present our instructions?</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What time adverbs are we going to use?</a:t>
            </a:r>
          </a:p>
          <a:p>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What imperatives are going to help us?</a:t>
            </a:r>
          </a:p>
          <a:p>
            <a:endParaRPr lang="en-GB" dirty="0"/>
          </a:p>
          <a:p>
            <a:endParaRPr lang="en-GB" dirty="0" smtClean="0"/>
          </a:p>
        </p:txBody>
      </p:sp>
    </p:spTree>
    <p:extLst>
      <p:ext uri="{BB962C8B-B14F-4D97-AF65-F5344CB8AC3E}">
        <p14:creationId xmlns:p14="http://schemas.microsoft.com/office/powerpoint/2010/main" val="454646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18393526"/>
              </p:ext>
            </p:extLst>
          </p:nvPr>
        </p:nvGraphicFramePr>
        <p:xfrm>
          <a:off x="5498810" y="864856"/>
          <a:ext cx="6443808" cy="4970679"/>
        </p:xfrm>
        <a:graphic>
          <a:graphicData uri="http://schemas.openxmlformats.org/drawingml/2006/table">
            <a:tbl>
              <a:tblPr firstRow="1" firstCol="1" bandRow="1">
                <a:tableStyleId>{5C22544A-7EE6-4342-B048-85BDC9FD1C3A}</a:tableStyleId>
              </a:tblPr>
              <a:tblGrid>
                <a:gridCol w="978835">
                  <a:extLst>
                    <a:ext uri="{9D8B030D-6E8A-4147-A177-3AD203B41FA5}">
                      <a16:colId xmlns:a16="http://schemas.microsoft.com/office/drawing/2014/main" val="1550543362"/>
                    </a:ext>
                  </a:extLst>
                </a:gridCol>
                <a:gridCol w="2786056">
                  <a:extLst>
                    <a:ext uri="{9D8B030D-6E8A-4147-A177-3AD203B41FA5}">
                      <a16:colId xmlns:a16="http://schemas.microsoft.com/office/drawing/2014/main" val="937616978"/>
                    </a:ext>
                  </a:extLst>
                </a:gridCol>
                <a:gridCol w="2678917">
                  <a:extLst>
                    <a:ext uri="{9D8B030D-6E8A-4147-A177-3AD203B41FA5}">
                      <a16:colId xmlns:a16="http://schemas.microsoft.com/office/drawing/2014/main" val="2438687856"/>
                    </a:ext>
                  </a:extLst>
                </a:gridCol>
              </a:tblGrid>
              <a:tr h="2377281">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How does are the instructions concluded? </a:t>
                      </a:r>
                    </a:p>
                    <a:p>
                      <a:pPr>
                        <a:lnSpc>
                          <a:spcPct val="107000"/>
                        </a:lnSpc>
                        <a:spcAft>
                          <a:spcPts val="0"/>
                        </a:spcAft>
                      </a:pPr>
                      <a:r>
                        <a:rPr lang="en-GB" sz="1200">
                          <a:effectLst/>
                          <a:latin typeface="Arial" panose="020B0604020202020204" pitchFamily="34" charset="0"/>
                          <a:cs typeface="Arial" panose="020B0604020202020204" pitchFamily="34" charset="0"/>
                        </a:rPr>
                        <a:t> </a:t>
                      </a:r>
                    </a:p>
                    <a:p>
                      <a:pPr>
                        <a:lnSpc>
                          <a:spcPct val="107000"/>
                        </a:lnSpc>
                        <a:spcAft>
                          <a:spcPts val="0"/>
                        </a:spcAft>
                      </a:pPr>
                      <a:r>
                        <a:rPr lang="en-GB"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A concluding paragraph- may contain more information about things – or an optional step- </a:t>
                      </a:r>
                    </a:p>
                    <a:p>
                      <a:pPr>
                        <a:lnSpc>
                          <a:spcPct val="107000"/>
                        </a:lnSpc>
                        <a:spcAft>
                          <a:spcPts val="0"/>
                        </a:spcAft>
                      </a:pPr>
                      <a:r>
                        <a:rPr lang="en-GB" sz="1200">
                          <a:effectLst/>
                          <a:latin typeface="Arial" panose="020B0604020202020204" pitchFamily="34" charset="0"/>
                          <a:cs typeface="Arial" panose="020B0604020202020204" pitchFamily="34" charset="0"/>
                        </a:rPr>
                        <a:t>Typically, the cyclops will scream and shout angrily whilst you escape. When it reaches out to try and grab you, it should be easy to avoid its large sausage fingers! You can then decide to mock him and reveal who you are as you are escaping.</a:t>
                      </a:r>
                    </a:p>
                    <a:p>
                      <a:pPr>
                        <a:lnSpc>
                          <a:spcPct val="107000"/>
                        </a:lnSpc>
                        <a:spcAft>
                          <a:spcPts val="0"/>
                        </a:spcAft>
                      </a:pPr>
                      <a:r>
                        <a:rPr lang="en-GB"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7813415"/>
                  </a:ext>
                </a:extLst>
              </a:tr>
              <a:tr h="2593398">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How is other information presented? </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Top tips box- Useful information to impart other information, could also be safety messages if dangerous situation</a:t>
                      </a:r>
                    </a:p>
                    <a:p>
                      <a:pPr>
                        <a:lnSpc>
                          <a:spcPct val="107000"/>
                        </a:lnSpc>
                        <a:spcAft>
                          <a:spcPts val="0"/>
                        </a:spcAft>
                      </a:pPr>
                      <a:r>
                        <a:rPr lang="en-GB" sz="1200" u="sng" dirty="0">
                          <a:effectLst/>
                          <a:latin typeface="Arial" panose="020B0604020202020204" pitchFamily="34" charset="0"/>
                          <a:cs typeface="Arial" panose="020B0604020202020204" pitchFamily="34" charset="0"/>
                        </a:rPr>
                        <a:t>Top Tips</a:t>
                      </a:r>
                      <a:endParaRPr lang="en-GB" sz="12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Times New Roman" panose="02020603050405020304" pitchFamily="18" charset="0"/>
                        <a:buChar char="•"/>
                        <a:tabLst>
                          <a:tab pos="457200" algn="l"/>
                        </a:tabLst>
                      </a:pPr>
                      <a:r>
                        <a:rPr lang="en-GB" sz="1200" dirty="0">
                          <a:effectLst/>
                          <a:latin typeface="Arial" panose="020B0604020202020204" pitchFamily="34" charset="0"/>
                          <a:cs typeface="Arial" panose="020B0604020202020204" pitchFamily="34" charset="0"/>
                        </a:rPr>
                        <a:t>Keep the goat and sheep calm at all times - you don’t want them escaping in fright before you have a chance to escape.</a:t>
                      </a:r>
                    </a:p>
                    <a:p>
                      <a:pPr marL="342900" lvl="0" indent="-342900">
                        <a:lnSpc>
                          <a:spcPct val="107000"/>
                        </a:lnSpc>
                        <a:spcAft>
                          <a:spcPts val="0"/>
                        </a:spcAft>
                        <a:buFont typeface="Times New Roman" panose="02020603050405020304" pitchFamily="18" charset="0"/>
                        <a:buChar char="•"/>
                        <a:tabLst>
                          <a:tab pos="457200" algn="l"/>
                        </a:tabLst>
                      </a:pPr>
                      <a:r>
                        <a:rPr lang="en-GB" sz="1200" dirty="0">
                          <a:effectLst/>
                          <a:latin typeface="Arial" panose="020B0604020202020204" pitchFamily="34" charset="0"/>
                          <a:cs typeface="Arial" panose="020B0604020202020204" pitchFamily="34" charset="0"/>
                        </a:rPr>
                        <a:t>When the cyclops pulls the stick from his eye, ignore his pitiful pleas for mercy. If you help him out, he is sure to gobble you up instantly.</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8625139"/>
                  </a:ext>
                </a:extLst>
              </a:tr>
            </a:tbl>
          </a:graphicData>
        </a:graphic>
      </p:graphicFrame>
      <p:sp>
        <p:nvSpPr>
          <p:cNvPr id="5" name="TextBox 4"/>
          <p:cNvSpPr txBox="1"/>
          <p:nvPr/>
        </p:nvSpPr>
        <p:spPr>
          <a:xfrm>
            <a:off x="681644" y="554182"/>
            <a:ext cx="4438996" cy="3970318"/>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What is our conclusion going to do- </a:t>
            </a:r>
          </a:p>
          <a:p>
            <a:r>
              <a:rPr lang="en-GB" dirty="0" smtClean="0">
                <a:latin typeface="Arial" panose="020B0604020202020204" pitchFamily="34" charset="0"/>
                <a:cs typeface="Arial" panose="020B0604020202020204" pitchFamily="34" charset="0"/>
              </a:rPr>
              <a:t>How are we going to end our text and our writing?</a:t>
            </a:r>
          </a:p>
          <a:p>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What are our top tips? How could this be presented?</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891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224742" y="1037404"/>
            <a:ext cx="10025149"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3600" b="1"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How to blind a Cyclops</a:t>
            </a:r>
            <a:endParaRPr kumimoji="0" lang="en-GB" altLang="en-US" sz="3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 you have a Cyclops living in your neighbourhood? Are you fed up of people you love being eaten at random by this menacing beast? If so, follow these instructions carefully as no one wants to be devoured when they are innocently out for an early morning stroll! Experienced Cyclops hunters have found this easy-to-follow method totally fool proof. No Cyclops, no matter how large, will be safe from you!</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2000" b="0"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2000" b="0"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Resources:</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Numerous long sticks from an olive tree</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goat skin full of extremely strong wine</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Some courageous billy goats or sheep to help you escape.</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sharp knife</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few friends </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2000" b="0" i="0" u="none" strike="noStrike" cap="none" normalizeH="0" baseline="0" dirty="0" smtClean="0">
              <a:ln>
                <a:noFill/>
              </a:ln>
              <a:solidFill>
                <a:schemeClr val="tx1"/>
              </a:solidFill>
              <a:effectLst/>
            </a:endParaRPr>
          </a:p>
        </p:txBody>
      </p:sp>
      <p:sp>
        <p:nvSpPr>
          <p:cNvPr id="6" name="Rectangle 3"/>
          <p:cNvSpPr>
            <a:spLocks noChangeArrowheads="1"/>
          </p:cNvSpPr>
          <p:nvPr/>
        </p:nvSpPr>
        <p:spPr bwMode="auto">
          <a:xfrm>
            <a:off x="838200" y="20310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88042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315556" y="4914063"/>
            <a:ext cx="6400800" cy="13938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Top Tips</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Keep the goat and sheep calm at all times - you don’t want them escaping in fright before you have a chance to escape.</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When the cyclops pulls the stick from his eye, ignore his pitiful pleas for mercy. If you help him out, he is sure to gobble you up instantly.</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515388" y="664188"/>
            <a:ext cx="11233265" cy="4555093"/>
          </a:xfrm>
          <a:prstGeom prst="rect">
            <a:avLst/>
          </a:prstGeom>
        </p:spPr>
        <p:txBody>
          <a:bodyPr wrap="square">
            <a:spAutoFit/>
          </a:bodyPr>
          <a:lstStyle/>
          <a:p>
            <a:pPr lvl="0" eaLnBrk="0" fontAlgn="base" hangingPunct="0">
              <a:spcBef>
                <a:spcPct val="0"/>
              </a:spcBef>
              <a:spcAft>
                <a:spcPct val="0"/>
              </a:spcAft>
              <a:buFontTx/>
              <a:buChar char="•"/>
              <a:tabLst>
                <a:tab pos="457200" algn="l"/>
              </a:tabLst>
            </a:pPr>
            <a:r>
              <a:rPr lang="en-GB" altLang="en-US" u="sng" dirty="0">
                <a:latin typeface="Calibri" panose="020F0502020204030204" pitchFamily="34" charset="0"/>
                <a:ea typeface="Times New Roman" panose="02020603050405020304" pitchFamily="18" charset="0"/>
                <a:cs typeface="Calibri" panose="020F0502020204030204" pitchFamily="34" charset="0"/>
              </a:rPr>
              <a:t>Method:</a:t>
            </a:r>
            <a:endParaRPr kumimoji="0" lang="en-GB" altLang="en-US" sz="600" b="0" i="0" u="none" strike="noStrike" cap="none" normalizeH="0" baseline="0" dirty="0" smtClean="0">
              <a:ln>
                <a:noFill/>
              </a:ln>
              <a:solidFill>
                <a:schemeClr val="tx1"/>
              </a:solidFill>
              <a:effectLst/>
            </a:endParaRPr>
          </a:p>
          <a:p>
            <a:pPr lvl="0" eaLnBrk="0" fontAlgn="base" hangingPunct="0">
              <a:spcBef>
                <a:spcPct val="0"/>
              </a:spcBef>
              <a:spcAft>
                <a:spcPct val="0"/>
              </a:spcAft>
              <a:buFontTx/>
              <a:buChar char="•"/>
              <a:tabLst>
                <a:tab pos="457200" algn="l"/>
              </a:tabLst>
            </a:pPr>
            <a:r>
              <a:rPr lang="en-GB" altLang="en-US" dirty="0">
                <a:latin typeface="Calibri" panose="020F0502020204030204" pitchFamily="34" charset="0"/>
                <a:ea typeface="Times New Roman" panose="02020603050405020304" pitchFamily="18" charset="0"/>
                <a:cs typeface="Calibri" panose="020F0502020204030204" pitchFamily="34" charset="0"/>
              </a:rPr>
              <a:t>First, go to the cave where the cyclops lives taking some goats and sheep with you. </a:t>
            </a:r>
            <a:endParaRPr lang="en-GB" altLang="en-US" dirty="0" smtClean="0">
              <a:latin typeface="Calibri" panose="020F0502020204030204" pitchFamily="34" charset="0"/>
              <a:ea typeface="Times New Roman" panose="02020603050405020304" pitchFamily="18" charset="0"/>
              <a:cs typeface="Calibri" panose="020F0502020204030204" pitchFamily="34" charset="0"/>
            </a:endParaRPr>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Wait </a:t>
            </a:r>
            <a:r>
              <a:rPr lang="en-GB" altLang="en-US" dirty="0">
                <a:latin typeface="Calibri" panose="020F0502020204030204" pitchFamily="34" charset="0"/>
                <a:ea typeface="Times New Roman" panose="02020603050405020304" pitchFamily="18" charset="0"/>
                <a:cs typeface="Calibri" panose="020F0502020204030204" pitchFamily="34" charset="0"/>
              </a:rPr>
              <a:t>for it to return home, as sometimes they visit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friends. </a:t>
            </a:r>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Next</a:t>
            </a:r>
            <a:r>
              <a:rPr lang="en-GB" altLang="en-US" dirty="0">
                <a:latin typeface="Calibri" panose="020F0502020204030204" pitchFamily="34" charset="0"/>
                <a:ea typeface="Times New Roman" panose="02020603050405020304" pitchFamily="18" charset="0"/>
                <a:cs typeface="Calibri" panose="020F0502020204030204" pitchFamily="34" charset="0"/>
              </a:rPr>
              <a:t>, when it returns, throw the extremely strong wine at his feet, taking care not to be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eaten. </a:t>
            </a:r>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After </a:t>
            </a:r>
            <a:r>
              <a:rPr lang="en-GB" altLang="en-US" dirty="0">
                <a:latin typeface="Calibri" panose="020F0502020204030204" pitchFamily="34" charset="0"/>
                <a:ea typeface="Times New Roman" panose="02020603050405020304" pitchFamily="18" charset="0"/>
                <a:cs typeface="Calibri" panose="020F0502020204030204" pitchFamily="34" charset="0"/>
              </a:rPr>
              <a:t>that, wait for the wine to make the cyclops feel sleepy and for it to fall asleep. (You will know he has when he begins to snore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gently.)</a:t>
            </a:r>
            <a:r>
              <a:rPr lang="en-GB" altLang="en-US" sz="600" dirty="0" smtClean="0"/>
              <a:t> </a:t>
            </a:r>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Then</a:t>
            </a:r>
            <a:r>
              <a:rPr lang="en-GB" altLang="en-US" dirty="0">
                <a:latin typeface="Calibri" panose="020F0502020204030204" pitchFamily="34" charset="0"/>
                <a:ea typeface="Times New Roman" panose="02020603050405020304" pitchFamily="18" charset="0"/>
                <a:cs typeface="Calibri" panose="020F0502020204030204" pitchFamily="34" charset="0"/>
              </a:rPr>
              <a:t>, take a long trunk or branch of an Olive tree and carefully sharpen one end to a point. </a:t>
            </a:r>
            <a:endParaRPr lang="en-GB" altLang="en-US" dirty="0" smtClean="0">
              <a:latin typeface="Calibri" panose="020F0502020204030204" pitchFamily="34" charset="0"/>
              <a:ea typeface="Times New Roman" panose="02020603050405020304" pitchFamily="18" charset="0"/>
              <a:cs typeface="Calibri" panose="020F0502020204030204" pitchFamily="34" charset="0"/>
            </a:endParaRPr>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Now</a:t>
            </a:r>
            <a:r>
              <a:rPr lang="en-GB" altLang="en-US" dirty="0">
                <a:latin typeface="Calibri" panose="020F0502020204030204" pitchFamily="34" charset="0"/>
                <a:ea typeface="Times New Roman" panose="02020603050405020304" pitchFamily="18" charset="0"/>
                <a:cs typeface="Calibri" panose="020F0502020204030204" pitchFamily="34" charset="0"/>
              </a:rPr>
              <a:t>, using your friends, delicately hold Cyclops eyelids open taking care not to wake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him.</a:t>
            </a:r>
            <a:r>
              <a:rPr lang="en-GB" altLang="en-US" sz="600" dirty="0"/>
              <a:t> </a:t>
            </a:r>
            <a:endParaRPr lang="en-GB" altLang="en-US" sz="600" dirty="0" smtClean="0"/>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Holding </a:t>
            </a:r>
            <a:r>
              <a:rPr lang="en-GB" altLang="en-US" dirty="0">
                <a:latin typeface="Calibri" panose="020F0502020204030204" pitchFamily="34" charset="0"/>
                <a:ea typeface="Times New Roman" panose="02020603050405020304" pitchFamily="18" charset="0"/>
                <a:cs typeface="Calibri" panose="020F0502020204030204" pitchFamily="34" charset="0"/>
              </a:rPr>
              <a:t>the sharpened truck, quickly run and jab the point into the cyclops’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eye.</a:t>
            </a:r>
            <a:r>
              <a:rPr lang="en-GB" altLang="en-US" sz="600" dirty="0"/>
              <a:t> </a:t>
            </a:r>
            <a:endParaRPr lang="en-GB" altLang="en-US" sz="600" dirty="0" smtClean="0"/>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Now</a:t>
            </a:r>
            <a:r>
              <a:rPr lang="en-GB" altLang="en-US" dirty="0">
                <a:latin typeface="Calibri" panose="020F0502020204030204" pitchFamily="34" charset="0"/>
                <a:ea typeface="Times New Roman" panose="02020603050405020304" pitchFamily="18" charset="0"/>
                <a:cs typeface="Calibri" panose="020F0502020204030204" pitchFamily="34" charset="0"/>
              </a:rPr>
              <a:t>, hide nearby and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watch!</a:t>
            </a:r>
            <a:r>
              <a:rPr lang="en-GB" altLang="en-US" sz="600" dirty="0"/>
              <a:t>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When </a:t>
            </a:r>
            <a:r>
              <a:rPr lang="en-GB" altLang="en-US" dirty="0">
                <a:latin typeface="Calibri" panose="020F0502020204030204" pitchFamily="34" charset="0"/>
                <a:ea typeface="Times New Roman" panose="02020603050405020304" pitchFamily="18" charset="0"/>
                <a:cs typeface="Calibri" panose="020F0502020204030204" pitchFamily="34" charset="0"/>
              </a:rPr>
              <a:t>the Cyclops opens the cave, sneakily conceal yourself below the goats and sheep and allow then to lead you to safety.</a:t>
            </a:r>
            <a:endParaRPr kumimoji="0" lang="en-GB" altLang="en-US" sz="600" b="0" i="0" u="none" strike="noStrike" cap="none" normalizeH="0" baseline="0" dirty="0" smtClean="0">
              <a:ln>
                <a:noFill/>
              </a:ln>
              <a:solidFill>
                <a:schemeClr val="tx1"/>
              </a:solidFill>
              <a:effectLst/>
            </a:endParaRPr>
          </a:p>
          <a:p>
            <a:pPr lvl="0" eaLnBrk="0" fontAlgn="base" hangingPunct="0">
              <a:spcBef>
                <a:spcPct val="0"/>
              </a:spcBef>
              <a:spcAft>
                <a:spcPct val="0"/>
              </a:spcAft>
              <a:tabLst>
                <a:tab pos="457200" algn="l"/>
              </a:tabLst>
            </a:pPr>
            <a:r>
              <a:rPr lang="en-GB" altLang="en-US" dirty="0">
                <a:latin typeface="Calibri" panose="020F0502020204030204" pitchFamily="34" charset="0"/>
                <a:ea typeface="Times New Roman" panose="02020603050405020304" pitchFamily="18" charset="0"/>
                <a:cs typeface="Calibri" panose="020F0502020204030204" pitchFamily="34" charset="0"/>
              </a:rPr>
              <a:t>  </a:t>
            </a:r>
            <a:endParaRPr kumimoji="0" lang="en-GB" altLang="en-US" sz="600" b="0" i="0" u="none" strike="noStrike" cap="none" normalizeH="0" baseline="0" dirty="0" smtClean="0">
              <a:ln>
                <a:noFill/>
              </a:ln>
              <a:solidFill>
                <a:schemeClr val="tx1"/>
              </a:solidFill>
              <a:effectLst/>
            </a:endParaRPr>
          </a:p>
          <a:p>
            <a:pPr lvl="0" eaLnBrk="0" fontAlgn="base" hangingPunct="0">
              <a:spcBef>
                <a:spcPct val="0"/>
              </a:spcBef>
              <a:spcAft>
                <a:spcPct val="0"/>
              </a:spcAft>
              <a:tabLst>
                <a:tab pos="457200" algn="l"/>
              </a:tabLst>
            </a:pPr>
            <a:r>
              <a:rPr lang="en-GB" altLang="en-US" dirty="0">
                <a:latin typeface="Calibri" panose="020F0502020204030204" pitchFamily="34" charset="0"/>
                <a:ea typeface="Times New Roman" panose="02020603050405020304" pitchFamily="18" charset="0"/>
                <a:cs typeface="Calibri" panose="020F0502020204030204" pitchFamily="34" charset="0"/>
              </a:rPr>
              <a:t>Typically, the cyclops will scream and shout angrily whilst you escape. When it reaches out to try and grab you, it should be easy to avoid its large sausage fingers! You can then decide to mock him and reveal who you are as you are escaping.</a:t>
            </a:r>
            <a:endParaRPr kumimoji="0" lang="en-GB" altLang="en-US" sz="600" b="0" i="0" u="none" strike="noStrike" cap="none" normalizeH="0" baseline="0" dirty="0" smtClean="0">
              <a:ln>
                <a:noFill/>
              </a:ln>
              <a:solidFill>
                <a:schemeClr val="tx1"/>
              </a:solidFill>
              <a:effectLst/>
            </a:endParaRPr>
          </a:p>
          <a:p>
            <a:pPr lvl="0" eaLnBrk="0" fontAlgn="base" hangingPunct="0">
              <a:spcBef>
                <a:spcPct val="0"/>
              </a:spcBef>
              <a:spcAft>
                <a:spcPct val="0"/>
              </a:spcAft>
              <a:tabLst>
                <a:tab pos="457200" algn="l"/>
              </a:tabLst>
            </a:pPr>
            <a:endParaRPr kumimoji="0" lang="en-GB"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9246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features do you notice about this text?</a:t>
            </a:r>
            <a:endParaRPr lang="en-GB" dirty="0"/>
          </a:p>
        </p:txBody>
      </p:sp>
      <p:sp>
        <p:nvSpPr>
          <p:cNvPr id="3" name="Content Placeholder 2"/>
          <p:cNvSpPr>
            <a:spLocks noGrp="1"/>
          </p:cNvSpPr>
          <p:nvPr>
            <p:ph idx="1"/>
          </p:nvPr>
        </p:nvSpPr>
        <p:spPr/>
        <p:txBody>
          <a:bodyPr/>
          <a:lstStyle/>
          <a:p>
            <a:r>
              <a:rPr lang="en-GB" dirty="0" smtClean="0"/>
              <a:t>What is the same and what is different about what you wrote yesterday?</a:t>
            </a:r>
          </a:p>
          <a:p>
            <a:r>
              <a:rPr lang="en-GB" dirty="0" smtClean="0"/>
              <a:t>What parts do you like?</a:t>
            </a:r>
          </a:p>
          <a:p>
            <a:r>
              <a:rPr lang="en-GB" dirty="0" smtClean="0"/>
              <a:t>Which parts could be improved?</a:t>
            </a:r>
          </a:p>
          <a:p>
            <a:r>
              <a:rPr lang="en-GB" dirty="0" smtClean="0"/>
              <a:t>What sections can you identify?</a:t>
            </a:r>
          </a:p>
          <a:p>
            <a:r>
              <a:rPr lang="en-GB" dirty="0" smtClean="0"/>
              <a:t>What use of language can you identify? What punctuation?</a:t>
            </a:r>
          </a:p>
          <a:p>
            <a:endParaRPr lang="en-GB" dirty="0"/>
          </a:p>
        </p:txBody>
      </p:sp>
    </p:spTree>
    <p:extLst>
      <p:ext uri="{BB962C8B-B14F-4D97-AF65-F5344CB8AC3E}">
        <p14:creationId xmlns:p14="http://schemas.microsoft.com/office/powerpoint/2010/main" val="2256497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 know how to box up an instruction text.</a:t>
            </a:r>
            <a:endParaRPr lang="en-GB" dirty="0"/>
          </a:p>
        </p:txBody>
      </p:sp>
      <p:sp>
        <p:nvSpPr>
          <p:cNvPr id="5" name="Rectangle 1"/>
          <p:cNvSpPr>
            <a:spLocks noChangeArrowheads="1"/>
          </p:cNvSpPr>
          <p:nvPr/>
        </p:nvSpPr>
        <p:spPr bwMode="auto">
          <a:xfrm>
            <a:off x="4846954" y="3627562"/>
            <a:ext cx="28198295"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 To know how to box up a text.</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Content Placeholder 5"/>
          <p:cNvSpPr>
            <a:spLocks noGrp="1"/>
          </p:cNvSpPr>
          <p:nvPr>
            <p:ph idx="1"/>
          </p:nvPr>
        </p:nvSpPr>
        <p:spPr>
          <a:xfrm>
            <a:off x="1295401" y="2562474"/>
            <a:ext cx="9601196" cy="3318936"/>
          </a:xfrm>
        </p:spPr>
        <p:txBody>
          <a:bodyPr/>
          <a:lstStyle/>
          <a:p>
            <a:endParaRPr lang="en-GB"/>
          </a:p>
        </p:txBody>
      </p:sp>
    </p:spTree>
    <p:extLst>
      <p:ext uri="{BB962C8B-B14F-4D97-AF65-F5344CB8AC3E}">
        <p14:creationId xmlns:p14="http://schemas.microsoft.com/office/powerpoint/2010/main" val="249491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Have a look at the different parts of the boxing up model- </a:t>
            </a:r>
          </a:p>
          <a:p>
            <a:r>
              <a:rPr lang="en-GB" dirty="0" smtClean="0"/>
              <a:t>Go through the text and see if you can put each part into the model and give examples from the text of how they are used.</a:t>
            </a:r>
            <a:endParaRPr lang="en-GB" dirty="0"/>
          </a:p>
        </p:txBody>
      </p:sp>
    </p:spTree>
    <p:extLst>
      <p:ext uri="{BB962C8B-B14F-4D97-AF65-F5344CB8AC3E}">
        <p14:creationId xmlns:p14="http://schemas.microsoft.com/office/powerpoint/2010/main" val="912121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8205375"/>
              </p:ext>
            </p:extLst>
          </p:nvPr>
        </p:nvGraphicFramePr>
        <p:xfrm>
          <a:off x="1184563" y="-2177934"/>
          <a:ext cx="7726680" cy="9688483"/>
        </p:xfrm>
        <a:graphic>
          <a:graphicData uri="http://schemas.openxmlformats.org/drawingml/2006/table">
            <a:tbl>
              <a:tblPr firstRow="1" firstCol="1" bandRow="1">
                <a:tableStyleId>{5C22544A-7EE6-4342-B048-85BDC9FD1C3A}</a:tableStyleId>
              </a:tblPr>
              <a:tblGrid>
                <a:gridCol w="1939382">
                  <a:extLst>
                    <a:ext uri="{9D8B030D-6E8A-4147-A177-3AD203B41FA5}">
                      <a16:colId xmlns:a16="http://schemas.microsoft.com/office/drawing/2014/main" val="530479425"/>
                    </a:ext>
                  </a:extLst>
                </a:gridCol>
                <a:gridCol w="5787298">
                  <a:extLst>
                    <a:ext uri="{9D8B030D-6E8A-4147-A177-3AD203B41FA5}">
                      <a16:colId xmlns:a16="http://schemas.microsoft.com/office/drawing/2014/main" val="1752428369"/>
                    </a:ext>
                  </a:extLst>
                </a:gridCol>
              </a:tblGrid>
              <a:tr h="241527">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tc>
                  <a:txBody>
                    <a:bodyPr/>
                    <a:lstStyle/>
                    <a:p>
                      <a:pPr>
                        <a:lnSpc>
                          <a:spcPct val="107000"/>
                        </a:lnSpc>
                        <a:spcAft>
                          <a:spcPts val="0"/>
                        </a:spcAft>
                      </a:pPr>
                      <a:r>
                        <a:rPr lang="en-GB" sz="1800" dirty="0">
                          <a:effectLst/>
                        </a:rPr>
                        <a:t>Model Text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extLst>
                  <a:ext uri="{0D108BD9-81ED-4DB2-BD59-A6C34878D82A}">
                    <a16:rowId xmlns:a16="http://schemas.microsoft.com/office/drawing/2014/main" val="744306498"/>
                  </a:ext>
                </a:extLst>
              </a:tr>
              <a:tr h="724581">
                <a:tc>
                  <a:txBody>
                    <a:bodyPr/>
                    <a:lstStyle/>
                    <a:p>
                      <a:pPr>
                        <a:lnSpc>
                          <a:spcPct val="107000"/>
                        </a:lnSpc>
                        <a:spcAft>
                          <a:spcPts val="0"/>
                        </a:spcAft>
                      </a:pPr>
                      <a:r>
                        <a:rPr lang="en-GB" sz="2000">
                          <a:effectLst/>
                        </a:rPr>
                        <a:t>How is the title presented?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tc>
                  <a:txBody>
                    <a:bodyPr/>
                    <a:lstStyle/>
                    <a:p>
                      <a:pPr>
                        <a:lnSpc>
                          <a:spcPct val="107000"/>
                        </a:lnSpc>
                        <a:spcAft>
                          <a:spcPts val="0"/>
                        </a:spcAft>
                      </a:pPr>
                      <a:r>
                        <a:rPr lang="en-GB" sz="2000" dirty="0">
                          <a:effectLst/>
                        </a:rPr>
                        <a:t> </a:t>
                      </a:r>
                    </a:p>
                    <a:p>
                      <a:pPr>
                        <a:lnSpc>
                          <a:spcPct val="107000"/>
                        </a:lnSpc>
                        <a:spcAft>
                          <a:spcPts val="0"/>
                        </a:spcAft>
                      </a:pPr>
                      <a:r>
                        <a:rPr lang="en-GB" sz="2000" dirty="0">
                          <a:effectLst/>
                        </a:rPr>
                        <a:t> </a:t>
                      </a:r>
                    </a:p>
                    <a:p>
                      <a:pPr>
                        <a:lnSpc>
                          <a:spcPct val="107000"/>
                        </a:lnSpc>
                        <a:spcAft>
                          <a:spcPts val="0"/>
                        </a:spcAft>
                      </a:pPr>
                      <a:r>
                        <a:rPr lang="en-GB" sz="2000" dirty="0">
                          <a:effectLst/>
                        </a:rPr>
                        <a:t> </a:t>
                      </a:r>
                      <a:r>
                        <a:rPr lang="en-GB" sz="2000" dirty="0" smtClean="0">
                          <a:effectLst/>
                        </a:rPr>
                        <a:t>How</a:t>
                      </a:r>
                      <a:r>
                        <a:rPr lang="en-GB" sz="2000" baseline="0" dirty="0" smtClean="0">
                          <a:effectLst/>
                        </a:rPr>
                        <a:t> to …. Blind a Cyclops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extLst>
                  <a:ext uri="{0D108BD9-81ED-4DB2-BD59-A6C34878D82A}">
                    <a16:rowId xmlns:a16="http://schemas.microsoft.com/office/drawing/2014/main" val="1757571026"/>
                  </a:ext>
                </a:extLst>
              </a:tr>
              <a:tr h="4968274">
                <a:tc>
                  <a:txBody>
                    <a:bodyPr/>
                    <a:lstStyle/>
                    <a:p>
                      <a:pPr>
                        <a:lnSpc>
                          <a:spcPct val="107000"/>
                        </a:lnSpc>
                        <a:spcAft>
                          <a:spcPts val="0"/>
                        </a:spcAft>
                      </a:pPr>
                      <a:r>
                        <a:rPr lang="en-GB" sz="2000" dirty="0">
                          <a:effectLst/>
                        </a:rPr>
                        <a:t>Introduction-</a:t>
                      </a:r>
                    </a:p>
                    <a:p>
                      <a:pPr>
                        <a:lnSpc>
                          <a:spcPct val="107000"/>
                        </a:lnSpc>
                        <a:spcAft>
                          <a:spcPts val="0"/>
                        </a:spcAft>
                      </a:pPr>
                      <a:r>
                        <a:rPr lang="en-GB" sz="2000" dirty="0">
                          <a:effectLst/>
                        </a:rPr>
                        <a:t>What questions does the model text use?</a:t>
                      </a:r>
                    </a:p>
                    <a:p>
                      <a:pPr>
                        <a:lnSpc>
                          <a:spcPct val="107000"/>
                        </a:lnSpc>
                        <a:spcAft>
                          <a:spcPts val="0"/>
                        </a:spcAft>
                      </a:pPr>
                      <a:r>
                        <a:rPr lang="en-GB" sz="2000" dirty="0">
                          <a:effectLst/>
                        </a:rPr>
                        <a:t>How does it hook the reader?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tc>
                  <a:txBody>
                    <a:bodyPr/>
                    <a:lstStyle/>
                    <a:p>
                      <a:pPr>
                        <a:lnSpc>
                          <a:spcPct val="107000"/>
                        </a:lnSpc>
                        <a:spcAft>
                          <a:spcPts val="0"/>
                        </a:spcAft>
                      </a:pPr>
                      <a:r>
                        <a:rPr lang="en-GB" sz="2000" dirty="0">
                          <a:effectLst/>
                        </a:rPr>
                        <a:t> </a:t>
                      </a:r>
                    </a:p>
                    <a:p>
                      <a:pPr>
                        <a:lnSpc>
                          <a:spcPct val="107000"/>
                        </a:lnSpc>
                        <a:spcAft>
                          <a:spcPts val="0"/>
                        </a:spcAft>
                      </a:pPr>
                      <a:r>
                        <a:rPr lang="en-GB" sz="2000" dirty="0">
                          <a:effectLst/>
                        </a:rPr>
                        <a:t> </a:t>
                      </a:r>
                    </a:p>
                    <a:p>
                      <a:pPr>
                        <a:lnSpc>
                          <a:spcPct val="107000"/>
                        </a:lnSpc>
                        <a:spcAft>
                          <a:spcPts val="0"/>
                        </a:spcAft>
                      </a:pPr>
                      <a:r>
                        <a:rPr lang="en-GB" sz="2000" dirty="0">
                          <a:effectLst/>
                        </a:rPr>
                        <a:t> </a:t>
                      </a:r>
                      <a:r>
                        <a:rPr lang="en-GB" sz="2000" dirty="0" smtClean="0">
                          <a:effectLst/>
                        </a:rPr>
                        <a:t>Asks two questions </a:t>
                      </a: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 you have a Cyclops living in your neighbourhood? Are you fed up of people you love being eaten at random by this menacing beast? </a:t>
                      </a:r>
                    </a:p>
                    <a:p>
                      <a:pPr>
                        <a:lnSpc>
                          <a:spcPct val="107000"/>
                        </a:lnSpc>
                        <a:spcAft>
                          <a:spcPts val="0"/>
                        </a:spcAft>
                      </a:pPr>
                      <a:r>
                        <a:rPr kumimoji="0" lang="en-GB"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Answer the question – invite/make people understand what comes next</a:t>
                      </a:r>
                    </a:p>
                    <a:p>
                      <a:pPr>
                        <a:lnSpc>
                          <a:spcPct val="107000"/>
                        </a:lnSpc>
                        <a:spcAft>
                          <a:spcPts val="0"/>
                        </a:spcAf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If so, follow these instructions carefully as no one wants to be devoured when they are innocently out for an early morning stroll!</a:t>
                      </a:r>
                      <a:endParaRPr kumimoji="0" lang="en-GB"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a:lnSpc>
                          <a:spcPct val="107000"/>
                        </a:lnSpc>
                        <a:spcAft>
                          <a:spcPts val="0"/>
                        </a:spcAft>
                      </a:pPr>
                      <a:endParaRPr kumimoji="0" lang="en-GB"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To convince that these are the best instructions</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Experienced Cyclops hunters have found this easy-to-follow method totally fool proof. No Cyclops, no matter how large, will be safe from you!</a:t>
                      </a:r>
                      <a:endParaRPr kumimoji="0" lang="en-GB" altLang="en-US" sz="2000" b="0" i="0" u="none" strike="noStrike" cap="none" normalizeH="0" baseline="0" dirty="0" smtClean="0">
                        <a:ln>
                          <a:noFill/>
                        </a:ln>
                        <a:solidFill>
                          <a:schemeClr val="tx1"/>
                        </a:solidFill>
                        <a:effectLst/>
                      </a:endParaRPr>
                    </a:p>
                  </a:txBody>
                  <a:tcPr marL="26988" marR="26988" marT="0" marB="0"/>
                </a:tc>
                <a:extLst>
                  <a:ext uri="{0D108BD9-81ED-4DB2-BD59-A6C34878D82A}">
                    <a16:rowId xmlns:a16="http://schemas.microsoft.com/office/drawing/2014/main" val="2566845525"/>
                  </a:ext>
                </a:extLst>
              </a:tr>
              <a:tr h="2173750">
                <a:tc>
                  <a:txBody>
                    <a:bodyPr/>
                    <a:lstStyle/>
                    <a:p>
                      <a:pPr>
                        <a:lnSpc>
                          <a:spcPct val="107000"/>
                        </a:lnSpc>
                        <a:spcAft>
                          <a:spcPts val="0"/>
                        </a:spcAft>
                      </a:pPr>
                      <a:r>
                        <a:rPr lang="en-GB" sz="2000" dirty="0">
                          <a:effectLst/>
                        </a:rPr>
                        <a:t>How does the Text let the reader know what equipment is needed?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tc>
                  <a:txBody>
                    <a:bodyPr/>
                    <a:lstStyle/>
                    <a:p>
                      <a:pPr>
                        <a:lnSpc>
                          <a:spcPct val="107000"/>
                        </a:lnSpc>
                        <a:spcAft>
                          <a:spcPts val="0"/>
                        </a:spcAft>
                      </a:pPr>
                      <a:r>
                        <a:rPr lang="en-GB" sz="2000" dirty="0">
                          <a:effectLst/>
                        </a:rPr>
                        <a:t> </a:t>
                      </a:r>
                      <a:r>
                        <a:rPr lang="en-GB" sz="2000" dirty="0" smtClean="0">
                          <a:effectLst/>
                        </a:rPr>
                        <a:t>Five items</a:t>
                      </a:r>
                      <a:r>
                        <a:rPr lang="en-GB" sz="2000" baseline="0" dirty="0" smtClean="0">
                          <a:effectLst/>
                        </a:rPr>
                        <a:t> - list</a:t>
                      </a:r>
                      <a:r>
                        <a:rPr lang="en-GB" sz="2000" dirty="0" smtClean="0">
                          <a:effectLst/>
                        </a:rPr>
                        <a:t>  comma</a:t>
                      </a:r>
                      <a:r>
                        <a:rPr lang="en-GB" sz="2000" baseline="0" dirty="0" smtClean="0">
                          <a:effectLst/>
                        </a:rPr>
                        <a:t> separate </a:t>
                      </a:r>
                      <a:endParaRPr lang="en-GB" sz="2000" dirty="0">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lang="en-GB" sz="2000" dirty="0">
                          <a:effectLst/>
                        </a:rPr>
                        <a:t> </a:t>
                      </a: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Numerous long sticks from an olive tree,</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goat skin full of extremely strong wine,</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Some courageous billy goats or sheep to help you escape,</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sharp knife,</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few friends. </a:t>
                      </a:r>
                      <a:endParaRPr kumimoji="0" lang="en-GB" altLang="en-US" sz="2000" b="0" i="0" u="none" strike="noStrike" cap="none" normalizeH="0" baseline="0" dirty="0" smtClean="0">
                        <a:ln>
                          <a:noFill/>
                        </a:ln>
                        <a:solidFill>
                          <a:schemeClr val="tx1"/>
                        </a:solidFill>
                        <a:effectLst/>
                      </a:endParaRPr>
                    </a:p>
                    <a:p>
                      <a:pPr>
                        <a:lnSpc>
                          <a:spcPct val="107000"/>
                        </a:lnSpc>
                        <a:spcAft>
                          <a:spcPts val="0"/>
                        </a:spcAft>
                      </a:pPr>
                      <a:endParaRPr lang="en-GB" sz="2000" dirty="0">
                        <a:effectLst/>
                      </a:endParaRPr>
                    </a:p>
                    <a:p>
                      <a:pPr>
                        <a:lnSpc>
                          <a:spcPct val="107000"/>
                        </a:lnSpc>
                        <a:spcAft>
                          <a:spcPts val="0"/>
                        </a:spcAft>
                      </a:pPr>
                      <a:r>
                        <a:rPr lang="en-GB" sz="2000" dirty="0">
                          <a:effectLst/>
                        </a:rPr>
                        <a:t> </a:t>
                      </a:r>
                    </a:p>
                    <a:p>
                      <a:pPr>
                        <a:lnSpc>
                          <a:spcPct val="107000"/>
                        </a:lnSpc>
                        <a:spcAft>
                          <a:spcPts val="0"/>
                        </a:spcAft>
                      </a:pPr>
                      <a:r>
                        <a:rPr lang="en-GB" sz="2000" dirty="0">
                          <a:effectLst/>
                        </a:rPr>
                        <a:t> </a:t>
                      </a:r>
                    </a:p>
                    <a:p>
                      <a:pPr>
                        <a:lnSpc>
                          <a:spcPct val="107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extLst>
                  <a:ext uri="{0D108BD9-81ED-4DB2-BD59-A6C34878D82A}">
                    <a16:rowId xmlns:a16="http://schemas.microsoft.com/office/drawing/2014/main" val="2886691264"/>
                  </a:ext>
                </a:extLst>
              </a:tr>
            </a:tbl>
          </a:graphicData>
        </a:graphic>
      </p:graphicFrame>
    </p:spTree>
    <p:extLst>
      <p:ext uri="{BB962C8B-B14F-4D97-AF65-F5344CB8AC3E}">
        <p14:creationId xmlns:p14="http://schemas.microsoft.com/office/powerpoint/2010/main" val="304987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7493872"/>
              </p:ext>
            </p:extLst>
          </p:nvPr>
        </p:nvGraphicFramePr>
        <p:xfrm>
          <a:off x="1025236" y="105295"/>
          <a:ext cx="7286106" cy="6077608"/>
        </p:xfrm>
        <a:graphic>
          <a:graphicData uri="http://schemas.openxmlformats.org/drawingml/2006/table">
            <a:tbl>
              <a:tblPr firstRow="1" firstCol="1" bandRow="1">
                <a:tableStyleId>{5C22544A-7EE6-4342-B048-85BDC9FD1C3A}</a:tableStyleId>
              </a:tblPr>
              <a:tblGrid>
                <a:gridCol w="1828799">
                  <a:extLst>
                    <a:ext uri="{9D8B030D-6E8A-4147-A177-3AD203B41FA5}">
                      <a16:colId xmlns:a16="http://schemas.microsoft.com/office/drawing/2014/main" val="3986929493"/>
                    </a:ext>
                  </a:extLst>
                </a:gridCol>
                <a:gridCol w="5457307">
                  <a:extLst>
                    <a:ext uri="{9D8B030D-6E8A-4147-A177-3AD203B41FA5}">
                      <a16:colId xmlns:a16="http://schemas.microsoft.com/office/drawing/2014/main" val="437847607"/>
                    </a:ext>
                  </a:extLst>
                </a:gridCol>
              </a:tblGrid>
              <a:tr h="3347258">
                <a:tc>
                  <a:txBody>
                    <a:bodyPr/>
                    <a:lstStyle/>
                    <a:p>
                      <a:pPr>
                        <a:lnSpc>
                          <a:spcPct val="107000"/>
                        </a:lnSpc>
                        <a:spcAft>
                          <a:spcPts val="0"/>
                        </a:spcAft>
                      </a:pPr>
                      <a:r>
                        <a:rPr lang="en-GB" sz="1800" dirty="0">
                          <a:effectLst/>
                        </a:rPr>
                        <a:t>How are the instructions presented?</a:t>
                      </a:r>
                    </a:p>
                    <a:p>
                      <a:pPr>
                        <a:lnSpc>
                          <a:spcPct val="107000"/>
                        </a:lnSpc>
                        <a:spcAft>
                          <a:spcPts val="0"/>
                        </a:spcAft>
                      </a:pPr>
                      <a:r>
                        <a:rPr lang="en-GB" sz="1800" dirty="0">
                          <a:effectLst/>
                        </a:rPr>
                        <a:t> </a:t>
                      </a:r>
                    </a:p>
                    <a:p>
                      <a:pPr>
                        <a:lnSpc>
                          <a:spcPct val="107000"/>
                        </a:lnSpc>
                        <a:spcAft>
                          <a:spcPts val="0"/>
                        </a:spcAft>
                      </a:pPr>
                      <a:r>
                        <a:rPr lang="en-GB" sz="1800" dirty="0">
                          <a:effectLst/>
                        </a:rPr>
                        <a:t>What different use of time adverbials are there?</a:t>
                      </a:r>
                    </a:p>
                    <a:p>
                      <a:pPr>
                        <a:lnSpc>
                          <a:spcPct val="107000"/>
                        </a:lnSpc>
                        <a:spcAft>
                          <a:spcPts val="0"/>
                        </a:spcAft>
                      </a:pPr>
                      <a:r>
                        <a:rPr lang="en-GB" sz="1800" dirty="0">
                          <a:effectLst/>
                        </a:rPr>
                        <a:t> </a:t>
                      </a:r>
                    </a:p>
                    <a:p>
                      <a:pPr>
                        <a:lnSpc>
                          <a:spcPct val="107000"/>
                        </a:lnSpc>
                        <a:spcAft>
                          <a:spcPts val="0"/>
                        </a:spcAft>
                      </a:pPr>
                      <a:r>
                        <a:rPr lang="en-GB" sz="1800" dirty="0">
                          <a:effectLst/>
                        </a:rPr>
                        <a:t>What imperative verbs are used?</a:t>
                      </a:r>
                    </a:p>
                    <a:p>
                      <a:pPr>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tc>
                  <a:txBody>
                    <a:bodyPr/>
                    <a:lstStyle/>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extLst>
                  <a:ext uri="{0D108BD9-81ED-4DB2-BD59-A6C34878D82A}">
                    <a16:rowId xmlns:a16="http://schemas.microsoft.com/office/drawing/2014/main" val="759728375"/>
                  </a:ext>
                </a:extLst>
              </a:tr>
              <a:tr h="1259637">
                <a:tc>
                  <a:txBody>
                    <a:bodyPr/>
                    <a:lstStyle/>
                    <a:p>
                      <a:pPr>
                        <a:lnSpc>
                          <a:spcPct val="107000"/>
                        </a:lnSpc>
                        <a:spcAft>
                          <a:spcPts val="0"/>
                        </a:spcAft>
                      </a:pPr>
                      <a:r>
                        <a:rPr lang="en-GB" sz="1800" dirty="0">
                          <a:effectLst/>
                        </a:rPr>
                        <a:t>How does are the instructions concluded? </a:t>
                      </a:r>
                    </a:p>
                    <a:p>
                      <a:pPr>
                        <a:lnSpc>
                          <a:spcPct val="107000"/>
                        </a:lnSpc>
                        <a:spcAft>
                          <a:spcPts val="0"/>
                        </a:spcAft>
                      </a:pPr>
                      <a:r>
                        <a:rPr lang="en-GB" sz="1800" dirty="0">
                          <a:effectLst/>
                        </a:rPr>
                        <a:t> </a:t>
                      </a:r>
                    </a:p>
                    <a:p>
                      <a:pPr>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tc>
                  <a:txBody>
                    <a:bodyPr/>
                    <a:lstStyle/>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extLst>
                  <a:ext uri="{0D108BD9-81ED-4DB2-BD59-A6C34878D82A}">
                    <a16:rowId xmlns:a16="http://schemas.microsoft.com/office/drawing/2014/main" val="1547284794"/>
                  </a:ext>
                </a:extLst>
              </a:tr>
              <a:tr h="1088159">
                <a:tc>
                  <a:txBody>
                    <a:bodyPr/>
                    <a:lstStyle/>
                    <a:p>
                      <a:pPr>
                        <a:lnSpc>
                          <a:spcPct val="107000"/>
                        </a:lnSpc>
                        <a:spcAft>
                          <a:spcPts val="0"/>
                        </a:spcAft>
                      </a:pPr>
                      <a:r>
                        <a:rPr lang="en-GB" sz="1800" dirty="0">
                          <a:effectLst/>
                        </a:rPr>
                        <a:t>How is other information presented?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tc>
                  <a:txBody>
                    <a:bodyPr/>
                    <a:lstStyle/>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extLst>
                  <a:ext uri="{0D108BD9-81ED-4DB2-BD59-A6C34878D82A}">
                    <a16:rowId xmlns:a16="http://schemas.microsoft.com/office/drawing/2014/main" val="1457768360"/>
                  </a:ext>
                </a:extLst>
              </a:tr>
            </a:tbl>
          </a:graphicData>
        </a:graphic>
      </p:graphicFrame>
    </p:spTree>
    <p:extLst>
      <p:ext uri="{BB962C8B-B14F-4D97-AF65-F5344CB8AC3E}">
        <p14:creationId xmlns:p14="http://schemas.microsoft.com/office/powerpoint/2010/main" val="2480290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3032286"/>
              </p:ext>
            </p:extLst>
          </p:nvPr>
        </p:nvGraphicFramePr>
        <p:xfrm>
          <a:off x="1584961" y="72045"/>
          <a:ext cx="6559324" cy="7044881"/>
        </p:xfrm>
        <a:graphic>
          <a:graphicData uri="http://schemas.openxmlformats.org/drawingml/2006/table">
            <a:tbl>
              <a:tblPr firstRow="1" firstCol="1" bandRow="1">
                <a:tableStyleId>{5C22544A-7EE6-4342-B048-85BDC9FD1C3A}</a:tableStyleId>
              </a:tblPr>
              <a:tblGrid>
                <a:gridCol w="1705361">
                  <a:extLst>
                    <a:ext uri="{9D8B030D-6E8A-4147-A177-3AD203B41FA5}">
                      <a16:colId xmlns:a16="http://schemas.microsoft.com/office/drawing/2014/main" val="318989854"/>
                    </a:ext>
                  </a:extLst>
                </a:gridCol>
                <a:gridCol w="4853963">
                  <a:extLst>
                    <a:ext uri="{9D8B030D-6E8A-4147-A177-3AD203B41FA5}">
                      <a16:colId xmlns:a16="http://schemas.microsoft.com/office/drawing/2014/main" val="389853523"/>
                    </a:ext>
                  </a:extLst>
                </a:gridCol>
              </a:tblGrid>
              <a:tr h="227747">
                <a:tc>
                  <a:txBody>
                    <a:bodyPr/>
                    <a:lstStyle/>
                    <a:p>
                      <a:pPr>
                        <a:lnSpc>
                          <a:spcPct val="107000"/>
                        </a:lnSpc>
                        <a:spcAft>
                          <a:spcPts val="0"/>
                        </a:spcAft>
                      </a:pPr>
                      <a:r>
                        <a:rPr lang="en-GB" sz="1600">
                          <a:effectLst/>
                          <a:latin typeface="Arial" panose="020B0604020202020204" pitchFamily="34" charset="0"/>
                          <a:cs typeface="Arial" panose="020B0604020202020204" pitchFamily="34" charset="0"/>
                        </a:rPr>
                        <a:t> </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52851" marR="52851" marT="0" marB="0"/>
                </a:tc>
                <a:tc>
                  <a:txBody>
                    <a:bodyPr/>
                    <a:lstStyle/>
                    <a:p>
                      <a:pPr>
                        <a:lnSpc>
                          <a:spcPct val="107000"/>
                        </a:lnSpc>
                        <a:spcAft>
                          <a:spcPts val="0"/>
                        </a:spcAft>
                      </a:pPr>
                      <a:r>
                        <a:rPr lang="en-GB" sz="1600">
                          <a:effectLst/>
                          <a:latin typeface="Arial" panose="020B0604020202020204" pitchFamily="34" charset="0"/>
                          <a:cs typeface="Arial" panose="020B0604020202020204" pitchFamily="34" charset="0"/>
                        </a:rPr>
                        <a:t>Model Text</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52851" marR="52851" marT="0" marB="0"/>
                </a:tc>
                <a:extLst>
                  <a:ext uri="{0D108BD9-81ED-4DB2-BD59-A6C34878D82A}">
                    <a16:rowId xmlns:a16="http://schemas.microsoft.com/office/drawing/2014/main" val="1757715654"/>
                  </a:ext>
                </a:extLst>
              </a:tr>
              <a:tr h="1455851">
                <a:tc>
                  <a:txBody>
                    <a:bodyPr/>
                    <a:lstStyle/>
                    <a:p>
                      <a:pPr>
                        <a:lnSpc>
                          <a:spcPct val="107000"/>
                        </a:lnSpc>
                        <a:spcAft>
                          <a:spcPts val="0"/>
                        </a:spcAft>
                      </a:pPr>
                      <a:r>
                        <a:rPr lang="en-GB" sz="1600">
                          <a:effectLst/>
                          <a:latin typeface="Arial" panose="020B0604020202020204" pitchFamily="34" charset="0"/>
                          <a:cs typeface="Arial" panose="020B0604020202020204" pitchFamily="34" charset="0"/>
                        </a:rPr>
                        <a:t>How is the title presented?</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52851" marR="52851" marT="0" marB="0"/>
                </a:tc>
                <a:tc>
                  <a:txBody>
                    <a:bodyPr/>
                    <a:lstStyle/>
                    <a:p>
                      <a:pPr>
                        <a:lnSpc>
                          <a:spcPct val="107000"/>
                        </a:lnSpc>
                        <a:spcAft>
                          <a:spcPts val="0"/>
                        </a:spcAft>
                      </a:pPr>
                      <a:r>
                        <a:rPr lang="en-GB" sz="1600">
                          <a:effectLst/>
                          <a:latin typeface="Arial" panose="020B0604020202020204" pitchFamily="34" charset="0"/>
                          <a:cs typeface="Arial" panose="020B0604020202020204" pitchFamily="34" charset="0"/>
                        </a:rPr>
                        <a:t>How to text- explains what the following text will be about.</a:t>
                      </a:r>
                    </a:p>
                    <a:p>
                      <a:pPr>
                        <a:lnSpc>
                          <a:spcPct val="107000"/>
                        </a:lnSpc>
                        <a:spcAft>
                          <a:spcPts val="0"/>
                        </a:spcAft>
                      </a:pPr>
                      <a:r>
                        <a:rPr lang="en-GB" sz="1600">
                          <a:effectLst/>
                          <a:latin typeface="Arial" panose="020B0604020202020204" pitchFamily="34" charset="0"/>
                          <a:cs typeface="Arial" panose="020B0604020202020204" pitchFamily="34" charset="0"/>
                        </a:rPr>
                        <a:t>Intrigues the reader- hopefully makes them want to read on</a:t>
                      </a:r>
                    </a:p>
                    <a:p>
                      <a:pPr>
                        <a:lnSpc>
                          <a:spcPct val="107000"/>
                        </a:lnSpc>
                        <a:spcAft>
                          <a:spcPts val="0"/>
                        </a:spcAft>
                      </a:pPr>
                      <a:r>
                        <a:rPr lang="en-GB" sz="1600">
                          <a:effectLst/>
                          <a:latin typeface="Arial" panose="020B0604020202020204" pitchFamily="34" charset="0"/>
                          <a:cs typeface="Arial" panose="020B0604020202020204" pitchFamily="34" charset="0"/>
                        </a:rPr>
                        <a:t> </a:t>
                      </a:r>
                    </a:p>
                    <a:p>
                      <a:pPr>
                        <a:lnSpc>
                          <a:spcPct val="107000"/>
                        </a:lnSpc>
                        <a:spcAft>
                          <a:spcPts val="0"/>
                        </a:spcAft>
                      </a:pPr>
                      <a:r>
                        <a:rPr lang="en-GB" sz="1600">
                          <a:effectLst/>
                          <a:latin typeface="Arial" panose="020B0604020202020204" pitchFamily="34" charset="0"/>
                          <a:cs typeface="Arial" panose="020B0604020202020204" pitchFamily="34" charset="0"/>
                        </a:rPr>
                        <a:t> </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52851" marR="52851" marT="0" marB="0"/>
                </a:tc>
                <a:extLst>
                  <a:ext uri="{0D108BD9-81ED-4DB2-BD59-A6C34878D82A}">
                    <a16:rowId xmlns:a16="http://schemas.microsoft.com/office/drawing/2014/main" val="4208502983"/>
                  </a:ext>
                </a:extLst>
              </a:tr>
              <a:tr h="4894539">
                <a:tc>
                  <a:txBody>
                    <a:bodyPr/>
                    <a:lstStyle/>
                    <a:p>
                      <a:pPr>
                        <a:lnSpc>
                          <a:spcPct val="107000"/>
                        </a:lnSpc>
                        <a:spcAft>
                          <a:spcPts val="0"/>
                        </a:spcAft>
                      </a:pPr>
                      <a:r>
                        <a:rPr lang="en-GB" sz="1600" dirty="0">
                          <a:effectLst/>
                          <a:latin typeface="Arial" panose="020B0604020202020204" pitchFamily="34" charset="0"/>
                          <a:cs typeface="Arial" panose="020B0604020202020204" pitchFamily="34" charset="0"/>
                        </a:rPr>
                        <a:t>Introduction-</a:t>
                      </a:r>
                    </a:p>
                    <a:p>
                      <a:pPr>
                        <a:lnSpc>
                          <a:spcPct val="107000"/>
                        </a:lnSpc>
                        <a:spcAft>
                          <a:spcPts val="0"/>
                        </a:spcAft>
                      </a:pPr>
                      <a:r>
                        <a:rPr lang="en-GB" sz="1600" dirty="0">
                          <a:effectLst/>
                          <a:latin typeface="Arial" panose="020B0604020202020204" pitchFamily="34" charset="0"/>
                          <a:cs typeface="Arial" panose="020B0604020202020204" pitchFamily="34" charset="0"/>
                        </a:rPr>
                        <a:t>What questions does the model text use?</a:t>
                      </a:r>
                    </a:p>
                    <a:p>
                      <a:pPr>
                        <a:lnSpc>
                          <a:spcPct val="107000"/>
                        </a:lnSpc>
                        <a:spcAft>
                          <a:spcPts val="0"/>
                        </a:spcAft>
                      </a:pPr>
                      <a:r>
                        <a:rPr lang="en-GB" sz="1600" dirty="0">
                          <a:effectLst/>
                          <a:latin typeface="Arial" panose="020B0604020202020204" pitchFamily="34" charset="0"/>
                          <a:cs typeface="Arial" panose="020B0604020202020204" pitchFamily="34" charset="0"/>
                        </a:rPr>
                        <a:t>How does it hook the reader?</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851" marR="52851" marT="0" marB="0"/>
                </a:tc>
                <a:tc>
                  <a:txBody>
                    <a:bodyPr/>
                    <a:lstStyle/>
                    <a:p>
                      <a:pPr>
                        <a:lnSpc>
                          <a:spcPct val="107000"/>
                        </a:lnSpc>
                        <a:spcAft>
                          <a:spcPts val="0"/>
                        </a:spcAft>
                      </a:pPr>
                      <a:r>
                        <a:rPr lang="en-GB" sz="1600" dirty="0">
                          <a:effectLst/>
                          <a:latin typeface="Arial" panose="020B0604020202020204" pitchFamily="34" charset="0"/>
                          <a:cs typeface="Arial" panose="020B0604020202020204" pitchFamily="34" charset="0"/>
                        </a:rPr>
                        <a:t>Asks two questions Do you have a Cyclops living in your neighbourhood? Are you fed up of people you love being eaten at random by this menacing beast?  Rhetorical questions inviting the reader to think about things and engages them.</a:t>
                      </a:r>
                    </a:p>
                    <a:p>
                      <a:pPr>
                        <a:lnSpc>
                          <a:spcPct val="107000"/>
                        </a:lnSpc>
                        <a:spcAft>
                          <a:spcPts val="0"/>
                        </a:spcAft>
                      </a:pPr>
                      <a:r>
                        <a:rPr lang="en-GB" sz="1600" dirty="0">
                          <a:effectLst/>
                          <a:latin typeface="Arial" panose="020B0604020202020204" pitchFamily="34" charset="0"/>
                          <a:cs typeface="Arial" panose="020B0604020202020204" pitchFamily="34" charset="0"/>
                        </a:rPr>
                        <a:t> </a:t>
                      </a:r>
                    </a:p>
                    <a:p>
                      <a:pPr>
                        <a:lnSpc>
                          <a:spcPct val="107000"/>
                        </a:lnSpc>
                        <a:spcAft>
                          <a:spcPts val="0"/>
                        </a:spcAft>
                      </a:pPr>
                      <a:r>
                        <a:rPr lang="en-GB" sz="1600" dirty="0">
                          <a:effectLst/>
                          <a:latin typeface="Arial" panose="020B0604020202020204" pitchFamily="34" charset="0"/>
                          <a:cs typeface="Arial" panose="020B0604020202020204" pitchFamily="34" charset="0"/>
                        </a:rPr>
                        <a:t>Next part-answers the question – invites/make people understand what the rest of the instructions are going to be about</a:t>
                      </a:r>
                    </a:p>
                    <a:p>
                      <a:pPr>
                        <a:lnSpc>
                          <a:spcPct val="107000"/>
                        </a:lnSpc>
                        <a:spcAft>
                          <a:spcPts val="0"/>
                        </a:spcAft>
                      </a:pPr>
                      <a:r>
                        <a:rPr lang="en-GB" sz="1600" dirty="0">
                          <a:effectLst/>
                          <a:latin typeface="Arial" panose="020B0604020202020204" pitchFamily="34" charset="0"/>
                          <a:cs typeface="Arial" panose="020B0604020202020204" pitchFamily="34" charset="0"/>
                        </a:rPr>
                        <a:t>If so, follow these instructions carefully as no one wants to be devoured when they are innocently out for an early morning stroll!</a:t>
                      </a:r>
                    </a:p>
                    <a:p>
                      <a:pPr>
                        <a:lnSpc>
                          <a:spcPct val="107000"/>
                        </a:lnSpc>
                        <a:spcAft>
                          <a:spcPts val="0"/>
                        </a:spcAft>
                      </a:pPr>
                      <a:r>
                        <a:rPr lang="en-GB" sz="1600" dirty="0">
                          <a:effectLst/>
                          <a:latin typeface="Arial" panose="020B0604020202020204" pitchFamily="34" charset="0"/>
                          <a:cs typeface="Arial" panose="020B0604020202020204" pitchFamily="34" charset="0"/>
                        </a:rPr>
                        <a:t> </a:t>
                      </a:r>
                    </a:p>
                    <a:p>
                      <a:pPr>
                        <a:lnSpc>
                          <a:spcPct val="107000"/>
                        </a:lnSpc>
                        <a:spcAft>
                          <a:spcPts val="0"/>
                        </a:spcAft>
                      </a:pPr>
                      <a:r>
                        <a:rPr lang="en-GB" sz="1600" dirty="0">
                          <a:effectLst/>
                          <a:latin typeface="Arial" panose="020B0604020202020204" pitchFamily="34" charset="0"/>
                          <a:cs typeface="Arial" panose="020B0604020202020204" pitchFamily="34" charset="0"/>
                        </a:rPr>
                        <a:t>Third part of the introduction -convince that these are the best instructions</a:t>
                      </a:r>
                    </a:p>
                    <a:p>
                      <a:pPr>
                        <a:lnSpc>
                          <a:spcPct val="107000"/>
                        </a:lnSpc>
                        <a:spcAft>
                          <a:spcPts val="0"/>
                        </a:spcAft>
                      </a:pPr>
                      <a:r>
                        <a:rPr lang="en-GB" sz="1600" dirty="0">
                          <a:effectLst/>
                          <a:latin typeface="Arial" panose="020B0604020202020204" pitchFamily="34" charset="0"/>
                          <a:cs typeface="Arial" panose="020B0604020202020204" pitchFamily="34" charset="0"/>
                        </a:rPr>
                        <a:t>Experienced Cyclops hunters have found this easy-to-follow method totally fool proof. No Cyclops, no matter how large, will be safe from you!</a:t>
                      </a:r>
                    </a:p>
                    <a:p>
                      <a:pPr>
                        <a:lnSpc>
                          <a:spcPct val="107000"/>
                        </a:lnSpc>
                        <a:spcAft>
                          <a:spcPts val="0"/>
                        </a:spcAft>
                      </a:pPr>
                      <a:r>
                        <a:rPr lang="en-GB" sz="1600" dirty="0">
                          <a:effectLst/>
                          <a:latin typeface="Arial" panose="020B0604020202020204" pitchFamily="34" charset="0"/>
                          <a:cs typeface="Arial" panose="020B0604020202020204" pitchFamily="34" charset="0"/>
                        </a:rPr>
                        <a:t> </a:t>
                      </a:r>
                    </a:p>
                    <a:p>
                      <a:pPr>
                        <a:lnSpc>
                          <a:spcPct val="107000"/>
                        </a:lnSpc>
                        <a:spcAft>
                          <a:spcPts val="0"/>
                        </a:spcAft>
                      </a:pPr>
                      <a:r>
                        <a:rPr lang="en-GB"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851" marR="52851" marT="0" marB="0"/>
                </a:tc>
                <a:extLst>
                  <a:ext uri="{0D108BD9-81ED-4DB2-BD59-A6C34878D82A}">
                    <a16:rowId xmlns:a16="http://schemas.microsoft.com/office/drawing/2014/main" val="441160034"/>
                  </a:ext>
                </a:extLst>
              </a:tr>
            </a:tbl>
          </a:graphicData>
        </a:graphic>
      </p:graphicFrame>
    </p:spTree>
    <p:extLst>
      <p:ext uri="{BB962C8B-B14F-4D97-AF65-F5344CB8AC3E}">
        <p14:creationId xmlns:p14="http://schemas.microsoft.com/office/powerpoint/2010/main" val="8922686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1771</TotalTime>
  <Words>1918</Words>
  <Application>Microsoft Office PowerPoint</Application>
  <PresentationFormat>Widescreen</PresentationFormat>
  <Paragraphs>268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Garamond</vt:lpstr>
      <vt:lpstr>Times New Roman</vt:lpstr>
      <vt:lpstr>Organic</vt:lpstr>
      <vt:lpstr>Instructional text</vt:lpstr>
      <vt:lpstr>PowerPoint Presentation</vt:lpstr>
      <vt:lpstr>PowerPoint Presentation</vt:lpstr>
      <vt:lpstr>What features do you notice about this text?</vt:lpstr>
      <vt:lpstr>To know how to box up an instruction 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Wollaston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text</dc:title>
  <dc:creator>G. Rust (BPS)</dc:creator>
  <cp:lastModifiedBy>G. Rust (BPS)</cp:lastModifiedBy>
  <cp:revision>11</cp:revision>
  <dcterms:created xsi:type="dcterms:W3CDTF">2021-02-01T17:23:56Z</dcterms:created>
  <dcterms:modified xsi:type="dcterms:W3CDTF">2021-02-07T10:09:06Z</dcterms:modified>
</cp:coreProperties>
</file>