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90" r:id="rId6"/>
    <p:sldId id="431" r:id="rId7"/>
    <p:sldId id="432" r:id="rId8"/>
    <p:sldId id="436" r:id="rId9"/>
    <p:sldId id="360" r:id="rId10"/>
    <p:sldId id="419" r:id="rId11"/>
    <p:sldId id="434" r:id="rId12"/>
    <p:sldId id="421" r:id="rId13"/>
    <p:sldId id="435" r:id="rId14"/>
    <p:sldId id="433" r:id="rId15"/>
    <p:sldId id="437" r:id="rId16"/>
    <p:sldId id="441" r:id="rId17"/>
    <p:sldId id="424" r:id="rId18"/>
    <p:sldId id="440" r:id="rId19"/>
    <p:sldId id="425" r:id="rId20"/>
    <p:sldId id="429" r:id="rId21"/>
    <p:sldId id="438" r:id="rId22"/>
    <p:sldId id="43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544293-4F3B-4EED-A788-0854DCE78462}" v="244" dt="2019-05-02T09:29:00.9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p:restoredTop sz="94727"/>
  </p:normalViewPr>
  <p:slideViewPr>
    <p:cSldViewPr snapToGrid="0">
      <p:cViewPr varScale="1">
        <p:scale>
          <a:sx n="69" d="100"/>
          <a:sy n="69" d="100"/>
        </p:scale>
        <p:origin x="141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18/06/2020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18/06/2020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18/06/2020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18/06/2020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secrets.co.uk/content-domain-filter/?fwp_contentdomain=4g1.5"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classroomsecrets.co.uk/content-domain-filter/?fwp_contentdomain=5G1.5" TargetMode="External"/><Relationship Id="rId5" Type="http://schemas.openxmlformats.org/officeDocument/2006/relationships/hyperlink" Target="https://classroomsecrets.co.uk/content-domain-filter/?fwp_contentdomain=5G3.1a" TargetMode="External"/><Relationship Id="rId4" Type="http://schemas.openxmlformats.org/officeDocument/2006/relationships/hyperlink" Target="https://classroomsecrets.co.uk/content-domain-filter/?fwp_contentdomain=4g1.5a"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2 – Cohesion – Pronouns To Avoid Repetition – Fiction </a:t>
            </a:r>
          </a:p>
          <a:p>
            <a:pPr lvl="0" algn="ctr"/>
            <a:endParaRPr lang="en-GB" sz="2000" b="1" dirty="0">
              <a:solidFill>
                <a:srgbClr val="E7E6E6">
                  <a:lumMod val="25000"/>
                </a:srgbClr>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lnSpc>
                <a:spcPct val="100000"/>
              </a:lnSpc>
              <a:spcAft>
                <a:spcPts val="0"/>
              </a:spcAft>
            </a:pPr>
            <a:r>
              <a:rPr lang="en-US" sz="1200" b="1" dirty="0">
                <a:solidFill>
                  <a:schemeClr val="tx1"/>
                </a:solidFill>
                <a:latin typeface="Century Gothic" panose="020B0502020202020204" pitchFamily="34" charset="0"/>
              </a:rPr>
              <a:t>Devices to build cohesion within a paragraph [for example, then, after that, this, firstly]</a:t>
            </a:r>
          </a:p>
          <a:p>
            <a:pPr fontAlgn="base">
              <a:lnSpc>
                <a:spcPct val="100000"/>
              </a:lnSpc>
              <a:spcAft>
                <a:spcPts val="0"/>
              </a:spcAft>
            </a:pPr>
            <a:r>
              <a:rPr lang="en-US" sz="1200" b="1" dirty="0">
                <a:solidFill>
                  <a:schemeClr val="tx1"/>
                </a:solidFill>
                <a:latin typeface="Century Gothic" panose="020B0502020202020204" pitchFamily="34" charset="0"/>
              </a:rPr>
              <a:t>Link ideas across paragraphs using adverbials of time [for example, later], place [for example, nearby] and number [for example, secondly] or tense choices [for example, he had seen her before]</a:t>
            </a:r>
          </a:p>
          <a:p>
            <a:pPr fontAlgn="base">
              <a:lnSpc>
                <a:spcPct val="100000"/>
              </a:lnSpc>
              <a:spcAft>
                <a:spcPts val="0"/>
              </a:spcAft>
            </a:pPr>
            <a:r>
              <a:rPr lang="en-US" sz="1200" b="1" dirty="0">
                <a:solidFill>
                  <a:schemeClr val="tx1"/>
                </a:solidFill>
                <a:latin typeface="Century Gothic" panose="020B0502020202020204" pitchFamily="34" charset="0"/>
              </a:rPr>
              <a:t>English Year 4: (4G1.5)</a:t>
            </a:r>
            <a:r>
              <a:rPr lang="en-US" sz="1200" b="1" dirty="0">
                <a:latin typeface="Century Gothic" panose="020B0502020202020204" pitchFamily="34" charset="0"/>
              </a:rPr>
              <a:t> </a:t>
            </a:r>
            <a:r>
              <a:rPr lang="en-US" sz="1200" b="1" dirty="0">
                <a:latin typeface="Century Gothic" panose="020B0502020202020204" pitchFamily="34" charset="0"/>
                <a:hlinkClick r:id="rId3"/>
              </a:rPr>
              <a:t>Choosing nouns or pronouns appropriately for clarity and cohesion and to avoid repetition</a:t>
            </a:r>
            <a:endParaRPr lang="en-US" sz="1200" b="1" dirty="0">
              <a:solidFill>
                <a:schemeClr val="tx1"/>
              </a:solidFill>
              <a:latin typeface="Century Gothic" panose="020B0502020202020204" pitchFamily="34" charset="0"/>
            </a:endParaRPr>
          </a:p>
          <a:p>
            <a:pPr marL="0" lvl="1" fontAlgn="base">
              <a:lnSpc>
                <a:spcPct val="100000"/>
              </a:lnSpc>
              <a:spcAft>
                <a:spcPts val="0"/>
              </a:spcAft>
            </a:pPr>
            <a:r>
              <a:rPr lang="en-US" sz="1200" b="1" dirty="0">
                <a:solidFill>
                  <a:schemeClr val="tx1"/>
                </a:solidFill>
                <a:latin typeface="Century Gothic" panose="020B0502020202020204" pitchFamily="34" charset="0"/>
              </a:rPr>
              <a:t>English Year 4: (4G1.5)</a:t>
            </a:r>
            <a:r>
              <a:rPr lang="en-US" sz="1200" b="1" dirty="0">
                <a:latin typeface="Century Gothic" panose="020B0502020202020204" pitchFamily="34" charset="0"/>
              </a:rPr>
              <a:t> </a:t>
            </a:r>
            <a:r>
              <a:rPr lang="en-US" sz="1200" b="1" dirty="0">
                <a:latin typeface="Century Gothic" panose="020B0502020202020204" pitchFamily="34" charset="0"/>
                <a:hlinkClick r:id="rId3"/>
              </a:rPr>
              <a:t>Appropriate choice of pronoun or noun within and across sentences to aid cohesion and avoid repetition</a:t>
            </a:r>
            <a:endParaRPr lang="en-US" sz="1200" b="1" dirty="0">
              <a:latin typeface="Century Gothic" panose="020B0502020202020204" pitchFamily="34" charset="0"/>
            </a:endParaRPr>
          </a:p>
          <a:p>
            <a:pPr fontAlgn="base">
              <a:lnSpc>
                <a:spcPct val="100000"/>
              </a:lnSpc>
              <a:spcAft>
                <a:spcPts val="0"/>
              </a:spcAft>
            </a:pPr>
            <a:r>
              <a:rPr lang="en-US" sz="1200" b="1" dirty="0">
                <a:solidFill>
                  <a:schemeClr val="tx1"/>
                </a:solidFill>
                <a:latin typeface="Century Gothic" panose="020B0502020202020204" pitchFamily="34" charset="0"/>
              </a:rPr>
              <a:t>	Terminology for pupils:</a:t>
            </a:r>
          </a:p>
          <a:p>
            <a:pPr marL="316520" lvl="2" fontAlgn="base">
              <a:lnSpc>
                <a:spcPct val="100000"/>
              </a:lnSpc>
              <a:spcAft>
                <a:spcPts val="0"/>
              </a:spcAft>
            </a:pPr>
            <a:r>
              <a:rPr lang="en-US" sz="1200" b="1" dirty="0">
                <a:solidFill>
                  <a:schemeClr val="tx1"/>
                </a:solidFill>
                <a:latin typeface="Century Gothic" panose="020B0502020202020204" pitchFamily="34" charset="0"/>
              </a:rPr>
              <a:t>	(4G1.5) </a:t>
            </a:r>
            <a:r>
              <a:rPr lang="en-US" sz="1200" b="1" dirty="0">
                <a:latin typeface="Century Gothic" panose="020B0502020202020204" pitchFamily="34" charset="0"/>
                <a:hlinkClick r:id="rId3"/>
              </a:rPr>
              <a:t>pronoun</a:t>
            </a:r>
            <a:endParaRPr lang="en-US" sz="1200" b="1" dirty="0">
              <a:latin typeface="Century Gothic" panose="020B0502020202020204" pitchFamily="34" charset="0"/>
            </a:endParaRPr>
          </a:p>
          <a:p>
            <a:pPr marL="316520" lvl="2" fontAlgn="base">
              <a:lnSpc>
                <a:spcPct val="100000"/>
              </a:lnSpc>
              <a:spcAft>
                <a:spcPts val="0"/>
              </a:spcAft>
            </a:pPr>
            <a:r>
              <a:rPr lang="en-US" sz="1200" b="1" dirty="0">
                <a:solidFill>
                  <a:schemeClr val="tx1"/>
                </a:solidFill>
                <a:latin typeface="Century Gothic" panose="020B0502020202020204" pitchFamily="34" charset="0"/>
              </a:rPr>
              <a:t>	(4G1.5a) </a:t>
            </a:r>
            <a:r>
              <a:rPr lang="en-US" sz="1200" b="1" dirty="0">
                <a:latin typeface="Century Gothic" panose="020B0502020202020204" pitchFamily="34" charset="0"/>
                <a:hlinkClick r:id="rId4"/>
              </a:rPr>
              <a:t>possessive pronoun</a:t>
            </a:r>
            <a:endParaRPr lang="en-US" sz="1200" b="1" dirty="0">
              <a:latin typeface="Century Gothic" panose="020B0502020202020204" pitchFamily="34" charset="0"/>
            </a:endParaRPr>
          </a:p>
          <a:p>
            <a:pPr marL="316520" lvl="2" fontAlgn="base">
              <a:lnSpc>
                <a:spcPct val="100000"/>
              </a:lnSpc>
              <a:spcAft>
                <a:spcPts val="0"/>
              </a:spcAft>
            </a:pPr>
            <a:r>
              <a:rPr lang="en-US" sz="1200" b="1" dirty="0">
                <a:solidFill>
                  <a:schemeClr val="tx1"/>
                </a:solidFill>
                <a:latin typeface="Century Gothic" panose="020B0502020202020204" pitchFamily="34" charset="0"/>
              </a:rPr>
              <a:t>	(5G1.5b) </a:t>
            </a:r>
            <a:r>
              <a:rPr lang="en-US" sz="1200" b="1" dirty="0">
                <a:latin typeface="Century Gothic" panose="020B0502020202020204" pitchFamily="34" charset="0"/>
                <a:hlinkClick r:id="rId5"/>
              </a:rPr>
              <a:t>relative pronoun</a:t>
            </a:r>
            <a:endParaRPr lang="en-US" sz="1200" b="1" dirty="0">
              <a:latin typeface="Century Gothic" panose="020B0502020202020204" pitchFamily="34" charset="0"/>
            </a:endParaRPr>
          </a:p>
          <a:p>
            <a:pPr marL="316520" lvl="2" fontAlgn="base">
              <a:lnSpc>
                <a:spcPct val="100000"/>
              </a:lnSpc>
              <a:spcAft>
                <a:spcPts val="0"/>
              </a:spcAft>
            </a:pPr>
            <a:r>
              <a:rPr lang="en-US" sz="1200" b="1" dirty="0">
                <a:solidFill>
                  <a:schemeClr val="tx1"/>
                </a:solidFill>
                <a:latin typeface="Century Gothic" panose="020B0502020202020204" pitchFamily="34" charset="0"/>
              </a:rPr>
              <a:t>	(5G1.5) </a:t>
            </a:r>
            <a:r>
              <a:rPr lang="en-US" sz="1200" b="1" dirty="0">
                <a:latin typeface="Century Gothic" panose="020B0502020202020204" pitchFamily="34" charset="0"/>
                <a:hlinkClick r:id="rId6"/>
              </a:rPr>
              <a:t>cohesion</a:t>
            </a:r>
            <a:endParaRPr lang="en-US" sz="1200" b="1" dirty="0">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2637481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Jack adds the following relative clause to this sentence from paragraph 2:</a:t>
            </a: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Akamu’s voice, </a:t>
            </a:r>
            <a:r>
              <a:rPr lang="en-GB" sz="2000" b="1" u="sng" dirty="0">
                <a:solidFill>
                  <a:srgbClr val="FF0000"/>
                </a:solidFill>
                <a:latin typeface="Century Gothic" panose="020B0502020202020204" pitchFamily="34" charset="0"/>
              </a:rPr>
              <a:t>which</a:t>
            </a:r>
            <a:r>
              <a:rPr lang="en-GB" sz="2000" b="1" dirty="0">
                <a:solidFill>
                  <a:schemeClr val="tx1"/>
                </a:solidFill>
                <a:latin typeface="Century Gothic" panose="020B0502020202020204" pitchFamily="34" charset="0"/>
              </a:rPr>
              <a:t> lacked its usual optimism, buzzed into her headset.</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Should he use the relative pronoun ‘who’ or ‘</a:t>
            </a:r>
            <a:r>
              <a:rPr lang="en-GB" sz="2000" b="1" dirty="0">
                <a:solidFill>
                  <a:srgbClr val="FF0000"/>
                </a:solidFill>
                <a:latin typeface="Century Gothic" panose="020B0502020202020204" pitchFamily="34" charset="0"/>
              </a:rPr>
              <a:t>which</a:t>
            </a:r>
            <a:r>
              <a:rPr lang="en-GB" sz="2000" b="1" dirty="0">
                <a:solidFill>
                  <a:schemeClr val="tx1"/>
                </a:solidFill>
                <a:latin typeface="Century Gothic" panose="020B0502020202020204" pitchFamily="34" charset="0"/>
              </a:rPr>
              <a:t>’?</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6" name="Rectangle 15">
            <a:extLst>
              <a:ext uri="{FF2B5EF4-FFF2-40B4-BE49-F238E27FC236}">
                <a16:creationId xmlns:a16="http://schemas.microsoft.com/office/drawing/2014/main" id="{19FC64BC-8285-44CF-8980-997D0BAFCA13}"/>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Akamu, who had been on over a hundred missions, was accompanying her.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1723595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endParaRPr lang="en-GB" sz="2000" b="1" u="sng" dirty="0">
              <a:solidFill>
                <a:schemeClr val="bg2">
                  <a:lumMod val="50000"/>
                </a:schemeClr>
              </a:solidFill>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1600" b="1" dirty="0">
              <a:highlight>
                <a:srgbClr val="FFFF00"/>
              </a:highlight>
              <a:latin typeface="Century Gothic" panose="020B0502020202020204" pitchFamily="34" charset="0"/>
            </a:endParaRPr>
          </a:p>
          <a:p>
            <a:pPr lvl="0" defTabSz="685800">
              <a:defRPr/>
            </a:pPr>
            <a:endParaRPr lang="en-GB" sz="16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Find and copy a relative clause in paragraph 1.</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ectangle 7">
            <a:extLst>
              <a:ext uri="{FF2B5EF4-FFF2-40B4-BE49-F238E27FC236}">
                <a16:creationId xmlns:a16="http://schemas.microsoft.com/office/drawing/2014/main" id="{724E35CC-421B-413B-A19F-B07BDD22BF88}"/>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Akamu, who had been on over a hundred missions, was accompanying her.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301573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endParaRPr lang="en-GB" sz="2000" b="1" u="sng" dirty="0">
              <a:solidFill>
                <a:schemeClr val="bg2">
                  <a:lumMod val="50000"/>
                </a:schemeClr>
              </a:solidFill>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2000" b="1" dirty="0">
              <a:highlight>
                <a:srgbClr val="FFFF00"/>
              </a:highlight>
              <a:latin typeface="Century Gothic" panose="020B0502020202020204" pitchFamily="34" charset="0"/>
            </a:endParaRPr>
          </a:p>
          <a:p>
            <a:pPr lvl="0" defTabSz="685800">
              <a:defRPr/>
            </a:pPr>
            <a:endParaRPr lang="en-GB" sz="1600" b="1" dirty="0">
              <a:highlight>
                <a:srgbClr val="FFFF00"/>
              </a:highlight>
              <a:latin typeface="Century Gothic" panose="020B0502020202020204" pitchFamily="34" charset="0"/>
            </a:endParaRPr>
          </a:p>
          <a:p>
            <a:pPr lvl="0" defTabSz="685800">
              <a:defRPr/>
            </a:pPr>
            <a:endParaRPr lang="en-GB" sz="16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Find and copy a relative clause in paragraph 1.</a:t>
            </a:r>
          </a:p>
          <a:p>
            <a:pPr lvl="0" defTabSz="685800">
              <a:defRPr/>
            </a:pPr>
            <a:endParaRPr lang="en-GB" sz="2000" b="1" dirty="0">
              <a:solidFill>
                <a:srgbClr val="FF0000"/>
              </a:solidFill>
              <a:latin typeface="Century Gothic" panose="020B0502020202020204" pitchFamily="34" charset="0"/>
            </a:endParaRPr>
          </a:p>
          <a:p>
            <a:pPr lvl="0" defTabSz="685800">
              <a:defRPr/>
            </a:pPr>
            <a:r>
              <a:rPr lang="en-GB" sz="2000" b="1" dirty="0">
                <a:solidFill>
                  <a:srgbClr val="FF0000"/>
                </a:solidFill>
                <a:latin typeface="Century Gothic" panose="020B0502020202020204" pitchFamily="34" charset="0"/>
              </a:rPr>
              <a:t>She was glad Akamu, who had been on over a hundred missions, was accompanying her.</a:t>
            </a:r>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ectangle 7">
            <a:extLst>
              <a:ext uri="{FF2B5EF4-FFF2-40B4-BE49-F238E27FC236}">
                <a16:creationId xmlns:a16="http://schemas.microsoft.com/office/drawing/2014/main" id="{724E35CC-421B-413B-A19F-B07BDD22BF88}"/>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a:t>
            </a:r>
            <a:r>
              <a:rPr lang="en-GB" sz="1400" b="1" dirty="0">
                <a:solidFill>
                  <a:srgbClr val="FF0000"/>
                </a:solidFill>
                <a:latin typeface="Century Gothic" panose="020B0502020202020204" pitchFamily="34" charset="0"/>
              </a:rPr>
              <a:t>She was glad Akamu, who had been on over a hundred missions, was accompanying her.</a:t>
            </a:r>
            <a:r>
              <a:rPr lang="en-GB" sz="1400" b="1" dirty="0">
                <a:solidFill>
                  <a:schemeClr val="tx1"/>
                </a:solidFill>
                <a:latin typeface="Century Gothic" panose="020B0502020202020204" pitchFamily="34" charset="0"/>
              </a:rPr>
              <a:t>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4053632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1600" b="1" u="sng" dirty="0">
              <a:solidFill>
                <a:schemeClr val="bg2">
                  <a:lumMod val="50000"/>
                </a:scheme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Write a sentence which could be added to paragraph 4. Your sentence must include at least 2 personal pronouns.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3" name="Rectangle 12">
            <a:extLst>
              <a:ext uri="{FF2B5EF4-FFF2-40B4-BE49-F238E27FC236}">
                <a16:creationId xmlns:a16="http://schemas.microsoft.com/office/drawing/2014/main" id="{C17380F6-0742-4C69-B7E6-88C64F10E4F6}"/>
              </a:ext>
            </a:extLst>
          </p:cNvPr>
          <p:cNvSpPr/>
          <p:nvPr/>
        </p:nvSpPr>
        <p:spPr>
          <a:xfrm>
            <a:off x="402020" y="644577"/>
            <a:ext cx="8339959" cy="30257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Three black figures slipped soundlessly along the foot of the wall. The guards, who kept watch every night from high towers, saw nothing. Kenji and his team got to work.</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“Lex, the lab door has a fingerprint scanner which you’ll need to hack to get inside,” he explained. “I’ll ensure the escape route is clear for when you appear with the samples. </a:t>
            </a:r>
            <a:r>
              <a:rPr lang="en-GB" sz="1400" b="1" dirty="0" err="1">
                <a:solidFill>
                  <a:schemeClr val="tx1"/>
                </a:solidFill>
                <a:latin typeface="Century Gothic" panose="020B0502020202020204" pitchFamily="34" charset="0"/>
              </a:rPr>
              <a:t>Jari</a:t>
            </a:r>
            <a:r>
              <a:rPr lang="en-GB" sz="1400" b="1" dirty="0">
                <a:solidFill>
                  <a:schemeClr val="tx1"/>
                </a:solidFill>
                <a:latin typeface="Century Gothic" panose="020B0502020202020204" pitchFamily="34" charset="0"/>
              </a:rPr>
              <a:t>, you know which way the roof is.”</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Several minutes later, having knocked out the guards, Kenji was in position. He drummed his fingers impatiently. Where were they? Had they run into trouble? It was only a simple fingerprint scanner…</a:t>
            </a:r>
          </a:p>
        </p:txBody>
      </p:sp>
    </p:spTree>
    <p:extLst>
      <p:ext uri="{BB962C8B-B14F-4D97-AF65-F5344CB8AC3E}">
        <p14:creationId xmlns:p14="http://schemas.microsoft.com/office/powerpoint/2010/main" val="219083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1600" b="1" u="sng" dirty="0">
              <a:solidFill>
                <a:schemeClr val="bg2">
                  <a:lumMod val="50000"/>
                </a:scheme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Write a sentence which could be added to paragraph 4. Your sentence must include at least 2 personal pronouns. </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a:t>
            </a:r>
          </a:p>
          <a:p>
            <a:endParaRPr lang="en-GB" sz="2000" b="1" dirty="0">
              <a:solidFill>
                <a:srgbClr val="FF0000"/>
              </a:solidFill>
              <a:latin typeface="Century Gothic" panose="020B0502020202020204" pitchFamily="34" charset="0"/>
            </a:endParaRPr>
          </a:p>
          <a:p>
            <a:r>
              <a:rPr lang="en-GB" sz="2000" b="1" u="sng" dirty="0">
                <a:solidFill>
                  <a:srgbClr val="FF0000"/>
                </a:solidFill>
                <a:latin typeface="Century Gothic" panose="020B0502020202020204" pitchFamily="34" charset="0"/>
              </a:rPr>
              <a:t>He</a:t>
            </a:r>
            <a:r>
              <a:rPr lang="en-GB" sz="2000" b="1" dirty="0">
                <a:solidFill>
                  <a:srgbClr val="FF0000"/>
                </a:solidFill>
                <a:latin typeface="Century Gothic" panose="020B0502020202020204" pitchFamily="34" charset="0"/>
              </a:rPr>
              <a:t> was beginning to feel anxious as </a:t>
            </a:r>
            <a:r>
              <a:rPr lang="en-GB" sz="2000" b="1" u="sng" dirty="0">
                <a:solidFill>
                  <a:srgbClr val="FF0000"/>
                </a:solidFill>
                <a:latin typeface="Century Gothic" panose="020B0502020202020204" pitchFamily="34" charset="0"/>
              </a:rPr>
              <a:t>they</a:t>
            </a:r>
            <a:r>
              <a:rPr lang="en-GB" sz="2000" b="1" dirty="0">
                <a:solidFill>
                  <a:srgbClr val="FF0000"/>
                </a:solidFill>
                <a:latin typeface="Century Gothic" panose="020B0502020202020204" pitchFamily="34" charset="0"/>
              </a:rPr>
              <a:t> should have been here by now.</a:t>
            </a: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3" name="Rectangle 12">
            <a:extLst>
              <a:ext uri="{FF2B5EF4-FFF2-40B4-BE49-F238E27FC236}">
                <a16:creationId xmlns:a16="http://schemas.microsoft.com/office/drawing/2014/main" id="{C17380F6-0742-4C69-B7E6-88C64F10E4F6}"/>
              </a:ext>
            </a:extLst>
          </p:cNvPr>
          <p:cNvSpPr/>
          <p:nvPr/>
        </p:nvSpPr>
        <p:spPr>
          <a:xfrm>
            <a:off x="402020" y="644577"/>
            <a:ext cx="8339959" cy="30257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Three black figures slipped soundlessly along the foot of the wall. The guards, who kept watch every night from high towers, saw nothing. Kenji and his team got to work.</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“Lex, the lab door has a fingerprint scanner which you’ll need to hack to get inside,” he explained. “I’ll ensure the escape route is clear for when you appear with the samples. </a:t>
            </a:r>
            <a:r>
              <a:rPr lang="en-GB" sz="1400" b="1" dirty="0" err="1">
                <a:solidFill>
                  <a:schemeClr val="tx1"/>
                </a:solidFill>
                <a:latin typeface="Century Gothic" panose="020B0502020202020204" pitchFamily="34" charset="0"/>
              </a:rPr>
              <a:t>Jari</a:t>
            </a:r>
            <a:r>
              <a:rPr lang="en-GB" sz="1400" b="1" dirty="0">
                <a:solidFill>
                  <a:schemeClr val="tx1"/>
                </a:solidFill>
                <a:latin typeface="Century Gothic" panose="020B0502020202020204" pitchFamily="34" charset="0"/>
              </a:rPr>
              <a:t>, you know which way the roof is.”</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Several minutes later, having knocked out the guards, Kenji was in position. He drummed his fingers impatiently. Where were they? Had they run into trouble? It was only a simple fingerprint scanner…</a:t>
            </a:r>
          </a:p>
        </p:txBody>
      </p:sp>
    </p:spTree>
    <p:extLst>
      <p:ext uri="{BB962C8B-B14F-4D97-AF65-F5344CB8AC3E}">
        <p14:creationId xmlns:p14="http://schemas.microsoft.com/office/powerpoint/2010/main" val="40115110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one sentence from paragraph 1 to include the relative pronoun ‘whose’. </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ectangle 7">
            <a:extLst>
              <a:ext uri="{FF2B5EF4-FFF2-40B4-BE49-F238E27FC236}">
                <a16:creationId xmlns:a16="http://schemas.microsoft.com/office/drawing/2014/main" id="{0380DD03-98D7-493D-9EE6-C619C63EAA13}"/>
              </a:ext>
            </a:extLst>
          </p:cNvPr>
          <p:cNvSpPr/>
          <p:nvPr/>
        </p:nvSpPr>
        <p:spPr>
          <a:xfrm>
            <a:off x="402020" y="644577"/>
            <a:ext cx="8339959" cy="30257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Three black figures slipped soundlessly along the foot of the wall. The guards, who kept watch every night from high towers, saw nothing. Kenji and his team got to work.</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“Lex, the lab door has a fingerprint scanner which you’ll need to hack to get inside,” he explained. “I’ll ensure the escape route is clear for when you appear with the samples. </a:t>
            </a:r>
            <a:r>
              <a:rPr lang="en-GB" sz="1400" b="1" dirty="0" err="1">
                <a:solidFill>
                  <a:schemeClr val="tx1"/>
                </a:solidFill>
                <a:latin typeface="Century Gothic" panose="020B0502020202020204" pitchFamily="34" charset="0"/>
              </a:rPr>
              <a:t>Jari</a:t>
            </a:r>
            <a:r>
              <a:rPr lang="en-GB" sz="1400" b="1" dirty="0">
                <a:solidFill>
                  <a:schemeClr val="tx1"/>
                </a:solidFill>
                <a:latin typeface="Century Gothic" panose="020B0502020202020204" pitchFamily="34" charset="0"/>
              </a:rPr>
              <a:t>, you know which way the roof is.”</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Several minutes later, having knocked out the guards, Kenji was in position. He drummed his fingers impatiently. Where were they? Had they run into trouble? It was only a simple fingerprint scanner…</a:t>
            </a:r>
          </a:p>
        </p:txBody>
      </p:sp>
    </p:spTree>
    <p:extLst>
      <p:ext uri="{BB962C8B-B14F-4D97-AF65-F5344CB8AC3E}">
        <p14:creationId xmlns:p14="http://schemas.microsoft.com/office/powerpoint/2010/main" val="1862271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pPr algn="ctr"/>
            <a:endParaRPr lang="en-GB" sz="1600" b="1" u="sng" dirty="0">
              <a:solidFill>
                <a:schemeClr val="bg2">
                  <a:lumMod val="50000"/>
                </a:schemeClr>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Rewrite one sentence from paragraph 1 to include the relative pronoun ‘whose’. </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Three black figures, whose job it was to infiltrate the building, slipped soundlessly along the foot of the wall.</a:t>
            </a: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ectangle 7">
            <a:extLst>
              <a:ext uri="{FF2B5EF4-FFF2-40B4-BE49-F238E27FC236}">
                <a16:creationId xmlns:a16="http://schemas.microsoft.com/office/drawing/2014/main" id="{0380DD03-98D7-493D-9EE6-C619C63EAA13}"/>
              </a:ext>
            </a:extLst>
          </p:cNvPr>
          <p:cNvSpPr/>
          <p:nvPr/>
        </p:nvSpPr>
        <p:spPr>
          <a:xfrm>
            <a:off x="402020" y="644577"/>
            <a:ext cx="8339959" cy="302570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Three black figures slipped soundlessly along the foot of the wall. The guards, who kept watch every night from high towers, saw nothing. Kenji and his team got to work.</a:t>
            </a:r>
          </a:p>
          <a:p>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“Lex, the lab door has a fingerprint scanner which you’ll need to hack to get inside,” he explained. “I’ll ensure the escape route is clear for when you appear with the samples. </a:t>
            </a:r>
            <a:r>
              <a:rPr lang="en-GB" sz="1400" b="1" dirty="0" err="1">
                <a:solidFill>
                  <a:schemeClr val="tx1"/>
                </a:solidFill>
                <a:latin typeface="Century Gothic" panose="020B0502020202020204" pitchFamily="34" charset="0"/>
              </a:rPr>
              <a:t>Jari</a:t>
            </a:r>
            <a:r>
              <a:rPr lang="en-GB" sz="1400" b="1" dirty="0">
                <a:solidFill>
                  <a:schemeClr val="tx1"/>
                </a:solidFill>
                <a:latin typeface="Century Gothic" panose="020B0502020202020204" pitchFamily="34" charset="0"/>
              </a:rPr>
              <a:t>, you know which way the roof is.”</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Several minutes later, having knocked out the guards, Kenji was in position. He drummed his fingers impatiently. Where were they? Had they run into trouble? It was only a simple fingerprint scanner…</a:t>
            </a:r>
          </a:p>
        </p:txBody>
      </p:sp>
    </p:spTree>
    <p:extLst>
      <p:ext uri="{BB962C8B-B14F-4D97-AF65-F5344CB8AC3E}">
        <p14:creationId xmlns:p14="http://schemas.microsoft.com/office/powerpoint/2010/main" val="3333796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Tamara adds a relative clause to the following sentence from paragraph 3:</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thinnest member of the team, which was also a genius with technology, nodded.</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She uses the relative pronoun ‘which’.</a:t>
            </a:r>
          </a:p>
          <a:p>
            <a:pPr lvl="0" defTabSz="685800">
              <a:defRPr/>
            </a:pPr>
            <a:r>
              <a:rPr lang="en-GB" sz="2000" b="1" dirty="0">
                <a:solidFill>
                  <a:schemeClr val="tx1"/>
                </a:solidFill>
                <a:latin typeface="Century Gothic" panose="020B0502020202020204" pitchFamily="34" charset="0"/>
              </a:rPr>
              <a:t>Has she used the correct relative pronoun? Explain how you know.</a:t>
            </a:r>
          </a:p>
          <a:p>
            <a:pPr defTabSz="685800">
              <a:defRPr/>
            </a:pPr>
            <a:endParaRPr lang="en-GB" sz="2000" b="1" dirty="0">
              <a:solidFill>
                <a:schemeClr val="tx1"/>
              </a:solidFill>
              <a:latin typeface="Century Gothic" panose="020B0502020202020204" pitchFamily="34" charset="0"/>
            </a:endParaRPr>
          </a:p>
          <a:p>
            <a:pPr defTabSz="685800">
              <a:defRPr/>
            </a:pPr>
            <a:endParaRPr lang="en-GB" sz="2000" b="1" dirty="0">
              <a:solidFill>
                <a:schemeClr val="tx1"/>
              </a:solidFill>
              <a:latin typeface="Century Gothic" panose="020B0502020202020204" pitchFamily="34" charset="0"/>
            </a:endParaRPr>
          </a:p>
          <a:p>
            <a:pPr defTabSz="685800">
              <a:defRPr/>
            </a:pP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7" name="Rectangle 6">
            <a:extLst>
              <a:ext uri="{FF2B5EF4-FFF2-40B4-BE49-F238E27FC236}">
                <a16:creationId xmlns:a16="http://schemas.microsoft.com/office/drawing/2014/main" id="{068F7275-34D8-414B-B2DF-F63E8DE36EA5}"/>
              </a:ext>
            </a:extLst>
          </p:cNvPr>
          <p:cNvSpPr/>
          <p:nvPr/>
        </p:nvSpPr>
        <p:spPr>
          <a:xfrm>
            <a:off x="402020" y="644577"/>
            <a:ext cx="8339959" cy="120828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1056216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Tamara adds a relative clause to the following sentence from paragraph 3:</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thinnest member of the team, which was also a genius with technology, nodded.</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She uses the relative pronoun ‘which’.</a:t>
            </a:r>
          </a:p>
          <a:p>
            <a:pPr lvl="0" defTabSz="685800">
              <a:defRPr/>
            </a:pPr>
            <a:r>
              <a:rPr lang="en-GB" sz="2000" b="1" dirty="0">
                <a:solidFill>
                  <a:schemeClr val="tx1"/>
                </a:solidFill>
                <a:latin typeface="Century Gothic" panose="020B0502020202020204" pitchFamily="34" charset="0"/>
              </a:rPr>
              <a:t>Has she used the correct relative pronoun? Explain how you know.</a:t>
            </a:r>
          </a:p>
          <a:p>
            <a:pPr defTabSz="685800">
              <a:defRPr/>
            </a:pPr>
            <a:endParaRPr lang="en-GB" sz="2000" b="1" dirty="0">
              <a:solidFill>
                <a:schemeClr val="tx1"/>
              </a:solidFill>
              <a:latin typeface="Century Gothic" panose="020B0502020202020204" pitchFamily="34" charset="0"/>
            </a:endParaRPr>
          </a:p>
          <a:p>
            <a:pPr defTabSz="685800">
              <a:defRPr/>
            </a:pPr>
            <a:r>
              <a:rPr lang="en-GB" sz="2000" b="1" dirty="0">
                <a:solidFill>
                  <a:schemeClr val="tx1"/>
                </a:solidFill>
                <a:latin typeface="Century Gothic" panose="020B0502020202020204" pitchFamily="34" charset="0"/>
              </a:rPr>
              <a:t>Tamara is incorrect because...</a:t>
            </a:r>
          </a:p>
          <a:p>
            <a:pPr defTabSz="685800">
              <a:defRPr/>
            </a:pP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7" name="Rectangle 6">
            <a:extLst>
              <a:ext uri="{FF2B5EF4-FFF2-40B4-BE49-F238E27FC236}">
                <a16:creationId xmlns:a16="http://schemas.microsoft.com/office/drawing/2014/main" id="{068F7275-34D8-414B-B2DF-F63E8DE36EA5}"/>
              </a:ext>
            </a:extLst>
          </p:cNvPr>
          <p:cNvSpPr/>
          <p:nvPr/>
        </p:nvSpPr>
        <p:spPr>
          <a:xfrm>
            <a:off x="402020" y="644577"/>
            <a:ext cx="8339959" cy="120828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908989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Tamara adds a relative clause to the following sentence from paragraph 3:</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thinnest member of the team, which was also a genius with technology, nodded.</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She uses the relative pronoun ‘which’.</a:t>
            </a:r>
          </a:p>
          <a:p>
            <a:pPr lvl="0" defTabSz="685800">
              <a:defRPr/>
            </a:pPr>
            <a:r>
              <a:rPr lang="en-GB" sz="2000" b="1" dirty="0">
                <a:solidFill>
                  <a:schemeClr val="tx1"/>
                </a:solidFill>
                <a:latin typeface="Century Gothic" panose="020B0502020202020204" pitchFamily="34" charset="0"/>
              </a:rPr>
              <a:t>Has she used the correct relative pronoun? Explain how you know.</a:t>
            </a:r>
          </a:p>
          <a:p>
            <a:pPr defTabSz="685800">
              <a:defRPr/>
            </a:pPr>
            <a:endParaRPr lang="en-GB" sz="2000" b="1" dirty="0">
              <a:solidFill>
                <a:schemeClr val="tx1"/>
              </a:solidFill>
              <a:latin typeface="Century Gothic" panose="020B0502020202020204" pitchFamily="34" charset="0"/>
            </a:endParaRPr>
          </a:p>
          <a:p>
            <a:pPr defTabSz="685800">
              <a:defRPr/>
            </a:pPr>
            <a:r>
              <a:rPr lang="en-GB" sz="2000" b="1" dirty="0">
                <a:solidFill>
                  <a:srgbClr val="FF0000"/>
                </a:solidFill>
                <a:latin typeface="Century Gothic" panose="020B0502020202020204" pitchFamily="34" charset="0"/>
              </a:rPr>
              <a:t>Tamara is incorrect because she should have used the relative pronoun ‘who’ which is used when referring to people.</a:t>
            </a:r>
          </a:p>
          <a:p>
            <a:pPr defTabSz="685800">
              <a:defRPr/>
            </a:pP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r>
              <a:rPr lang="en-GB" sz="2000" b="1" dirty="0">
                <a:solidFill>
                  <a:schemeClr val="tx1"/>
                </a:solidFill>
                <a:latin typeface="Century Gothic" panose="020B0502020202020204" pitchFamily="34" charset="0"/>
              </a:rPr>
              <a:t/>
            </a:r>
            <a:br>
              <a:rPr lang="en-GB" sz="2000" b="1" dirty="0">
                <a:solidFill>
                  <a:schemeClr val="tx1"/>
                </a:solidFill>
                <a:latin typeface="Century Gothic" panose="020B0502020202020204" pitchFamily="34" charset="0"/>
              </a:rPr>
            </a:br>
            <a:endParaRPr lang="en-GB" sz="16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7" name="Rectangle 6">
            <a:extLst>
              <a:ext uri="{FF2B5EF4-FFF2-40B4-BE49-F238E27FC236}">
                <a16:creationId xmlns:a16="http://schemas.microsoft.com/office/drawing/2014/main" id="{068F7275-34D8-414B-B2DF-F63E8DE36EA5}"/>
              </a:ext>
            </a:extLst>
          </p:cNvPr>
          <p:cNvSpPr/>
          <p:nvPr/>
        </p:nvSpPr>
        <p:spPr>
          <a:xfrm>
            <a:off x="402020" y="644577"/>
            <a:ext cx="8339959" cy="120828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The thinnest member of the team nodded. He fiddled with a button on his watch and the fingers and toes of his suit turned a dull blue. Without a word he disappeared up the lab’s concrete wall, clinging and crawling like a lizard.</a:t>
            </a:r>
          </a:p>
          <a:p>
            <a:pPr indent="273050"/>
            <a:endParaRPr lang="en-GB" sz="14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71364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2 – Cohesion</a:t>
            </a:r>
            <a:r>
              <a:rPr lang="en-GB" b="1" dirty="0">
                <a:solidFill>
                  <a:schemeClr val="bg2">
                    <a:lumMod val="50000"/>
                  </a:schemeClr>
                </a:solidFill>
                <a:latin typeface="Century Gothic" panose="020B0502020202020204" pitchFamily="34" charset="0"/>
              </a:rPr>
              <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Pronouns To Avoid Repetition – Fiction </a:t>
            </a:r>
            <a:endParaRPr lang="en-GB" sz="1200" b="1" dirty="0">
              <a:solidFill>
                <a:prstClr val="black"/>
              </a:solidFill>
              <a:latin typeface="Century Gothic" panose="020B0502020202020204" pitchFamily="34" charset="0"/>
            </a:endParaRPr>
          </a:p>
        </p:txBody>
      </p:sp>
      <p:grpSp>
        <p:nvGrpSpPr>
          <p:cNvPr id="10" name="Group 9">
            <a:extLst>
              <a:ext uri="{FF2B5EF4-FFF2-40B4-BE49-F238E27FC236}">
                <a16:creationId xmlns:a16="http://schemas.microsoft.com/office/drawing/2014/main" id="{DADC5498-3D3C-446A-8F76-3A539900CE00}"/>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99638CB-398B-423D-B03B-9CAF5F20615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E339D606-0286-4798-A0EE-442568FA5B6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Sort the pronouns below into the correct place on the chart.</a:t>
            </a: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3" name="Table 2">
            <a:extLst>
              <a:ext uri="{FF2B5EF4-FFF2-40B4-BE49-F238E27FC236}">
                <a16:creationId xmlns:a16="http://schemas.microsoft.com/office/drawing/2014/main" id="{FECAF7D6-3CF4-4BBD-9602-BDB2731F7DD4}"/>
              </a:ext>
            </a:extLst>
          </p:cNvPr>
          <p:cNvGraphicFramePr>
            <a:graphicFrameLocks noGrp="1"/>
          </p:cNvGraphicFramePr>
          <p:nvPr>
            <p:extLst>
              <p:ext uri="{D42A27DB-BD31-4B8C-83A1-F6EECF244321}">
                <p14:modId xmlns:p14="http://schemas.microsoft.com/office/powerpoint/2010/main" val="127127369"/>
              </p:ext>
            </p:extLst>
          </p:nvPr>
        </p:nvGraphicFramePr>
        <p:xfrm>
          <a:off x="1524000" y="1426980"/>
          <a:ext cx="6096000" cy="2592000"/>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4104161807"/>
                    </a:ext>
                  </a:extLst>
                </a:gridCol>
                <a:gridCol w="3048000">
                  <a:extLst>
                    <a:ext uri="{9D8B030D-6E8A-4147-A177-3AD203B41FA5}">
                      <a16:colId xmlns:a16="http://schemas.microsoft.com/office/drawing/2014/main" val="1167170426"/>
                    </a:ext>
                  </a:extLst>
                </a:gridCol>
              </a:tblGrid>
              <a:tr h="504000">
                <a:tc>
                  <a:txBody>
                    <a:bodyPr/>
                    <a:lstStyle/>
                    <a:p>
                      <a:pPr algn="ctr"/>
                      <a:r>
                        <a:rPr lang="en-GB" sz="2000" b="1" dirty="0">
                          <a:latin typeface="Century Gothic" panose="020B0502020202020204" pitchFamily="34" charset="0"/>
                        </a:rPr>
                        <a:t>Personal Pronoun</a:t>
                      </a:r>
                    </a:p>
                  </a:txBody>
                  <a:tcPr anchor="ctr">
                    <a:solidFill>
                      <a:schemeClr val="accent6">
                        <a:lumMod val="20000"/>
                        <a:lumOff val="80000"/>
                      </a:schemeClr>
                    </a:solidFill>
                  </a:tcPr>
                </a:tc>
                <a:tc>
                  <a:txBody>
                    <a:bodyPr/>
                    <a:lstStyle/>
                    <a:p>
                      <a:pPr algn="ctr"/>
                      <a:r>
                        <a:rPr lang="en-GB" sz="2000" b="1" dirty="0">
                          <a:latin typeface="Century Gothic" panose="020B0502020202020204" pitchFamily="34" charset="0"/>
                        </a:rPr>
                        <a:t>Relative Pronoun</a:t>
                      </a:r>
                    </a:p>
                  </a:txBody>
                  <a:tcPr anchor="ctr">
                    <a:solidFill>
                      <a:schemeClr val="accent6">
                        <a:lumMod val="20000"/>
                        <a:lumOff val="80000"/>
                      </a:schemeClr>
                    </a:solidFill>
                  </a:tcPr>
                </a:tc>
                <a:extLst>
                  <a:ext uri="{0D108BD9-81ED-4DB2-BD59-A6C34878D82A}">
                    <a16:rowId xmlns:a16="http://schemas.microsoft.com/office/drawing/2014/main" val="3548333740"/>
                  </a:ext>
                </a:extLst>
              </a:tr>
              <a:tr h="2088000">
                <a:tc>
                  <a:txBody>
                    <a:bodyPr/>
                    <a:lstStyle/>
                    <a:p>
                      <a:endParaRPr lang="en-GB" sz="2000" b="1" dirty="0">
                        <a:latin typeface="Century Gothic" panose="020B0502020202020204" pitchFamily="34" charset="0"/>
                      </a:endParaRPr>
                    </a:p>
                  </a:txBody>
                  <a:tcPr>
                    <a:solidFill>
                      <a:schemeClr val="bg1"/>
                    </a:solidFill>
                  </a:tcPr>
                </a:tc>
                <a:tc>
                  <a:txBody>
                    <a:bodyPr/>
                    <a:lstStyle/>
                    <a:p>
                      <a:endParaRPr lang="en-GB" sz="2000" b="1"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862136535"/>
                  </a:ext>
                </a:extLst>
              </a:tr>
            </a:tbl>
          </a:graphicData>
        </a:graphic>
      </p:graphicFrame>
      <p:graphicFrame>
        <p:nvGraphicFramePr>
          <p:cNvPr id="4" name="Table 3">
            <a:extLst>
              <a:ext uri="{FF2B5EF4-FFF2-40B4-BE49-F238E27FC236}">
                <a16:creationId xmlns:a16="http://schemas.microsoft.com/office/drawing/2014/main" id="{329BCF0E-A0A1-4286-A4EA-70B4D3BF5B69}"/>
              </a:ext>
            </a:extLst>
          </p:cNvPr>
          <p:cNvGraphicFramePr>
            <a:graphicFrameLocks noGrp="1"/>
          </p:cNvGraphicFramePr>
          <p:nvPr>
            <p:extLst>
              <p:ext uri="{D42A27DB-BD31-4B8C-83A1-F6EECF244321}">
                <p14:modId xmlns:p14="http://schemas.microsoft.com/office/powerpoint/2010/main" val="1358441007"/>
              </p:ext>
            </p:extLst>
          </p:nvPr>
        </p:nvGraphicFramePr>
        <p:xfrm>
          <a:off x="1217054" y="4543453"/>
          <a:ext cx="6709892" cy="1260240"/>
        </p:xfrm>
        <a:graphic>
          <a:graphicData uri="http://schemas.openxmlformats.org/drawingml/2006/table">
            <a:tbl>
              <a:tblPr firstRow="1" bandRow="1">
                <a:tableStyleId>{5940675A-B579-460E-94D1-54222C63F5DA}</a:tableStyleId>
              </a:tblPr>
              <a:tblGrid>
                <a:gridCol w="1137473">
                  <a:extLst>
                    <a:ext uri="{9D8B030D-6E8A-4147-A177-3AD203B41FA5}">
                      <a16:colId xmlns:a16="http://schemas.microsoft.com/office/drawing/2014/main" val="4157373231"/>
                    </a:ext>
                  </a:extLst>
                </a:gridCol>
                <a:gridCol w="720000">
                  <a:extLst>
                    <a:ext uri="{9D8B030D-6E8A-4147-A177-3AD203B41FA5}">
                      <a16:colId xmlns:a16="http://schemas.microsoft.com/office/drawing/2014/main" val="878795444"/>
                    </a:ext>
                  </a:extLst>
                </a:gridCol>
                <a:gridCol w="1137473">
                  <a:extLst>
                    <a:ext uri="{9D8B030D-6E8A-4147-A177-3AD203B41FA5}">
                      <a16:colId xmlns:a16="http://schemas.microsoft.com/office/drawing/2014/main" val="911878220"/>
                    </a:ext>
                  </a:extLst>
                </a:gridCol>
                <a:gridCol w="720000">
                  <a:extLst>
                    <a:ext uri="{9D8B030D-6E8A-4147-A177-3AD203B41FA5}">
                      <a16:colId xmlns:a16="http://schemas.microsoft.com/office/drawing/2014/main" val="630141742"/>
                    </a:ext>
                  </a:extLst>
                </a:gridCol>
                <a:gridCol w="1137473">
                  <a:extLst>
                    <a:ext uri="{9D8B030D-6E8A-4147-A177-3AD203B41FA5}">
                      <a16:colId xmlns:a16="http://schemas.microsoft.com/office/drawing/2014/main" val="3769983483"/>
                    </a:ext>
                  </a:extLst>
                </a:gridCol>
                <a:gridCol w="720000">
                  <a:extLst>
                    <a:ext uri="{9D8B030D-6E8A-4147-A177-3AD203B41FA5}">
                      <a16:colId xmlns:a16="http://schemas.microsoft.com/office/drawing/2014/main" val="4131413803"/>
                    </a:ext>
                  </a:extLst>
                </a:gridCol>
                <a:gridCol w="1137473">
                  <a:extLst>
                    <a:ext uri="{9D8B030D-6E8A-4147-A177-3AD203B41FA5}">
                      <a16:colId xmlns:a16="http://schemas.microsoft.com/office/drawing/2014/main" val="1178965589"/>
                    </a:ext>
                  </a:extLst>
                </a:gridCol>
              </a:tblGrid>
              <a:tr h="432000">
                <a:tc>
                  <a:txBody>
                    <a:bodyPr/>
                    <a:lstStyle/>
                    <a:p>
                      <a:pPr algn="ctr"/>
                      <a:r>
                        <a:rPr lang="en-GB" sz="2000" b="1" dirty="0">
                          <a:solidFill>
                            <a:schemeClr val="tx1"/>
                          </a:solidFill>
                        </a:rPr>
                        <a:t>she</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who</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they</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which</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52221603"/>
                  </a:ext>
                </a:extLst>
              </a:tr>
              <a:tr h="360000">
                <a:tc>
                  <a:txBody>
                    <a:bodyPr/>
                    <a:lstStyle/>
                    <a:p>
                      <a:pPr algn="ctr"/>
                      <a:endParaRPr lang="en-GB" sz="2000" b="1" dirty="0">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37709414"/>
                  </a:ext>
                </a:extLst>
              </a:tr>
              <a:tr h="432000">
                <a:tc>
                  <a:txBody>
                    <a:bodyPr/>
                    <a:lstStyle/>
                    <a:p>
                      <a:pPr algn="ctr"/>
                      <a:r>
                        <a:rPr lang="en-GB" sz="2000" b="1" dirty="0">
                          <a:solidFill>
                            <a:schemeClr val="tx1"/>
                          </a:solidFill>
                        </a:rPr>
                        <a:t>whose</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them</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we</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that</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9701167"/>
                  </a:ext>
                </a:extLst>
              </a:tr>
            </a:tbl>
          </a:graphicData>
        </a:graphic>
      </p:graphicFrame>
    </p:spTree>
    <p:extLst>
      <p:ext uri="{BB962C8B-B14F-4D97-AF65-F5344CB8AC3E}">
        <p14:creationId xmlns:p14="http://schemas.microsoft.com/office/powerpoint/2010/main" val="3850154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Sort the pronouns below into the correct place on the chart.</a:t>
            </a: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3" name="Table 2">
            <a:extLst>
              <a:ext uri="{FF2B5EF4-FFF2-40B4-BE49-F238E27FC236}">
                <a16:creationId xmlns:a16="http://schemas.microsoft.com/office/drawing/2014/main" id="{FECAF7D6-3CF4-4BBD-9602-BDB2731F7DD4}"/>
              </a:ext>
            </a:extLst>
          </p:cNvPr>
          <p:cNvGraphicFramePr>
            <a:graphicFrameLocks noGrp="1"/>
          </p:cNvGraphicFramePr>
          <p:nvPr>
            <p:extLst>
              <p:ext uri="{D42A27DB-BD31-4B8C-83A1-F6EECF244321}">
                <p14:modId xmlns:p14="http://schemas.microsoft.com/office/powerpoint/2010/main" val="1847142121"/>
              </p:ext>
            </p:extLst>
          </p:nvPr>
        </p:nvGraphicFramePr>
        <p:xfrm>
          <a:off x="1524000" y="1426980"/>
          <a:ext cx="6096000" cy="2592000"/>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4104161807"/>
                    </a:ext>
                  </a:extLst>
                </a:gridCol>
                <a:gridCol w="3048000">
                  <a:extLst>
                    <a:ext uri="{9D8B030D-6E8A-4147-A177-3AD203B41FA5}">
                      <a16:colId xmlns:a16="http://schemas.microsoft.com/office/drawing/2014/main" val="1167170426"/>
                    </a:ext>
                  </a:extLst>
                </a:gridCol>
              </a:tblGrid>
              <a:tr h="504000">
                <a:tc>
                  <a:txBody>
                    <a:bodyPr/>
                    <a:lstStyle/>
                    <a:p>
                      <a:pPr algn="ctr"/>
                      <a:r>
                        <a:rPr lang="en-GB" sz="2000" b="1" dirty="0">
                          <a:latin typeface="Century Gothic" panose="020B0502020202020204" pitchFamily="34" charset="0"/>
                        </a:rPr>
                        <a:t>Personal Pronoun</a:t>
                      </a:r>
                    </a:p>
                  </a:txBody>
                  <a:tcPr anchor="ctr">
                    <a:solidFill>
                      <a:schemeClr val="accent6">
                        <a:lumMod val="20000"/>
                        <a:lumOff val="80000"/>
                      </a:schemeClr>
                    </a:solidFill>
                  </a:tcPr>
                </a:tc>
                <a:tc>
                  <a:txBody>
                    <a:bodyPr/>
                    <a:lstStyle/>
                    <a:p>
                      <a:pPr algn="ctr"/>
                      <a:r>
                        <a:rPr lang="en-GB" sz="2000" b="1" dirty="0">
                          <a:latin typeface="Century Gothic" panose="020B0502020202020204" pitchFamily="34" charset="0"/>
                        </a:rPr>
                        <a:t>Relative Pronoun</a:t>
                      </a:r>
                    </a:p>
                  </a:txBody>
                  <a:tcPr anchor="ctr">
                    <a:solidFill>
                      <a:schemeClr val="accent6">
                        <a:lumMod val="20000"/>
                        <a:lumOff val="80000"/>
                      </a:schemeClr>
                    </a:solidFill>
                  </a:tcPr>
                </a:tc>
                <a:extLst>
                  <a:ext uri="{0D108BD9-81ED-4DB2-BD59-A6C34878D82A}">
                    <a16:rowId xmlns:a16="http://schemas.microsoft.com/office/drawing/2014/main" val="3548333740"/>
                  </a:ext>
                </a:extLst>
              </a:tr>
              <a:tr h="2088000">
                <a:tc>
                  <a:txBody>
                    <a:bodyPr/>
                    <a:lstStyle/>
                    <a:p>
                      <a:pPr algn="ctr">
                        <a:lnSpc>
                          <a:spcPct val="150000"/>
                        </a:lnSpc>
                      </a:pPr>
                      <a:r>
                        <a:rPr lang="en-GB" sz="2000" b="1" dirty="0">
                          <a:solidFill>
                            <a:srgbClr val="FF0000"/>
                          </a:solidFill>
                          <a:latin typeface="Century Gothic" panose="020B0502020202020204" pitchFamily="34" charset="0"/>
                        </a:rPr>
                        <a:t>she</a:t>
                      </a:r>
                    </a:p>
                    <a:p>
                      <a:pPr algn="ctr">
                        <a:lnSpc>
                          <a:spcPct val="150000"/>
                        </a:lnSpc>
                      </a:pPr>
                      <a:r>
                        <a:rPr lang="en-GB" sz="2000" b="1" dirty="0">
                          <a:solidFill>
                            <a:srgbClr val="FF0000"/>
                          </a:solidFill>
                          <a:latin typeface="Century Gothic" panose="020B0502020202020204" pitchFamily="34" charset="0"/>
                        </a:rPr>
                        <a:t>they</a:t>
                      </a:r>
                    </a:p>
                    <a:p>
                      <a:pPr algn="ctr">
                        <a:lnSpc>
                          <a:spcPct val="150000"/>
                        </a:lnSpc>
                      </a:pPr>
                      <a:r>
                        <a:rPr lang="en-GB" sz="2000" b="1" dirty="0">
                          <a:solidFill>
                            <a:srgbClr val="FF0000"/>
                          </a:solidFill>
                          <a:latin typeface="Century Gothic" panose="020B0502020202020204" pitchFamily="34" charset="0"/>
                        </a:rPr>
                        <a:t>them</a:t>
                      </a:r>
                    </a:p>
                    <a:p>
                      <a:pPr algn="ctr">
                        <a:lnSpc>
                          <a:spcPct val="150000"/>
                        </a:lnSpc>
                      </a:pPr>
                      <a:r>
                        <a:rPr lang="en-GB" sz="2000" b="1" dirty="0">
                          <a:solidFill>
                            <a:srgbClr val="FF0000"/>
                          </a:solidFill>
                          <a:latin typeface="Century Gothic" panose="020B0502020202020204" pitchFamily="34" charset="0"/>
                        </a:rPr>
                        <a:t>we</a:t>
                      </a:r>
                    </a:p>
                  </a:txBody>
                  <a:tcPr anchor="ctr">
                    <a:solidFill>
                      <a:schemeClr val="bg1"/>
                    </a:solidFill>
                  </a:tcPr>
                </a:tc>
                <a:tc>
                  <a:txBody>
                    <a:bodyPr/>
                    <a:lstStyle/>
                    <a:p>
                      <a:pPr algn="ctr">
                        <a:lnSpc>
                          <a:spcPct val="150000"/>
                        </a:lnSpc>
                      </a:pPr>
                      <a:r>
                        <a:rPr lang="en-GB" sz="2000" b="1" dirty="0">
                          <a:solidFill>
                            <a:srgbClr val="FF0000"/>
                          </a:solidFill>
                          <a:latin typeface="Century Gothic" panose="020B0502020202020204" pitchFamily="34" charset="0"/>
                        </a:rPr>
                        <a:t>who</a:t>
                      </a:r>
                    </a:p>
                    <a:p>
                      <a:pPr algn="ctr">
                        <a:lnSpc>
                          <a:spcPct val="150000"/>
                        </a:lnSpc>
                      </a:pPr>
                      <a:r>
                        <a:rPr lang="en-GB" sz="2000" b="1" dirty="0">
                          <a:solidFill>
                            <a:srgbClr val="FF0000"/>
                          </a:solidFill>
                          <a:latin typeface="Century Gothic" panose="020B0502020202020204" pitchFamily="34" charset="0"/>
                        </a:rPr>
                        <a:t>which</a:t>
                      </a:r>
                    </a:p>
                    <a:p>
                      <a:pPr algn="ctr">
                        <a:lnSpc>
                          <a:spcPct val="150000"/>
                        </a:lnSpc>
                      </a:pPr>
                      <a:r>
                        <a:rPr lang="en-GB" sz="2000" b="1" dirty="0">
                          <a:solidFill>
                            <a:srgbClr val="FF0000"/>
                          </a:solidFill>
                          <a:latin typeface="Century Gothic" panose="020B0502020202020204" pitchFamily="34" charset="0"/>
                        </a:rPr>
                        <a:t>whose</a:t>
                      </a:r>
                    </a:p>
                    <a:p>
                      <a:pPr algn="ctr">
                        <a:lnSpc>
                          <a:spcPct val="150000"/>
                        </a:lnSpc>
                      </a:pPr>
                      <a:r>
                        <a:rPr lang="en-GB" sz="2000" b="1" dirty="0">
                          <a:solidFill>
                            <a:srgbClr val="FF0000"/>
                          </a:solidFill>
                          <a:latin typeface="Century Gothic" panose="020B0502020202020204" pitchFamily="34" charset="0"/>
                        </a:rPr>
                        <a:t>that</a:t>
                      </a:r>
                    </a:p>
                  </a:txBody>
                  <a:tcPr anchor="ctr">
                    <a:solidFill>
                      <a:schemeClr val="bg1"/>
                    </a:solidFill>
                  </a:tcPr>
                </a:tc>
                <a:extLst>
                  <a:ext uri="{0D108BD9-81ED-4DB2-BD59-A6C34878D82A}">
                    <a16:rowId xmlns:a16="http://schemas.microsoft.com/office/drawing/2014/main" val="862136535"/>
                  </a:ext>
                </a:extLst>
              </a:tr>
            </a:tbl>
          </a:graphicData>
        </a:graphic>
      </p:graphicFrame>
      <p:graphicFrame>
        <p:nvGraphicFramePr>
          <p:cNvPr id="4" name="Table 3">
            <a:extLst>
              <a:ext uri="{FF2B5EF4-FFF2-40B4-BE49-F238E27FC236}">
                <a16:creationId xmlns:a16="http://schemas.microsoft.com/office/drawing/2014/main" id="{329BCF0E-A0A1-4286-A4EA-70B4D3BF5B69}"/>
              </a:ext>
            </a:extLst>
          </p:cNvPr>
          <p:cNvGraphicFramePr>
            <a:graphicFrameLocks noGrp="1"/>
          </p:cNvGraphicFramePr>
          <p:nvPr/>
        </p:nvGraphicFramePr>
        <p:xfrm>
          <a:off x="1217054" y="4543453"/>
          <a:ext cx="6709892" cy="1260240"/>
        </p:xfrm>
        <a:graphic>
          <a:graphicData uri="http://schemas.openxmlformats.org/drawingml/2006/table">
            <a:tbl>
              <a:tblPr firstRow="1" bandRow="1">
                <a:tableStyleId>{5940675A-B579-460E-94D1-54222C63F5DA}</a:tableStyleId>
              </a:tblPr>
              <a:tblGrid>
                <a:gridCol w="1137473">
                  <a:extLst>
                    <a:ext uri="{9D8B030D-6E8A-4147-A177-3AD203B41FA5}">
                      <a16:colId xmlns:a16="http://schemas.microsoft.com/office/drawing/2014/main" val="4157373231"/>
                    </a:ext>
                  </a:extLst>
                </a:gridCol>
                <a:gridCol w="720000">
                  <a:extLst>
                    <a:ext uri="{9D8B030D-6E8A-4147-A177-3AD203B41FA5}">
                      <a16:colId xmlns:a16="http://schemas.microsoft.com/office/drawing/2014/main" val="878795444"/>
                    </a:ext>
                  </a:extLst>
                </a:gridCol>
                <a:gridCol w="1137473">
                  <a:extLst>
                    <a:ext uri="{9D8B030D-6E8A-4147-A177-3AD203B41FA5}">
                      <a16:colId xmlns:a16="http://schemas.microsoft.com/office/drawing/2014/main" val="911878220"/>
                    </a:ext>
                  </a:extLst>
                </a:gridCol>
                <a:gridCol w="720000">
                  <a:extLst>
                    <a:ext uri="{9D8B030D-6E8A-4147-A177-3AD203B41FA5}">
                      <a16:colId xmlns:a16="http://schemas.microsoft.com/office/drawing/2014/main" val="630141742"/>
                    </a:ext>
                  </a:extLst>
                </a:gridCol>
                <a:gridCol w="1137473">
                  <a:extLst>
                    <a:ext uri="{9D8B030D-6E8A-4147-A177-3AD203B41FA5}">
                      <a16:colId xmlns:a16="http://schemas.microsoft.com/office/drawing/2014/main" val="3769983483"/>
                    </a:ext>
                  </a:extLst>
                </a:gridCol>
                <a:gridCol w="720000">
                  <a:extLst>
                    <a:ext uri="{9D8B030D-6E8A-4147-A177-3AD203B41FA5}">
                      <a16:colId xmlns:a16="http://schemas.microsoft.com/office/drawing/2014/main" val="4131413803"/>
                    </a:ext>
                  </a:extLst>
                </a:gridCol>
                <a:gridCol w="1137473">
                  <a:extLst>
                    <a:ext uri="{9D8B030D-6E8A-4147-A177-3AD203B41FA5}">
                      <a16:colId xmlns:a16="http://schemas.microsoft.com/office/drawing/2014/main" val="1178965589"/>
                    </a:ext>
                  </a:extLst>
                </a:gridCol>
              </a:tblGrid>
              <a:tr h="432000">
                <a:tc>
                  <a:txBody>
                    <a:bodyPr/>
                    <a:lstStyle/>
                    <a:p>
                      <a:pPr algn="ctr"/>
                      <a:r>
                        <a:rPr lang="en-GB" sz="2000" b="1" dirty="0">
                          <a:solidFill>
                            <a:schemeClr val="tx1"/>
                          </a:solidFill>
                        </a:rPr>
                        <a:t>she</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who</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they</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which</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52221603"/>
                  </a:ext>
                </a:extLst>
              </a:tr>
              <a:tr h="360000">
                <a:tc>
                  <a:txBody>
                    <a:bodyPr/>
                    <a:lstStyle/>
                    <a:p>
                      <a:pPr algn="ctr"/>
                      <a:endParaRPr lang="en-GB" sz="2000" b="1" dirty="0">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2000" b="1" dirty="0">
                        <a:solidFill>
                          <a:schemeClr val="tx1"/>
                        </a:solidFill>
                      </a:endParaRPr>
                    </a:p>
                  </a:txBody>
                  <a:tcPr anchor="ctr">
                    <a:lnL w="12700" cmpd="sng">
                      <a:noFill/>
                    </a:lnL>
                    <a:lnR w="12700" cmpd="sng">
                      <a:noFill/>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37709414"/>
                  </a:ext>
                </a:extLst>
              </a:tr>
              <a:tr h="432000">
                <a:tc>
                  <a:txBody>
                    <a:bodyPr/>
                    <a:lstStyle/>
                    <a:p>
                      <a:pPr algn="ctr"/>
                      <a:r>
                        <a:rPr lang="en-GB" sz="2000" b="1" dirty="0">
                          <a:solidFill>
                            <a:schemeClr val="tx1"/>
                          </a:solidFill>
                        </a:rPr>
                        <a:t>whose</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them</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we</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solidFill>
                          <a:schemeClr val="tx1"/>
                        </a:solidFill>
                      </a:endParaRP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solidFill>
                            <a:schemeClr val="tx1"/>
                          </a:solidFill>
                        </a:rPr>
                        <a:t>that</a:t>
                      </a:r>
                    </a:p>
                  </a:txBody>
                  <a:tcPr anchor="ctr">
                    <a:lnL w="19050" cap="flat" cmpd="sng" algn="ctr">
                      <a:solidFill>
                        <a:srgbClr val="CB3DB7"/>
                      </a:solidFill>
                      <a:prstDash val="solid"/>
                      <a:round/>
                      <a:headEnd type="none" w="med" len="med"/>
                      <a:tailEnd type="none" w="med" len="med"/>
                    </a:lnL>
                    <a:lnR w="19050" cap="flat" cmpd="sng" algn="ctr">
                      <a:solidFill>
                        <a:srgbClr val="CB3DB7"/>
                      </a:solidFill>
                      <a:prstDash val="solid"/>
                      <a:round/>
                      <a:headEnd type="none" w="med" len="med"/>
                      <a:tailEnd type="none" w="med" len="med"/>
                    </a:lnR>
                    <a:lnT w="19050" cap="flat" cmpd="sng" algn="ctr">
                      <a:solidFill>
                        <a:srgbClr val="CB3DB7"/>
                      </a:solidFill>
                      <a:prstDash val="solid"/>
                      <a:round/>
                      <a:headEnd type="none" w="med" len="med"/>
                      <a:tailEnd type="none" w="med" len="med"/>
                    </a:lnT>
                    <a:lnB w="19050" cap="flat" cmpd="sng" algn="ctr">
                      <a:solidFill>
                        <a:srgbClr val="CB3DB7"/>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89701167"/>
                  </a:ext>
                </a:extLst>
              </a:tr>
            </a:tbl>
          </a:graphicData>
        </a:graphic>
      </p:graphicFrame>
    </p:spTree>
    <p:extLst>
      <p:ext uri="{BB962C8B-B14F-4D97-AF65-F5344CB8AC3E}">
        <p14:creationId xmlns:p14="http://schemas.microsoft.com/office/powerpoint/2010/main" val="3621987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endParaRPr lang="en-GB" sz="2000" b="1" u="sng"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Look at paragraph 3. Write a list of all the personal or possessive pronouns and a list of all the relative pronouns in the paragraph. If a pronoun appears several times, only write it once.</a:t>
            </a:r>
          </a:p>
          <a:p>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2" name="Rectangle 11">
            <a:extLst>
              <a:ext uri="{FF2B5EF4-FFF2-40B4-BE49-F238E27FC236}">
                <a16:creationId xmlns:a16="http://schemas.microsoft.com/office/drawing/2014/main" id="{3D0D1A12-FDFC-46FA-843C-613F171BA8CF}"/>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Akamu, who had been on over a hundred missions, was accompanying her.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3996126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endParaRPr lang="en-GB" sz="2000" b="1" u="sng"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endParaRPr lang="en-GB" sz="16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Look at paragraph 3. Write a list of all the personal or possessive pronouns and a list of all the relative pronouns in the paragraph. If a pronoun appears several times, only write it once.</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Personal or possessive pronouns: they, its, she, her</a:t>
            </a:r>
          </a:p>
          <a:p>
            <a:r>
              <a:rPr lang="en-GB" sz="2000" b="1" dirty="0">
                <a:solidFill>
                  <a:srgbClr val="FF0000"/>
                </a:solidFill>
                <a:latin typeface="Century Gothic" panose="020B0502020202020204" pitchFamily="34" charset="0"/>
              </a:rPr>
              <a:t>Relative pronoun: which</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2" name="Rectangle 11">
            <a:extLst>
              <a:ext uri="{FF2B5EF4-FFF2-40B4-BE49-F238E27FC236}">
                <a16:creationId xmlns:a16="http://schemas.microsoft.com/office/drawing/2014/main" id="{3D0D1A12-FDFC-46FA-843C-613F171BA8CF}"/>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Akamu, who had been on over a hundred missions, was accompanying her.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a:t>
            </a:r>
            <a:r>
              <a:rPr lang="en-GB" sz="1400" b="1" dirty="0">
                <a:solidFill>
                  <a:srgbClr val="FF0000"/>
                </a:solidFill>
                <a:latin typeface="Century Gothic" panose="020B0502020202020204" pitchFamily="34" charset="0"/>
              </a:rPr>
              <a:t>they</a:t>
            </a:r>
            <a:r>
              <a:rPr lang="en-GB" sz="1400" b="1" dirty="0">
                <a:solidFill>
                  <a:schemeClr val="tx1"/>
                </a:solidFill>
                <a:latin typeface="Century Gothic" panose="020B0502020202020204" pitchFamily="34" charset="0"/>
              </a:rPr>
              <a:t> crossed onto </a:t>
            </a:r>
            <a:r>
              <a:rPr lang="en-GB" sz="1400" b="1" dirty="0">
                <a:solidFill>
                  <a:srgbClr val="FF0000"/>
                </a:solidFill>
                <a:latin typeface="Century Gothic" panose="020B0502020202020204" pitchFamily="34" charset="0"/>
              </a:rPr>
              <a:t>its</a:t>
            </a:r>
            <a:r>
              <a:rPr lang="en-GB" sz="1400" b="1" dirty="0">
                <a:solidFill>
                  <a:schemeClr val="tx1"/>
                </a:solidFill>
                <a:latin typeface="Century Gothic" panose="020B0502020202020204" pitchFamily="34" charset="0"/>
              </a:rPr>
              <a:t> south side, Lydia recognised the falls, </a:t>
            </a:r>
            <a:r>
              <a:rPr lang="en-GB" sz="1400" b="1" dirty="0">
                <a:solidFill>
                  <a:srgbClr val="FF0000"/>
                </a:solidFill>
                <a:latin typeface="Century Gothic" panose="020B0502020202020204" pitchFamily="34" charset="0"/>
              </a:rPr>
              <a:t>which she </a:t>
            </a:r>
            <a:r>
              <a:rPr lang="en-GB" sz="1400" b="1" dirty="0">
                <a:solidFill>
                  <a:schemeClr val="tx1"/>
                </a:solidFill>
                <a:latin typeface="Century Gothic" panose="020B0502020202020204" pitchFamily="34" charset="0"/>
              </a:rPr>
              <a:t>now recalled having seen before. White water crashed and tumbled down a steep furrow in the side of the looming mountain. Somewhere down there, a climber was desperate for help. Lydia touched </a:t>
            </a:r>
            <a:r>
              <a:rPr lang="en-GB" sz="1400" b="1" dirty="0">
                <a:solidFill>
                  <a:srgbClr val="FF0000"/>
                </a:solidFill>
                <a:latin typeface="Century Gothic" panose="020B0502020202020204" pitchFamily="34" charset="0"/>
              </a:rPr>
              <a:t>her </a:t>
            </a:r>
            <a:r>
              <a:rPr lang="en-GB" sz="1400" b="1" dirty="0">
                <a:solidFill>
                  <a:schemeClr val="tx1"/>
                </a:solidFill>
                <a:latin typeface="Century Gothic" panose="020B0502020202020204" pitchFamily="34" charset="0"/>
              </a:rPr>
              <a:t>necklace, then began the descent.  </a:t>
            </a:r>
          </a:p>
        </p:txBody>
      </p:sp>
    </p:spTree>
    <p:extLst>
      <p:ext uri="{BB962C8B-B14F-4D97-AF65-F5344CB8AC3E}">
        <p14:creationId xmlns:p14="http://schemas.microsoft.com/office/powerpoint/2010/main" val="36917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endParaRPr lang="en-GB" sz="2000" b="1" u="sng" dirty="0">
              <a:solidFill>
                <a:schemeClr val="bg2">
                  <a:lumMod val="50000"/>
                </a:schemeClr>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1600" b="1" dirty="0">
              <a:solidFill>
                <a:schemeClr val="tx1"/>
              </a:solidFill>
              <a:latin typeface="Century Gothic" panose="020B0502020202020204" pitchFamily="34" charset="0"/>
            </a:endParaRPr>
          </a:p>
          <a:p>
            <a:pPr lvl="0" defTabSz="685800">
              <a:defRPr/>
            </a:pPr>
            <a:endParaRPr lang="en-GB" sz="16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 paragraph 1, who or what is referred to by both the personal pronoun ‘he’ and the relative pronoun ‘who’?</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ectangle 7">
            <a:extLst>
              <a:ext uri="{FF2B5EF4-FFF2-40B4-BE49-F238E27FC236}">
                <a16:creationId xmlns:a16="http://schemas.microsoft.com/office/drawing/2014/main" id="{045A90C4-2423-402E-B2DA-E8610F721B24}"/>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Akamu, who had been on over a hundred missions, was accompanying her.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3441232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endParaRPr lang="en-GB" sz="2000" b="1" u="sng" dirty="0">
              <a:solidFill>
                <a:schemeClr val="bg2">
                  <a:lumMod val="50000"/>
                </a:schemeClr>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1600" b="1" dirty="0">
              <a:solidFill>
                <a:schemeClr val="tx1"/>
              </a:solidFill>
              <a:latin typeface="Century Gothic" panose="020B0502020202020204" pitchFamily="34" charset="0"/>
            </a:endParaRPr>
          </a:p>
          <a:p>
            <a:pPr lvl="0" defTabSz="685800">
              <a:defRPr/>
            </a:pPr>
            <a:endParaRPr lang="en-GB" sz="16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 paragraph 1, who or what is referred to by both the personal pronoun ‘he’ and the relative pronoun ‘who’?</a:t>
            </a:r>
          </a:p>
          <a:p>
            <a:pPr lvl="0" defTabSz="685800">
              <a:defRPr/>
            </a:pPr>
            <a:endParaRPr lang="en-GB" sz="2000" b="1" dirty="0">
              <a:solidFill>
                <a:schemeClr val="tx1"/>
              </a:solidFill>
              <a:latin typeface="Century Gothic" panose="020B0502020202020204" pitchFamily="34" charset="0"/>
            </a:endParaRPr>
          </a:p>
          <a:p>
            <a:pPr lvl="0" algn="ctr" defTabSz="685800">
              <a:defRPr/>
            </a:pPr>
            <a:r>
              <a:rPr lang="en-GB" sz="2000" b="1" dirty="0">
                <a:solidFill>
                  <a:srgbClr val="FF0000"/>
                </a:solidFill>
                <a:latin typeface="Century Gothic" panose="020B0502020202020204" pitchFamily="34" charset="0"/>
              </a:rPr>
              <a:t>Akumu</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8" name="Rectangle 7">
            <a:extLst>
              <a:ext uri="{FF2B5EF4-FFF2-40B4-BE49-F238E27FC236}">
                <a16:creationId xmlns:a16="http://schemas.microsoft.com/office/drawing/2014/main" id="{045A90C4-2423-402E-B2DA-E8610F721B24}"/>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t>
            </a:r>
            <a:r>
              <a:rPr lang="en-GB" sz="1400" b="1" dirty="0">
                <a:solidFill>
                  <a:srgbClr val="FF0000"/>
                </a:solidFill>
                <a:latin typeface="Century Gothic" panose="020B0502020202020204" pitchFamily="34" charset="0"/>
              </a:rPr>
              <a:t>Akamu</a:t>
            </a:r>
            <a:r>
              <a:rPr lang="en-GB" sz="1400" b="1" dirty="0">
                <a:solidFill>
                  <a:schemeClr val="tx1"/>
                </a:solidFill>
                <a:latin typeface="Century Gothic" panose="020B0502020202020204" pitchFamily="34" charset="0"/>
              </a:rPr>
              <a:t>, </a:t>
            </a:r>
            <a:r>
              <a:rPr lang="en-GB" sz="1400" b="1" dirty="0">
                <a:solidFill>
                  <a:srgbClr val="FF0000"/>
                </a:solidFill>
                <a:latin typeface="Century Gothic" panose="020B0502020202020204" pitchFamily="34" charset="0"/>
              </a:rPr>
              <a:t>who</a:t>
            </a:r>
            <a:r>
              <a:rPr lang="en-GB" sz="1400" b="1" dirty="0">
                <a:solidFill>
                  <a:schemeClr val="tx1"/>
                </a:solidFill>
                <a:latin typeface="Century Gothic" panose="020B0502020202020204" pitchFamily="34" charset="0"/>
              </a:rPr>
              <a:t> had been on over a hundred missions, was accompanying her. </a:t>
            </a:r>
            <a:r>
              <a:rPr lang="en-GB" sz="1400" b="1" dirty="0">
                <a:solidFill>
                  <a:srgbClr val="FF0000"/>
                </a:solidFill>
                <a:latin typeface="Century Gothic" panose="020B0502020202020204" pitchFamily="34" charset="0"/>
              </a:rPr>
              <a:t>He</a:t>
            </a:r>
            <a:r>
              <a:rPr lang="en-GB" sz="1400" b="1" dirty="0">
                <a:solidFill>
                  <a:schemeClr val="tx1"/>
                </a:solidFill>
                <a:latin typeface="Century Gothic" panose="020B0502020202020204" pitchFamily="34" charset="0"/>
              </a:rPr>
              <a:t>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3603910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endParaRPr lang="en-GB" sz="2000" b="1" u="sng" dirty="0">
              <a:solidFill>
                <a:schemeClr val="bg2">
                  <a:lumMod val="50000"/>
                </a:schemeClr>
              </a:solidFill>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endParaRPr lang="en-GB" sz="16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Jack adds the following relative clause to this sentence from paragraph 2:</a:t>
            </a:r>
          </a:p>
          <a:p>
            <a:pPr lvl="0" defTabSz="685800">
              <a:defRPr/>
            </a:pPr>
            <a:endParaRPr lang="en-GB" sz="2000" b="1" dirty="0">
              <a:solidFill>
                <a:schemeClr val="tx1"/>
              </a:solidFill>
              <a:highlight>
                <a:srgbClr val="FFFF00"/>
              </a:highlight>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Akamu’s voice, </a:t>
            </a:r>
            <a:r>
              <a:rPr lang="en-GB" sz="2000" b="1" spc="-300" dirty="0">
                <a:solidFill>
                  <a:schemeClr val="tx1"/>
                </a:solidFill>
                <a:latin typeface="Century Gothic" panose="020B0502020202020204" pitchFamily="34" charset="0"/>
              </a:rPr>
              <a:t>____________ </a:t>
            </a:r>
            <a:r>
              <a:rPr lang="en-GB" sz="2000" b="1" dirty="0">
                <a:solidFill>
                  <a:schemeClr val="tx1"/>
                </a:solidFill>
                <a:latin typeface="Century Gothic" panose="020B0502020202020204" pitchFamily="34" charset="0"/>
              </a:rPr>
              <a:t> lacked its usual optimism, buzzed into her headset.</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Should he use the relative pronoun ‘who’ or ‘which’?</a:t>
            </a: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6" name="Rectangle 15">
            <a:extLst>
              <a:ext uri="{FF2B5EF4-FFF2-40B4-BE49-F238E27FC236}">
                <a16:creationId xmlns:a16="http://schemas.microsoft.com/office/drawing/2014/main" id="{19FC64BC-8285-44CF-8980-997D0BAFCA13}"/>
              </a:ext>
            </a:extLst>
          </p:cNvPr>
          <p:cNvSpPr/>
          <p:nvPr/>
        </p:nvSpPr>
        <p:spPr>
          <a:xfrm>
            <a:off x="402020" y="629586"/>
            <a:ext cx="8339959" cy="3355491"/>
          </a:xfrm>
          <a:prstGeom prst="rect">
            <a:avLst/>
          </a:prstGeom>
          <a:solidFill>
            <a:schemeClr val="bg1"/>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en-GB" sz="1400" b="1" dirty="0">
                <a:solidFill>
                  <a:schemeClr val="tx1"/>
                </a:solidFill>
                <a:latin typeface="Century Gothic" panose="020B0502020202020204" pitchFamily="34" charset="0"/>
              </a:rPr>
              <a:t>Lydia had to be fast, and she had to be accurate. Mount Foden was at least thirty miles away and the accident sounded like a bad one. If the climber was trapped on the south side of the mountain, landing would be very tricky indeed. She was glad Akamu, who had been on over a hundred missions, was accompanying her. He was busily working out exactly where the climber had fallen. She trusted him to get it right.</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“It’s not looking good, Lyds.” Akamu’s voice buzzed into her headset. “It’s a south side landing. Do you remember those waterfalls which I flew you past last year? The ones that look golden if you catch them at the right time? I’m afraid it looks like that’s where we’re heading. It’s going to be a tough pick up.”</a:t>
            </a:r>
          </a:p>
          <a:p>
            <a:pPr indent="273050"/>
            <a:endParaRPr lang="en-GB" sz="1400" b="1" dirty="0">
              <a:solidFill>
                <a:schemeClr val="tx1"/>
              </a:solidFill>
              <a:latin typeface="Century Gothic" panose="020B0502020202020204" pitchFamily="34" charset="0"/>
            </a:endParaRPr>
          </a:p>
          <a:p>
            <a:r>
              <a:rPr lang="en-GB" sz="1400" b="1" dirty="0">
                <a:solidFill>
                  <a:schemeClr val="tx1"/>
                </a:solidFill>
                <a:latin typeface="Century Gothic" panose="020B0502020202020204" pitchFamily="34" charset="0"/>
              </a:rPr>
              <a:t>Mount Foden slowly came into view. As they crossed onto its south side, Lydia recognised the falls, which she now recalled having seen before. White water crashed and tumbled down a steep furrow in the side of the looming mountain. Somewhere down there, a climber was desperate for help. Lydia touched her necklace, then began the descent.  </a:t>
            </a:r>
          </a:p>
        </p:txBody>
      </p:sp>
    </p:spTree>
    <p:extLst>
      <p:ext uri="{BB962C8B-B14F-4D97-AF65-F5344CB8AC3E}">
        <p14:creationId xmlns:p14="http://schemas.microsoft.com/office/powerpoint/2010/main" val="509980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6768ad0e7065588ff79bad5efd391656">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023737c47b7c15f707c24ad90848c5a9"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Props1.xml><?xml version="1.0" encoding="utf-8"?>
<ds:datastoreItem xmlns:ds="http://schemas.openxmlformats.org/officeDocument/2006/customXml" ds:itemID="{6102720F-016E-4438-82DF-90E518969F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0EF8F11D-A449-4684-B8E0-461263A2E192}">
  <ds:schemaRefs>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0f0ae0ff-29c4-4766-b250-c1a9bee8d430"/>
    <ds:schemaRef ds:uri="http://schemas.microsoft.com/sharepoint/v3"/>
    <ds:schemaRef ds:uri="86144f90-c7b6-48d0-aae5-f5e9e48cc3d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515</TotalTime>
  <Words>3611</Words>
  <Application>Microsoft Office PowerPoint</Application>
  <PresentationFormat>On-screen Show (4:3)</PresentationFormat>
  <Paragraphs>382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R. Pettit (BPS)</cp:lastModifiedBy>
  <cp:revision>14</cp:revision>
  <dcterms:created xsi:type="dcterms:W3CDTF">2018-03-17T10:08:43Z</dcterms:created>
  <dcterms:modified xsi:type="dcterms:W3CDTF">2020-06-18T09:37:41Z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1024">
    <vt:lpwstr>176</vt:lpwstr>
  </property>
  <property fmtid="{D5CDD505-2E9C-101B-9397-08002B2CF9AE}" pid="5" name="AuthorIds_UIVersion_1536">
    <vt:lpwstr>43</vt:lpwstr>
  </property>
  <property fmtid="{D5CDD505-2E9C-101B-9397-08002B2CF9AE}" pid="6" name="AuthorIds_UIVersion_512">
    <vt:lpwstr>186,117</vt:lpwstr>
  </property>
</Properties>
</file>