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64" r:id="rId5"/>
    <p:sldId id="265" r:id="rId6"/>
    <p:sldId id="266" r:id="rId7"/>
    <p:sldId id="269" r:id="rId8"/>
    <p:sldId id="257" r:id="rId9"/>
    <p:sldId id="258" r:id="rId10"/>
    <p:sldId id="259" r:id="rId11"/>
    <p:sldId id="26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88E836-8B92-416D-A0D4-B27144805FA9}"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250309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88E836-8B92-416D-A0D4-B27144805FA9}"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156584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88E836-8B92-416D-A0D4-B27144805FA9}"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505115-3002-4E6E-B3EC-EE2C35AD805C}"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9642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588E836-8B92-416D-A0D4-B27144805FA9}"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4058135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588E836-8B92-416D-A0D4-B27144805FA9}"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505115-3002-4E6E-B3EC-EE2C35AD805C}"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9793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588E836-8B92-416D-A0D4-B27144805FA9}"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1404440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8E836-8B92-416D-A0D4-B27144805FA9}"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3006043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8E836-8B92-416D-A0D4-B27144805FA9}"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278459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8E836-8B92-416D-A0D4-B27144805FA9}"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50993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88E836-8B92-416D-A0D4-B27144805FA9}" type="datetimeFigureOut">
              <a:rPr lang="en-GB" smtClean="0"/>
              <a:t>13/01/2021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107908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88E836-8B92-416D-A0D4-B27144805FA9}"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46428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88E836-8B92-416D-A0D4-B27144805FA9}" type="datetimeFigureOut">
              <a:rPr lang="en-GB" smtClean="0"/>
              <a:t>13/01/2021</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62565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88E836-8B92-416D-A0D4-B27144805FA9}" type="datetimeFigureOut">
              <a:rPr lang="en-GB" smtClean="0"/>
              <a:t>13/01/2021</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3427954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8E836-8B92-416D-A0D4-B27144805FA9}" type="datetimeFigureOut">
              <a:rPr lang="en-GB" smtClean="0"/>
              <a:t>13/01/2021</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2513428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88E836-8B92-416D-A0D4-B27144805FA9}"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2167085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88E836-8B92-416D-A0D4-B27144805FA9}" type="datetimeFigureOut">
              <a:rPr lang="en-GB" smtClean="0"/>
              <a:t>13/01/2021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C505115-3002-4E6E-B3EC-EE2C35AD805C}" type="slidenum">
              <a:rPr lang="en-GB" smtClean="0"/>
              <a:t>‹#›</a:t>
            </a:fld>
            <a:endParaRPr lang="en-GB"/>
          </a:p>
        </p:txBody>
      </p:sp>
    </p:spTree>
    <p:extLst>
      <p:ext uri="{BB962C8B-B14F-4D97-AF65-F5344CB8AC3E}">
        <p14:creationId xmlns:p14="http://schemas.microsoft.com/office/powerpoint/2010/main" val="1778205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88E836-8B92-416D-A0D4-B27144805FA9}" type="datetimeFigureOut">
              <a:rPr lang="en-GB" smtClean="0"/>
              <a:t>13/01/2021</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C505115-3002-4E6E-B3EC-EE2C35AD805C}" type="slidenum">
              <a:rPr lang="en-GB" smtClean="0"/>
              <a:t>‹#›</a:t>
            </a:fld>
            <a:endParaRPr lang="en-GB"/>
          </a:p>
        </p:txBody>
      </p:sp>
    </p:spTree>
    <p:extLst>
      <p:ext uri="{BB962C8B-B14F-4D97-AF65-F5344CB8AC3E}">
        <p14:creationId xmlns:p14="http://schemas.microsoft.com/office/powerpoint/2010/main" val="2516418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Defeating the Monster</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09475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335" y="1190884"/>
            <a:ext cx="10515600" cy="5910956"/>
          </a:xfrm>
        </p:spPr>
        <p:txBody>
          <a:bodyPr>
            <a:normAutofit/>
          </a:bodyPr>
          <a:lstStyle/>
          <a:p>
            <a:pPr marL="0" indent="0">
              <a:buNone/>
            </a:pPr>
            <a:r>
              <a:rPr lang="en-GB" dirty="0"/>
              <a:t>His scream was so loud that it summoned other Cyclopes who called: </a:t>
            </a:r>
          </a:p>
          <a:p>
            <a:pPr marL="0" indent="0">
              <a:buNone/>
            </a:pPr>
            <a:r>
              <a:rPr lang="en-GB" dirty="0"/>
              <a:t>“Who has done this to you?”</a:t>
            </a:r>
          </a:p>
          <a:p>
            <a:pPr marL="0" indent="0">
              <a:buNone/>
            </a:pPr>
            <a:r>
              <a:rPr lang="en-GB" dirty="0"/>
              <a:t>“Nobody has done this to me!” bellowed </a:t>
            </a:r>
            <a:r>
              <a:rPr lang="en-GB" dirty="0" err="1"/>
              <a:t>Polyhemus</a:t>
            </a:r>
            <a:r>
              <a:rPr lang="en-GB" dirty="0"/>
              <a:t>.</a:t>
            </a:r>
          </a:p>
          <a:p>
            <a:pPr marL="0" indent="0">
              <a:buNone/>
            </a:pPr>
            <a:r>
              <a:rPr lang="en-GB" dirty="0"/>
              <a:t>“Well we cannot help you then,” they replied.</a:t>
            </a:r>
          </a:p>
          <a:p>
            <a:pPr marL="0" indent="0">
              <a:buNone/>
            </a:pPr>
            <a:r>
              <a:rPr lang="en-GB" dirty="0"/>
              <a:t>All night the blinded Cyclops stumbled around the cave, desperate to capture his attackers. When dawn broke, he felt his way along the walls of the cave until he found the boulder blocking the exit. He tapped it out of the way and waited for us to run past. But as we knew that Polyphemus would be searching for a the human form, each one of us had fastened ourselves to the underneath of a ram or buck and trotted right past the volcano-man and back to our ship.</a:t>
            </a:r>
          </a:p>
          <a:p>
            <a:pPr marL="0" indent="0">
              <a:buNone/>
            </a:pPr>
            <a:r>
              <a:rPr lang="en-GB" dirty="0"/>
              <a:t>From the bow of our boat I watched the Cyclops and mocked: “Polyphemus! It wasn’t Nobody who blinded you, it was somebody! It was I, Odysseus, remember my name for the rest of your life!” I laughed at </a:t>
            </a:r>
            <a:r>
              <a:rPr lang="en-GB" dirty="0" err="1"/>
              <a:t>Polyhemus</a:t>
            </a:r>
            <a:r>
              <a:rPr lang="en-GB" dirty="0"/>
              <a:t>’ uncontrollable ranting but I would soon realise that my gloating would cost us dearly...</a:t>
            </a:r>
          </a:p>
          <a:p>
            <a:endParaRPr lang="en-GB" dirty="0"/>
          </a:p>
        </p:txBody>
      </p:sp>
    </p:spTree>
    <p:extLst>
      <p:ext uri="{BB962C8B-B14F-4D97-AF65-F5344CB8AC3E}">
        <p14:creationId xmlns:p14="http://schemas.microsoft.com/office/powerpoint/2010/main" val="55819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a:t>Now have a go at story </a:t>
            </a:r>
            <a:r>
              <a:rPr lang="en-GB" dirty="0" smtClean="0"/>
              <a:t>mapping the next 3 paragraphs- remember you should be able to re-tell the story from your pictures- this will help you to build the story structure in your mind- you should certainly be able to retell the first three paragraphs by just your pictures.</a:t>
            </a:r>
          </a:p>
          <a:p>
            <a:endParaRPr lang="en-GB" dirty="0"/>
          </a:p>
          <a:p>
            <a:r>
              <a:rPr lang="en-GB" dirty="0" smtClean="0"/>
              <a:t>Don’t go any further- tomorrow we’ll look at some more and also answer some questions about the text!</a:t>
            </a:r>
          </a:p>
          <a:p>
            <a:endParaRPr lang="en-GB" dirty="0"/>
          </a:p>
          <a:p>
            <a:r>
              <a:rPr lang="en-GB" dirty="0" smtClean="0"/>
              <a:t>Remember to send your work to the Class email when you get </a:t>
            </a:r>
            <a:r>
              <a:rPr lang="en-GB" smtClean="0"/>
              <a:t>a chance! </a:t>
            </a:r>
            <a:endParaRPr lang="en-GB" dirty="0" smtClean="0"/>
          </a:p>
          <a:p>
            <a:endParaRPr lang="en-GB" dirty="0"/>
          </a:p>
          <a:p>
            <a:endParaRPr lang="en-GB" dirty="0"/>
          </a:p>
        </p:txBody>
      </p:sp>
    </p:spTree>
    <p:extLst>
      <p:ext uri="{BB962C8B-B14F-4D97-AF65-F5344CB8AC3E}">
        <p14:creationId xmlns:p14="http://schemas.microsoft.com/office/powerpoint/2010/main" val="38373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3"/>
          <p:cNvSpPr>
            <a:spLocks noChangeArrowheads="1"/>
          </p:cNvSpPr>
          <p:nvPr/>
        </p:nvSpPr>
        <p:spPr bwMode="auto">
          <a:xfrm>
            <a:off x="2762760" y="1434263"/>
            <a:ext cx="69336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GB" altLang="en-US" sz="2200" b="1" dirty="0" smtClean="0">
                <a:ea typeface="Times New Roman" panose="02020603050405020304" pitchFamily="18" charset="0"/>
                <a:cs typeface="Calibri" panose="020F0502020204030204" pitchFamily="34" charset="0"/>
              </a:rPr>
              <a:t> </a:t>
            </a:r>
            <a:r>
              <a:rPr lang="en-GB" sz="2200" dirty="0"/>
              <a:t>Use all of the words in the boxes below to write one grammatically correct sentence. </a:t>
            </a:r>
          </a:p>
          <a:p>
            <a:pPr lvl="0"/>
            <a:endParaRPr lang="en-GB" sz="2200" dirty="0"/>
          </a:p>
          <a:p>
            <a:r>
              <a:rPr lang="en-GB" sz="2200" dirty="0"/>
              <a:t>Remember to punctuate your sentence correctly. </a:t>
            </a:r>
            <a:endParaRPr lang="en-GB" altLang="en-US" sz="2200" dirty="0"/>
          </a:p>
        </p:txBody>
      </p:sp>
      <p:sp>
        <p:nvSpPr>
          <p:cNvPr id="24" name="Rectangle 23"/>
          <p:cNvSpPr/>
          <p:nvPr/>
        </p:nvSpPr>
        <p:spPr>
          <a:xfrm>
            <a:off x="8407724" y="4437113"/>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sp>
        <p:nvSpPr>
          <p:cNvPr id="23" name="Rectangle 13"/>
          <p:cNvSpPr>
            <a:spLocks noChangeArrowheads="1"/>
          </p:cNvSpPr>
          <p:nvPr/>
        </p:nvSpPr>
        <p:spPr bwMode="auto">
          <a:xfrm>
            <a:off x="1847528" y="6059308"/>
            <a:ext cx="853244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Now rewrite your sentence, changing the word order.</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sp>
        <p:nvSpPr>
          <p:cNvPr id="11" name="TextBox 10">
            <a:extLst>
              <a:ext uri="{FF2B5EF4-FFF2-40B4-BE49-F238E27FC236}">
                <a16:creationId xmlns:a16="http://schemas.microsoft.com/office/drawing/2014/main" id="{E62E9B77-8D75-4C4B-9F94-652869848617}"/>
              </a:ext>
            </a:extLst>
          </p:cNvPr>
          <p:cNvSpPr txBox="1"/>
          <p:nvPr/>
        </p:nvSpPr>
        <p:spPr>
          <a:xfrm>
            <a:off x="5686045" y="3895368"/>
            <a:ext cx="2205503" cy="430887"/>
          </a:xfrm>
          <a:prstGeom prst="rect">
            <a:avLst/>
          </a:prstGeom>
          <a:noFill/>
          <a:ln>
            <a:solidFill>
              <a:schemeClr val="tx1"/>
            </a:solidFill>
          </a:ln>
        </p:spPr>
        <p:txBody>
          <a:bodyPr wrap="square" rtlCol="0">
            <a:spAutoFit/>
          </a:bodyPr>
          <a:lstStyle/>
          <a:p>
            <a:r>
              <a:rPr lang="en-GB" sz="2200" dirty="0"/>
              <a:t>I need to pack</a:t>
            </a:r>
          </a:p>
        </p:txBody>
      </p:sp>
      <p:sp>
        <p:nvSpPr>
          <p:cNvPr id="16" name="TextBox 15">
            <a:extLst>
              <a:ext uri="{FF2B5EF4-FFF2-40B4-BE49-F238E27FC236}">
                <a16:creationId xmlns:a16="http://schemas.microsoft.com/office/drawing/2014/main" id="{4BBF33B6-467B-4A80-9E65-7F1C9B06BDDE}"/>
              </a:ext>
            </a:extLst>
          </p:cNvPr>
          <p:cNvSpPr txBox="1"/>
          <p:nvPr/>
        </p:nvSpPr>
        <p:spPr>
          <a:xfrm>
            <a:off x="8266184" y="3888396"/>
            <a:ext cx="1271285" cy="430887"/>
          </a:xfrm>
          <a:prstGeom prst="rect">
            <a:avLst/>
          </a:prstGeom>
          <a:noFill/>
          <a:ln>
            <a:solidFill>
              <a:schemeClr val="tx1"/>
            </a:solidFill>
          </a:ln>
        </p:spPr>
        <p:txBody>
          <a:bodyPr wrap="square" rtlCol="0">
            <a:spAutoFit/>
          </a:bodyPr>
          <a:lstStyle/>
          <a:p>
            <a:r>
              <a:rPr lang="en-GB" sz="2200" dirty="0"/>
              <a:t>a towel</a:t>
            </a:r>
          </a:p>
        </p:txBody>
      </p:sp>
      <p:sp>
        <p:nvSpPr>
          <p:cNvPr id="17" name="TextBox 16">
            <a:extLst>
              <a:ext uri="{FF2B5EF4-FFF2-40B4-BE49-F238E27FC236}">
                <a16:creationId xmlns:a16="http://schemas.microsoft.com/office/drawing/2014/main" id="{7387B37A-133B-4C9C-BF3F-7CEAED981AE1}"/>
              </a:ext>
            </a:extLst>
          </p:cNvPr>
          <p:cNvSpPr txBox="1"/>
          <p:nvPr/>
        </p:nvSpPr>
        <p:spPr>
          <a:xfrm>
            <a:off x="3402676" y="3895369"/>
            <a:ext cx="2083724" cy="430887"/>
          </a:xfrm>
          <a:prstGeom prst="rect">
            <a:avLst/>
          </a:prstGeom>
          <a:noFill/>
          <a:ln>
            <a:solidFill>
              <a:schemeClr val="tx1"/>
            </a:solidFill>
          </a:ln>
        </p:spPr>
        <p:txBody>
          <a:bodyPr wrap="square" rtlCol="0">
            <a:spAutoFit/>
          </a:bodyPr>
          <a:lstStyle/>
          <a:p>
            <a:r>
              <a:rPr lang="en-GB" sz="2200" dirty="0"/>
              <a:t>goggles and</a:t>
            </a:r>
          </a:p>
        </p:txBody>
      </p:sp>
      <p:sp>
        <p:nvSpPr>
          <p:cNvPr id="18" name="TextBox 17">
            <a:extLst>
              <a:ext uri="{FF2B5EF4-FFF2-40B4-BE49-F238E27FC236}">
                <a16:creationId xmlns:a16="http://schemas.microsoft.com/office/drawing/2014/main" id="{3C03C894-6D5B-4E74-A604-A3EABDA879AE}"/>
              </a:ext>
            </a:extLst>
          </p:cNvPr>
          <p:cNvSpPr txBox="1"/>
          <p:nvPr/>
        </p:nvSpPr>
        <p:spPr>
          <a:xfrm>
            <a:off x="7480576" y="3169161"/>
            <a:ext cx="1813053" cy="430887"/>
          </a:xfrm>
          <a:prstGeom prst="rect">
            <a:avLst/>
          </a:prstGeom>
          <a:noFill/>
          <a:ln>
            <a:solidFill>
              <a:schemeClr val="tx1"/>
            </a:solidFill>
          </a:ln>
        </p:spPr>
        <p:txBody>
          <a:bodyPr wrap="square" rtlCol="0">
            <a:spAutoFit/>
          </a:bodyPr>
          <a:lstStyle/>
          <a:p>
            <a:r>
              <a:rPr lang="en-GB" sz="2200" dirty="0"/>
              <a:t>my swimsuit</a:t>
            </a:r>
          </a:p>
        </p:txBody>
      </p:sp>
      <p:sp>
        <p:nvSpPr>
          <p:cNvPr id="19" name="TextBox 18">
            <a:extLst>
              <a:ext uri="{FF2B5EF4-FFF2-40B4-BE49-F238E27FC236}">
                <a16:creationId xmlns:a16="http://schemas.microsoft.com/office/drawing/2014/main" id="{BE9ECCD0-38C1-4CEA-929D-E1C24C017B76}"/>
              </a:ext>
            </a:extLst>
          </p:cNvPr>
          <p:cNvSpPr txBox="1"/>
          <p:nvPr/>
        </p:nvSpPr>
        <p:spPr>
          <a:xfrm>
            <a:off x="4042964" y="3172898"/>
            <a:ext cx="3338738" cy="430887"/>
          </a:xfrm>
          <a:prstGeom prst="rect">
            <a:avLst/>
          </a:prstGeom>
          <a:noFill/>
          <a:ln>
            <a:solidFill>
              <a:schemeClr val="tx1"/>
            </a:solidFill>
          </a:ln>
        </p:spPr>
        <p:txBody>
          <a:bodyPr wrap="square" rtlCol="0">
            <a:spAutoFit/>
          </a:bodyPr>
          <a:lstStyle/>
          <a:p>
            <a:r>
              <a:rPr lang="en-GB" sz="2200" dirty="0"/>
              <a:t>for my swimming lesson</a:t>
            </a:r>
          </a:p>
        </p:txBody>
      </p:sp>
    </p:spTree>
    <p:extLst>
      <p:ext uri="{BB962C8B-B14F-4D97-AF65-F5344CB8AC3E}">
        <p14:creationId xmlns:p14="http://schemas.microsoft.com/office/powerpoint/2010/main" val="80976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18DF5B-C7E5-41A3-9007-E34DE55A35B1}"/>
              </a:ext>
            </a:extLst>
          </p:cNvPr>
          <p:cNvSpPr txBox="1"/>
          <p:nvPr/>
        </p:nvSpPr>
        <p:spPr>
          <a:xfrm>
            <a:off x="4744042" y="692697"/>
            <a:ext cx="2914388" cy="507831"/>
          </a:xfrm>
          <a:prstGeom prst="rect">
            <a:avLst/>
          </a:prstGeom>
          <a:noFill/>
        </p:spPr>
        <p:txBody>
          <a:bodyPr wrap="none" rtlCol="0">
            <a:spAutoFit/>
          </a:bodyPr>
          <a:lstStyle/>
          <a:p>
            <a:r>
              <a:rPr lang="en-GB" sz="2700" b="1" dirty="0"/>
              <a:t>Week 5 - questions</a:t>
            </a:r>
          </a:p>
        </p:txBody>
      </p:sp>
      <p:sp>
        <p:nvSpPr>
          <p:cNvPr id="8" name="Rectangle 13"/>
          <p:cNvSpPr>
            <a:spLocks noChangeArrowheads="1"/>
          </p:cNvSpPr>
          <p:nvPr/>
        </p:nvSpPr>
        <p:spPr bwMode="auto">
          <a:xfrm>
            <a:off x="2906776" y="1628800"/>
            <a:ext cx="69336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b="1" dirty="0">
                <a:ea typeface="Times New Roman" panose="02020603050405020304" pitchFamily="18" charset="0"/>
                <a:cs typeface="Calibri" panose="020F0502020204030204" pitchFamily="34" charset="0"/>
              </a:rPr>
              <a:t>1.</a:t>
            </a:r>
            <a:r>
              <a:rPr lang="en-GB" altLang="en-US" sz="2200" dirty="0">
                <a:ea typeface="Times New Roman" panose="02020603050405020304" pitchFamily="18" charset="0"/>
                <a:cs typeface="Calibri" panose="020F0502020204030204" pitchFamily="34" charset="0"/>
              </a:rPr>
              <a:t>  Tick the sentence that must end in a </a:t>
            </a:r>
            <a:r>
              <a:rPr lang="en-GB" altLang="en-US" sz="2200" b="1" dirty="0">
                <a:ea typeface="Times New Roman" panose="02020603050405020304" pitchFamily="18" charset="0"/>
                <a:cs typeface="Calibri" panose="020F0502020204030204" pitchFamily="34" charset="0"/>
              </a:rPr>
              <a:t>question mark</a:t>
            </a:r>
            <a:r>
              <a:rPr lang="en-GB" altLang="en-US" sz="2200" dirty="0">
                <a:ea typeface="Times New Roman" panose="02020603050405020304" pitchFamily="18" charset="0"/>
                <a:cs typeface="Calibri" panose="020F0502020204030204" pitchFamily="34" charset="0"/>
              </a:rPr>
              <a:t>.</a:t>
            </a:r>
            <a:endParaRPr lang="en-GB" altLang="en-US" sz="2200" dirty="0"/>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                                                                                  </a:t>
            </a:r>
            <a:endParaRPr lang="en-GB" altLang="en-US" sz="2200" dirty="0"/>
          </a:p>
          <a:p>
            <a:pPr eaLnBrk="0" fontAlgn="base" hangingPunct="0">
              <a:spcBef>
                <a:spcPct val="0"/>
              </a:spcBef>
              <a:spcAft>
                <a:spcPct val="0"/>
              </a:spcAft>
            </a:pPr>
            <a:endParaRPr lang="en-GB" altLang="en-US" sz="2200" dirty="0"/>
          </a:p>
        </p:txBody>
      </p:sp>
      <p:sp>
        <p:nvSpPr>
          <p:cNvPr id="37" name="Rectangle 13"/>
          <p:cNvSpPr>
            <a:spLocks noChangeArrowheads="1"/>
          </p:cNvSpPr>
          <p:nvPr/>
        </p:nvSpPr>
        <p:spPr bwMode="auto">
          <a:xfrm>
            <a:off x="1469408" y="6086604"/>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GB" altLang="en-US" sz="2200" b="1" i="1" u="sng" dirty="0">
                <a:ea typeface="Times New Roman" panose="02020603050405020304" pitchFamily="18" charset="0"/>
                <a:cs typeface="Calibri" panose="020F0502020204030204" pitchFamily="34" charset="0"/>
              </a:rPr>
              <a:t>CHALLENGE</a:t>
            </a:r>
            <a:r>
              <a:rPr lang="en-GB" altLang="en-US" sz="2200" b="1" i="1" dirty="0">
                <a:ea typeface="Times New Roman" panose="02020603050405020304" pitchFamily="18" charset="0"/>
                <a:cs typeface="Calibri" panose="020F0502020204030204" pitchFamily="34" charset="0"/>
              </a:rPr>
              <a:t>: Write a question that has the answer </a:t>
            </a:r>
            <a:r>
              <a:rPr lang="en-GB" altLang="en-US" sz="2200" b="1" i="1" u="sng" dirty="0">
                <a:ea typeface="Times New Roman" panose="02020603050405020304" pitchFamily="18" charset="0"/>
                <a:cs typeface="Calibri" panose="020F0502020204030204" pitchFamily="34" charset="0"/>
              </a:rPr>
              <a:t>yesterday</a:t>
            </a:r>
            <a:r>
              <a:rPr lang="en-GB" altLang="en-US" sz="2200" b="1" i="1" dirty="0">
                <a:ea typeface="Times New Roman" panose="02020603050405020304" pitchFamily="18" charset="0"/>
                <a:cs typeface="Calibri" panose="020F0502020204030204" pitchFamily="34" charset="0"/>
              </a:rPr>
              <a:t>.</a:t>
            </a:r>
            <a:endParaRPr lang="en-GB" altLang="en-US" sz="2200" i="1" dirty="0"/>
          </a:p>
          <a:p>
            <a:pPr eaLnBrk="0" fontAlgn="base" hangingPunct="0">
              <a:spcBef>
                <a:spcPct val="0"/>
              </a:spcBef>
              <a:spcAft>
                <a:spcPct val="0"/>
              </a:spcAft>
            </a:pPr>
            <a:r>
              <a:rPr lang="en-GB" altLang="en-US" sz="2200" i="1" dirty="0">
                <a:ea typeface="Times New Roman" panose="02020603050405020304" pitchFamily="18" charset="0"/>
                <a:cs typeface="Calibri" panose="020F0502020204030204" pitchFamily="34" charset="0"/>
              </a:rPr>
              <a:t>                                                                                  </a:t>
            </a:r>
            <a:endParaRPr lang="en-GB" altLang="en-US" sz="2200" i="1" dirty="0"/>
          </a:p>
          <a:p>
            <a:pPr eaLnBrk="0" fontAlgn="base" hangingPunct="0">
              <a:spcBef>
                <a:spcPct val="0"/>
              </a:spcBef>
              <a:spcAft>
                <a:spcPct val="0"/>
              </a:spcAft>
            </a:pPr>
            <a:endParaRPr lang="en-GB" altLang="en-US" sz="2200" i="1" dirty="0"/>
          </a:p>
        </p:txBody>
      </p:sp>
      <p:grpSp>
        <p:nvGrpSpPr>
          <p:cNvPr id="20" name="Group 19"/>
          <p:cNvGrpSpPr/>
          <p:nvPr/>
        </p:nvGrpSpPr>
        <p:grpSpPr>
          <a:xfrm>
            <a:off x="8186062" y="2182799"/>
            <a:ext cx="1143262" cy="3754663"/>
            <a:chOff x="7110309" y="2132856"/>
            <a:chExt cx="1143262" cy="3754663"/>
          </a:xfrm>
        </p:grpSpPr>
        <p:grpSp>
          <p:nvGrpSpPr>
            <p:cNvPr id="21" name="Group 20"/>
            <p:cNvGrpSpPr/>
            <p:nvPr/>
          </p:nvGrpSpPr>
          <p:grpSpPr>
            <a:xfrm>
              <a:off x="7110309" y="2132856"/>
              <a:ext cx="1143262" cy="2966718"/>
              <a:chOff x="7110309" y="2132856"/>
              <a:chExt cx="1143262" cy="2966718"/>
            </a:xfrm>
          </p:grpSpPr>
          <p:grpSp>
            <p:nvGrpSpPr>
              <p:cNvPr id="23" name="Group 22"/>
              <p:cNvGrpSpPr/>
              <p:nvPr/>
            </p:nvGrpSpPr>
            <p:grpSpPr>
              <a:xfrm>
                <a:off x="7455015" y="2703983"/>
                <a:ext cx="443007" cy="2395591"/>
                <a:chOff x="0" y="-69120"/>
                <a:chExt cx="219657" cy="1303797"/>
              </a:xfrm>
            </p:grpSpPr>
            <p:sp>
              <p:nvSpPr>
                <p:cNvPr id="26" name="Rectangle 25"/>
                <p:cNvSpPr/>
                <p:nvPr/>
              </p:nvSpPr>
              <p:spPr>
                <a:xfrm>
                  <a:off x="0" y="-69120"/>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1</a:t>
                  </a:r>
                </a:p>
              </p:txBody>
            </p:sp>
            <p:sp>
              <p:nvSpPr>
                <p:cNvPr id="28" name="Rectangle 27"/>
                <p:cNvSpPr/>
                <p:nvPr/>
              </p:nvSpPr>
              <p:spPr>
                <a:xfrm>
                  <a:off x="6297" y="289291"/>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2</a:t>
                  </a:r>
                </a:p>
              </p:txBody>
            </p:sp>
            <p:sp>
              <p:nvSpPr>
                <p:cNvPr id="32" name="Rectangle 31"/>
                <p:cNvSpPr/>
                <p:nvPr/>
              </p:nvSpPr>
              <p:spPr>
                <a:xfrm>
                  <a:off x="5434" y="657063"/>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3</a:t>
                  </a:r>
                </a:p>
              </p:txBody>
            </p:sp>
            <p:sp>
              <p:nvSpPr>
                <p:cNvPr id="33" name="Rectangle 32"/>
                <p:cNvSpPr/>
                <p:nvPr/>
              </p:nvSpPr>
              <p:spPr>
                <a:xfrm>
                  <a:off x="0" y="1021317"/>
                  <a:ext cx="213360" cy="2133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2200" b="1" dirty="0"/>
                    <a:t>4</a:t>
                  </a:r>
                </a:p>
              </p:txBody>
            </p:sp>
          </p:grpSp>
          <p:sp>
            <p:nvSpPr>
              <p:cNvPr id="25" name="Rectangle 24"/>
              <p:cNvSpPr/>
              <p:nvPr/>
            </p:nvSpPr>
            <p:spPr>
              <a:xfrm>
                <a:off x="7110309" y="2132856"/>
                <a:ext cx="1143262" cy="430887"/>
              </a:xfrm>
              <a:prstGeom prst="rect">
                <a:avLst/>
              </a:prstGeom>
            </p:spPr>
            <p:txBody>
              <a:bodyPr wrap="none">
                <a:spAutoFit/>
              </a:bodyPr>
              <a:lstStyle/>
              <a:p>
                <a:r>
                  <a:rPr lang="en-GB" altLang="en-US" sz="2200" dirty="0">
                    <a:ea typeface="Times New Roman" panose="02020603050405020304" pitchFamily="18" charset="0"/>
                    <a:cs typeface="Calibri" panose="020F0502020204030204" pitchFamily="34" charset="0"/>
                  </a:rPr>
                  <a:t>Tick </a:t>
                </a:r>
                <a:r>
                  <a:rPr lang="en-GB" altLang="en-US" sz="2200" b="1" dirty="0">
                    <a:ea typeface="Times New Roman" panose="02020603050405020304" pitchFamily="18" charset="0"/>
                    <a:cs typeface="Calibri" panose="020F0502020204030204" pitchFamily="34" charset="0"/>
                  </a:rPr>
                  <a:t>one</a:t>
                </a:r>
                <a:endParaRPr lang="en-GB" sz="2200" dirty="0"/>
              </a:p>
            </p:txBody>
          </p:sp>
        </p:grpSp>
        <p:sp>
          <p:nvSpPr>
            <p:cNvPr id="22" name="Rectangle 21"/>
            <p:cNvSpPr/>
            <p:nvPr/>
          </p:nvSpPr>
          <p:spPr>
            <a:xfrm>
              <a:off x="7138760" y="5118078"/>
              <a:ext cx="1084733" cy="769441"/>
            </a:xfrm>
            <a:prstGeom prst="rect">
              <a:avLst/>
            </a:prstGeom>
          </p:spPr>
          <p:txBody>
            <a:bodyPr wrap="square">
              <a:spAutoFit/>
            </a:bodyPr>
            <a:lstStyle/>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______</a:t>
              </a:r>
              <a:endParaRPr lang="en-GB" altLang="en-US" sz="2200" dirty="0"/>
            </a:p>
            <a:p>
              <a:pPr lvl="0" algn="ct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1 mark</a:t>
              </a:r>
              <a:endParaRPr lang="en-GB" altLang="en-US" sz="2200" dirty="0"/>
            </a:p>
          </p:txBody>
        </p:sp>
      </p:grpSp>
      <p:sp>
        <p:nvSpPr>
          <p:cNvPr id="34" name="Rectangle 14"/>
          <p:cNvSpPr>
            <a:spLocks noChangeArrowheads="1"/>
          </p:cNvSpPr>
          <p:nvPr/>
        </p:nvSpPr>
        <p:spPr bwMode="auto">
          <a:xfrm>
            <a:off x="2855640" y="2644458"/>
            <a:ext cx="412228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I needed to ask for some more</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Ask her to be a little quieter</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ea typeface="Times New Roman" panose="02020603050405020304" pitchFamily="18" charset="0"/>
                <a:cs typeface="Calibri" panose="020F0502020204030204" pitchFamily="34" charset="0"/>
              </a:rPr>
              <a:t>Did he ask you to close the door</a:t>
            </a:r>
            <a:endParaRPr lang="en-GB" altLang="en-US" sz="2200" dirty="0"/>
          </a:p>
          <a:p>
            <a:pPr eaLnBrk="0" fontAlgn="base" hangingPunct="0">
              <a:spcBef>
                <a:spcPct val="0"/>
              </a:spcBef>
              <a:spcAft>
                <a:spcPct val="0"/>
              </a:spcAft>
            </a:pPr>
            <a:endParaRPr lang="en-GB" altLang="en-US" sz="2200" dirty="0">
              <a:ea typeface="Times New Roman" panose="02020603050405020304" pitchFamily="18" charset="0"/>
              <a:cs typeface="Calibri" panose="020F0502020204030204" pitchFamily="34" charset="0"/>
            </a:endParaRPr>
          </a:p>
          <a:p>
            <a:pPr eaLnBrk="0" fontAlgn="base" hangingPunct="0">
              <a:spcBef>
                <a:spcPct val="0"/>
              </a:spcBef>
              <a:spcAft>
                <a:spcPct val="0"/>
              </a:spcAft>
            </a:pPr>
            <a:r>
              <a:rPr lang="en-GB" altLang="en-US" sz="2200" dirty="0">
                <a:cs typeface="Calibri" panose="020F0502020204030204" pitchFamily="34" charset="0"/>
              </a:rPr>
              <a:t>What she asked was unreasonable</a:t>
            </a:r>
            <a:endParaRPr lang="en-GB" altLang="en-US" sz="2200" dirty="0"/>
          </a:p>
          <a:p>
            <a:pPr eaLnBrk="0" fontAlgn="base" hangingPunct="0">
              <a:spcBef>
                <a:spcPct val="0"/>
              </a:spcBef>
              <a:spcAft>
                <a:spcPct val="0"/>
              </a:spcAft>
            </a:pPr>
            <a:endParaRPr lang="en-GB" altLang="en-US" sz="2200" dirty="0"/>
          </a:p>
        </p:txBody>
      </p:sp>
    </p:spTree>
    <p:extLst>
      <p:ext uri="{BB962C8B-B14F-4D97-AF65-F5344CB8AC3E}">
        <p14:creationId xmlns:p14="http://schemas.microsoft.com/office/powerpoint/2010/main" val="667307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Thursday 14</a:t>
            </a:r>
            <a:r>
              <a:rPr lang="en-GB" u="sng" baseline="30000" dirty="0" smtClean="0"/>
              <a:t>th</a:t>
            </a:r>
            <a:r>
              <a:rPr lang="en-GB" u="sng" dirty="0" smtClean="0"/>
              <a:t> January 2021</a:t>
            </a:r>
            <a:br>
              <a:rPr lang="en-GB" u="sng" dirty="0" smtClean="0"/>
            </a:br>
            <a:r>
              <a:rPr lang="en-GB" u="sng" dirty="0" smtClean="0"/>
              <a:t>To be able to innovate a text.</a:t>
            </a:r>
            <a:endParaRPr lang="en-GB" u="sng" dirty="0"/>
          </a:p>
        </p:txBody>
      </p:sp>
      <p:sp>
        <p:nvSpPr>
          <p:cNvPr id="3" name="Content Placeholder 2"/>
          <p:cNvSpPr>
            <a:spLocks noGrp="1"/>
          </p:cNvSpPr>
          <p:nvPr>
            <p:ph idx="1"/>
          </p:nvPr>
        </p:nvSpPr>
        <p:spPr>
          <a:xfrm>
            <a:off x="2589212" y="2133600"/>
            <a:ext cx="8915400" cy="1778924"/>
          </a:xfrm>
        </p:spPr>
        <p:txBody>
          <a:bodyPr/>
          <a:lstStyle/>
          <a:p>
            <a:r>
              <a:rPr lang="en-GB" dirty="0"/>
              <a:t>For many days we sailed across what felt like the surface of a mirror. Eventually, we reached an island that seemed to us a paradise. We saw land, level for the plough, and plump sheep and goats grazing. We disembarked carrying with us treasures with which we hoped to barter. I took a goatskin of wine so strong that just one cup poured in a barrel of water would make a very potent potion.</a:t>
            </a:r>
          </a:p>
          <a:p>
            <a:endParaRPr lang="en-GB" dirty="0"/>
          </a:p>
        </p:txBody>
      </p:sp>
      <p:sp>
        <p:nvSpPr>
          <p:cNvPr id="4" name="Content Placeholder 2"/>
          <p:cNvSpPr txBox="1">
            <a:spLocks/>
          </p:cNvSpPr>
          <p:nvPr/>
        </p:nvSpPr>
        <p:spPr>
          <a:xfrm>
            <a:off x="2134783" y="4264429"/>
            <a:ext cx="8915400" cy="177892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smtClean="0"/>
              <a:t>What could we change in this story to innovate?</a:t>
            </a:r>
          </a:p>
          <a:p>
            <a:r>
              <a:rPr lang="en-GB" dirty="0" smtClean="0"/>
              <a:t>The way of travel, the place, the animals, the trading item.</a:t>
            </a:r>
          </a:p>
          <a:p>
            <a:r>
              <a:rPr lang="en-GB" dirty="0" smtClean="0"/>
              <a:t>What might this new text look like? </a:t>
            </a:r>
            <a:endParaRPr lang="en-GB" dirty="0"/>
          </a:p>
        </p:txBody>
      </p:sp>
    </p:spTree>
    <p:extLst>
      <p:ext uri="{BB962C8B-B14F-4D97-AF65-F5344CB8AC3E}">
        <p14:creationId xmlns:p14="http://schemas.microsoft.com/office/powerpoint/2010/main" val="319442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059968" y="642851"/>
            <a:ext cx="8915400" cy="177892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smtClean="0"/>
              <a:t>For many days we </a:t>
            </a:r>
            <a:r>
              <a:rPr lang="en-GB" dirty="0" smtClean="0">
                <a:solidFill>
                  <a:srgbClr val="FF0000"/>
                </a:solidFill>
              </a:rPr>
              <a:t>sailed</a:t>
            </a:r>
            <a:r>
              <a:rPr lang="en-GB" dirty="0" smtClean="0"/>
              <a:t> across what felt like the </a:t>
            </a:r>
            <a:r>
              <a:rPr lang="en-GB" dirty="0" smtClean="0">
                <a:solidFill>
                  <a:srgbClr val="FF0000"/>
                </a:solidFill>
              </a:rPr>
              <a:t>surface of a mirror</a:t>
            </a:r>
            <a:r>
              <a:rPr lang="en-GB" dirty="0" smtClean="0"/>
              <a:t>. Eventually, we reached an </a:t>
            </a:r>
            <a:r>
              <a:rPr lang="en-GB" dirty="0" smtClean="0">
                <a:solidFill>
                  <a:srgbClr val="FF0000"/>
                </a:solidFill>
              </a:rPr>
              <a:t>island</a:t>
            </a:r>
            <a:r>
              <a:rPr lang="en-GB" dirty="0" smtClean="0"/>
              <a:t> that seemed to us a paradise. We saw land, </a:t>
            </a:r>
            <a:r>
              <a:rPr lang="en-GB" dirty="0" smtClean="0">
                <a:solidFill>
                  <a:srgbClr val="FF0000"/>
                </a:solidFill>
              </a:rPr>
              <a:t>level for the plough</a:t>
            </a:r>
            <a:r>
              <a:rPr lang="en-GB" dirty="0" smtClean="0"/>
              <a:t>, and </a:t>
            </a:r>
            <a:r>
              <a:rPr lang="en-GB" dirty="0" smtClean="0">
                <a:solidFill>
                  <a:srgbClr val="FF0000"/>
                </a:solidFill>
              </a:rPr>
              <a:t>plump sheep and goats grazing</a:t>
            </a:r>
            <a:r>
              <a:rPr lang="en-GB" dirty="0" smtClean="0"/>
              <a:t>. We disembarked carrying with us treasures with which we hoped to barter. I took a </a:t>
            </a:r>
            <a:r>
              <a:rPr lang="en-GB" dirty="0" smtClean="0">
                <a:solidFill>
                  <a:srgbClr val="FF0000"/>
                </a:solidFill>
              </a:rPr>
              <a:t>goatskin of wine </a:t>
            </a:r>
            <a:r>
              <a:rPr lang="en-GB" dirty="0" smtClean="0"/>
              <a:t>so strong that just one cup poured in a </a:t>
            </a:r>
            <a:r>
              <a:rPr lang="en-GB" dirty="0" smtClean="0">
                <a:solidFill>
                  <a:srgbClr val="FF0000"/>
                </a:solidFill>
              </a:rPr>
              <a:t>barrel of water </a:t>
            </a:r>
            <a:r>
              <a:rPr lang="en-GB" dirty="0" smtClean="0"/>
              <a:t>would make a very </a:t>
            </a:r>
            <a:r>
              <a:rPr lang="en-GB" dirty="0" smtClean="0">
                <a:solidFill>
                  <a:srgbClr val="FF0000"/>
                </a:solidFill>
              </a:rPr>
              <a:t>potent potion</a:t>
            </a:r>
            <a:r>
              <a:rPr lang="en-GB" dirty="0" smtClean="0"/>
              <a:t>.</a:t>
            </a:r>
          </a:p>
          <a:p>
            <a:endParaRPr lang="en-GB" dirty="0"/>
          </a:p>
        </p:txBody>
      </p:sp>
      <p:sp>
        <p:nvSpPr>
          <p:cNvPr id="6" name="Content Placeholder 2"/>
          <p:cNvSpPr txBox="1">
            <a:spLocks/>
          </p:cNvSpPr>
          <p:nvPr/>
        </p:nvSpPr>
        <p:spPr>
          <a:xfrm>
            <a:off x="2059968" y="3444240"/>
            <a:ext cx="8915400" cy="177892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smtClean="0"/>
              <a:t>What could we change the red words for? Lets have a try together-</a:t>
            </a:r>
          </a:p>
          <a:p>
            <a:endParaRPr lang="en-GB" dirty="0"/>
          </a:p>
        </p:txBody>
      </p:sp>
    </p:spTree>
    <p:extLst>
      <p:ext uri="{BB962C8B-B14F-4D97-AF65-F5344CB8AC3E}">
        <p14:creationId xmlns:p14="http://schemas.microsoft.com/office/powerpoint/2010/main" val="2620429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 – your task is to innovate the next two paragraphs </a:t>
            </a:r>
            <a:endParaRPr lang="en-GB" dirty="0"/>
          </a:p>
        </p:txBody>
      </p:sp>
      <p:sp>
        <p:nvSpPr>
          <p:cNvPr id="3" name="Content Placeholder 2"/>
          <p:cNvSpPr>
            <a:spLocks noGrp="1"/>
          </p:cNvSpPr>
          <p:nvPr>
            <p:ph idx="1"/>
          </p:nvPr>
        </p:nvSpPr>
        <p:spPr/>
        <p:txBody>
          <a:bodyPr/>
          <a:lstStyle/>
          <a:p>
            <a:r>
              <a:rPr lang="en-GB" dirty="0"/>
              <a:t>We followed a path to a cave and at the entrance to the cave was a boulder. Inside we found pens holding lambs and kids, buckets of milk and a bronze cauldron boiling a bone broth hanging above a well-stoked fire. Whose home was this?</a:t>
            </a:r>
          </a:p>
          <a:p>
            <a:endParaRPr lang="en-GB" dirty="0"/>
          </a:p>
        </p:txBody>
      </p:sp>
      <p:sp>
        <p:nvSpPr>
          <p:cNvPr id="4" name="Rectangle 3"/>
          <p:cNvSpPr/>
          <p:nvPr/>
        </p:nvSpPr>
        <p:spPr>
          <a:xfrm>
            <a:off x="2589212" y="3488634"/>
            <a:ext cx="8760432" cy="2031325"/>
          </a:xfrm>
          <a:prstGeom prst="rect">
            <a:avLst/>
          </a:prstGeom>
        </p:spPr>
        <p:txBody>
          <a:bodyPr wrap="square">
            <a:spAutoFit/>
          </a:bodyPr>
          <a:lstStyle/>
          <a:p>
            <a:r>
              <a:rPr lang="en-GB" dirty="0"/>
              <a:t>Before long, we heard a commotion outside. Without hesitation, I instructed my men to hide just as a huge herd entered and gathered near their young. Then, in the cave’s mouth, we saw a silhouette. It was the shape of a man but this was bigger than any man you or I have ever seen - with legs as tall as a tree and muscles the size of cartwheels. We stared as the giant rolled the cave’s boulder across the entrance and came into the light of the fire. We studied its tusk-like teeth, snout nose and enormous, central eye.</a:t>
            </a:r>
            <a:endParaRPr lang="en-GB" dirty="0"/>
          </a:p>
        </p:txBody>
      </p:sp>
    </p:spTree>
    <p:extLst>
      <p:ext uri="{BB962C8B-B14F-4D97-AF65-F5344CB8AC3E}">
        <p14:creationId xmlns:p14="http://schemas.microsoft.com/office/powerpoint/2010/main" val="2903801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Think about a new setting/monster, what could be different in your text?</a:t>
            </a:r>
          </a:p>
          <a:p>
            <a:r>
              <a:rPr lang="en-GB" dirty="0" smtClean="0"/>
              <a:t>Rewrite the paragraphs using your own ideas to reflect the text- send me your results! I’ll share some on the </a:t>
            </a:r>
            <a:r>
              <a:rPr lang="en-GB" smtClean="0"/>
              <a:t>website tomorrow!</a:t>
            </a:r>
            <a:endParaRPr lang="en-GB"/>
          </a:p>
        </p:txBody>
      </p:sp>
    </p:spTree>
    <p:extLst>
      <p:ext uri="{BB962C8B-B14F-4D97-AF65-F5344CB8AC3E}">
        <p14:creationId xmlns:p14="http://schemas.microsoft.com/office/powerpoint/2010/main" val="4039910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u="sng" dirty="0"/>
              <a:t>The Adventures of Odysseus</a:t>
            </a:r>
            <a:br>
              <a:rPr lang="en-GB" u="sng" dirty="0"/>
            </a:br>
            <a:r>
              <a:rPr lang="en-GB" u="sng" dirty="0"/>
              <a:t>The Cyclops</a:t>
            </a:r>
            <a:r>
              <a:rPr lang="en-GB" dirty="0"/>
              <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For many days we sailed across what felt like the surface of a mirror. Eventually, we reached an island that seemed to us a paradise. We saw land, level for the plough, and plump sheep and goats grazing. We disembarked carrying with us treasures with which we hoped to barter. I took a goatskin of wine so strong that just one cup poured in a barrel of water would make a very potent potion</a:t>
            </a:r>
            <a:r>
              <a:rPr lang="en-GB" dirty="0" smtClean="0"/>
              <a:t>.</a:t>
            </a:r>
          </a:p>
          <a:p>
            <a:pPr marL="0" indent="0">
              <a:buNone/>
            </a:pPr>
            <a:endParaRPr lang="en-GB" dirty="0"/>
          </a:p>
          <a:p>
            <a:pPr marL="0" indent="0">
              <a:buNone/>
            </a:pPr>
            <a:r>
              <a:rPr lang="en-GB" dirty="0" smtClean="0"/>
              <a:t>We </a:t>
            </a:r>
            <a:r>
              <a:rPr lang="en-GB" dirty="0"/>
              <a:t>followed a path to a cave and at the entrance to the cave was a boulder. Inside we found pens holding lambs and kids, buckets of milk and a bronze cauldron boiling a bone broth hanging above a well-stoked fire. Whose home was this</a:t>
            </a:r>
            <a:r>
              <a:rPr lang="en-GB" dirty="0" smtClean="0"/>
              <a:t>?</a:t>
            </a:r>
          </a:p>
          <a:p>
            <a:pPr marL="0" indent="0">
              <a:buNone/>
            </a:pPr>
            <a:endParaRPr lang="en-GB" dirty="0"/>
          </a:p>
          <a:p>
            <a:pPr marL="0" indent="0">
              <a:buNone/>
            </a:pPr>
            <a:r>
              <a:rPr lang="en-GB" dirty="0"/>
              <a:t>Before long, we heard a commotion outside. Without hesitation, I </a:t>
            </a:r>
            <a:r>
              <a:rPr lang="en-GB" dirty="0" smtClean="0"/>
              <a:t>instructed </a:t>
            </a:r>
            <a:r>
              <a:rPr lang="en-GB" dirty="0"/>
              <a:t>my men to hide just as a huge herd entered and gathered near their young. Then, in the cave’s mouth, we saw a silhouette. It was the shape of a man but this was bigger than any man you or I have ever seen - with legs as tall as a tree and muscles the size of cartwheels. We stared as the giant rolled the cave’s boulder across the entrance and came into the light of the fire. We studied its tusk-like teeth, snout nose and enormous, central eye.</a:t>
            </a:r>
          </a:p>
          <a:p>
            <a:endParaRPr lang="en-GB" dirty="0"/>
          </a:p>
        </p:txBody>
      </p:sp>
    </p:spTree>
    <p:extLst>
      <p:ext uri="{BB962C8B-B14F-4D97-AF65-F5344CB8AC3E}">
        <p14:creationId xmlns:p14="http://schemas.microsoft.com/office/powerpoint/2010/main" val="3866852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7677" y="1246909"/>
            <a:ext cx="10515600" cy="5883247"/>
          </a:xfrm>
        </p:spPr>
        <p:txBody>
          <a:bodyPr>
            <a:normAutofit/>
          </a:bodyPr>
          <a:lstStyle/>
          <a:p>
            <a:pPr marL="0" indent="0">
              <a:buNone/>
            </a:pPr>
            <a:r>
              <a:rPr lang="en-GB" dirty="0" smtClean="0"/>
              <a:t>A wry smile spread across the giant’s face, as it glanced our trembling shadows. “Guests? Little two-eyed things? Show yourselves for I am the fearless Cyclops Polyphemus and we Cyclopes are the sons of the Sea God Poseidon!” </a:t>
            </a:r>
          </a:p>
          <a:p>
            <a:pPr marL="0" indent="0">
              <a:buNone/>
            </a:pPr>
            <a:r>
              <a:rPr lang="en-GB" dirty="0" smtClean="0"/>
              <a:t>We </a:t>
            </a:r>
            <a:r>
              <a:rPr lang="en-GB" dirty="0"/>
              <a:t>stepped forwards. Unmercifully, the Cyclops grabbed one of my men and smacked his head against the roof of the cave, crammed the corpse into his mouth and licked his lips. Before he could devour another, I stepped forwards and threw the wineskin at his feet; he picked it up and emptied it in one long gulp.</a:t>
            </a:r>
          </a:p>
          <a:p>
            <a:pPr marL="0" indent="0">
              <a:buNone/>
            </a:pPr>
            <a:r>
              <a:rPr lang="en-GB" dirty="0" smtClean="0"/>
              <a:t>“</a:t>
            </a:r>
            <a:r>
              <a:rPr lang="en-GB" dirty="0"/>
              <a:t>Name?” he commanded. “My name is Nobody,” I replied. He snorted, swayed and grabbed another one of my men and bit of his head. Before long, the beast staggered to the ground and fell asleep.</a:t>
            </a:r>
          </a:p>
          <a:p>
            <a:pPr marL="0" indent="0">
              <a:buNone/>
            </a:pPr>
            <a:r>
              <a:rPr lang="en-GB" dirty="0"/>
              <a:t>Knowing the Cyclops was our only means of escape, we quickly found the trunk of an olive tree, whittled it into a spear and placed the point into the fire. Urging each other on, we ran forwards and plunged the point into the Cyclops’ eye. Steam rose and the Cyclops let out an almighty yell. He reared up and pulled the wood from his eye. </a:t>
            </a:r>
          </a:p>
          <a:p>
            <a:endParaRPr lang="en-GB" dirty="0"/>
          </a:p>
        </p:txBody>
      </p:sp>
    </p:spTree>
    <p:extLst>
      <p:ext uri="{BB962C8B-B14F-4D97-AF65-F5344CB8AC3E}">
        <p14:creationId xmlns:p14="http://schemas.microsoft.com/office/powerpoint/2010/main" val="6092268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TotalTime>
  <Words>1323</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Times New Roman</vt:lpstr>
      <vt:lpstr>Wingdings 3</vt:lpstr>
      <vt:lpstr>Wisp</vt:lpstr>
      <vt:lpstr>Defeating the Monster</vt:lpstr>
      <vt:lpstr>PowerPoint Presentation</vt:lpstr>
      <vt:lpstr>PowerPoint Presentation</vt:lpstr>
      <vt:lpstr>Thursday 14th January 2021 To be able to innovate a text.</vt:lpstr>
      <vt:lpstr>PowerPoint Presentation</vt:lpstr>
      <vt:lpstr>Your turn – your task is to innovate the next two paragraphs </vt:lpstr>
      <vt:lpstr>PowerPoint Presentation</vt:lpstr>
      <vt:lpstr>The Adventures of Odysseus The Cyclops </vt:lpstr>
      <vt:lpstr>PowerPoint Presentation</vt:lpstr>
      <vt:lpstr>PowerPoint Presentation</vt:lpstr>
      <vt:lpstr>Task</vt:lpstr>
    </vt:vector>
  </TitlesOfParts>
  <Company>Wollaston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Defeating the Monster</dc:title>
  <dc:creator>G. Rust (BPS)</dc:creator>
  <cp:lastModifiedBy>G. Rust (BPS)</cp:lastModifiedBy>
  <cp:revision>7</cp:revision>
  <dcterms:created xsi:type="dcterms:W3CDTF">2021-01-11T16:30:32Z</dcterms:created>
  <dcterms:modified xsi:type="dcterms:W3CDTF">2021-01-13T19:37:13Z</dcterms:modified>
</cp:coreProperties>
</file>