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87" r:id="rId2"/>
    <p:sldId id="275" r:id="rId3"/>
    <p:sldId id="276" r:id="rId4"/>
    <p:sldId id="277" r:id="rId5"/>
    <p:sldId id="278" r:id="rId6"/>
    <p:sldId id="279" r:id="rId7"/>
    <p:sldId id="280" r:id="rId8"/>
    <p:sldId id="281" r:id="rId9"/>
    <p:sldId id="282" r:id="rId10"/>
    <p:sldId id="283" r:id="rId11"/>
    <p:sldId id="284" r:id="rId12"/>
    <p:sldId id="285" r:id="rId13"/>
    <p:sldId id="286"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Twinkl" panose="020B0604020202020204" pitchFamily="2"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CBC0"/>
    <a:srgbClr val="25B7BC"/>
    <a:srgbClr val="C0DFC3"/>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howGuides="1">
      <p:cViewPr varScale="1">
        <p:scale>
          <a:sx n="86" d="100"/>
          <a:sy n="86" d="100"/>
        </p:scale>
        <p:origin x="915" y="45"/>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hyperlink" Target="https://www.twinkl.co.uk/resources/the-ancient-world-world-history-history-subjects-key-stage-2/ks2-history-myths-and-legends/ks2-history-myths-and-legends-general-myths-and-legend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hyperlink" Target="https://www.twinkl.co.uk/resources/the-ancient-world-world-history-history-subjects-key-stage-2/ks2-history-myths-and-legends/ks2-history-myths-and-legends-general-myths-and-legend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hyperlink" Target="https://www.twinkl.co.uk/resources/the-ancient-world-world-history-history-subjects-key-stage-2/ks2-history-myths-and-legends/ks2-history-myths-and-legends-general-myths-and-legend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www.twinkl.co.uk/resources/the-ancient-world-world-history-history-subjects-key-stage-2/ks2-history-myths-and-legends/ks2-history-myths-and-legends-general-myths-and-legend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s://www.twinkl.co.uk/resources/the-ancient-world-world-history-history-subjects-key-stage-2/ks2-history-myths-and-legends/ks2-history-myths-and-legends-general-myths-and-legend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twinkl.co.uk/resources/the-ancient-world-world-history-history-subjects-key-stage-2/ks2-history-myths-and-legends/ks2-history-myths-and-legends-general-myths-and-legend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twinkl.co.uk/resources/the-ancient-world-world-history-history-subjects-key-stage-2/ks2-history-myths-and-legends/ks2-history-myths-and-legends-general-myths-and-legend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winkl.co.uk/resources/the-ancient-world-world-history-history-subjects-key-stage-2/ks2-history-myths-and-legends/ks2-history-myths-and-legends-general-myths-and-legend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hyperlink" Target="https://www.twinkl.co.uk/resources/the-ancient-world-world-history-history-subjects-key-stage-2/ks2-history-myths-and-legends/ks2-history-myths-and-legends-general-myths-and-legend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hyperlink" Target="https://www.twinkl.co.uk/resources/the-ancient-world-world-history-history-subjects-key-stage-2/ks2-history-myths-and-legends/ks2-history-myths-and-legends-general-myths-and-legend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the-ancient-world-world-history-history-subjects-key-stage-2/ks2-history-myths-and-legends/ks2-history-myths-and-legends-general-myths-and-legends" TargetMode="External"/><Relationship Id="rId2" Type="http://schemas.openxmlformats.org/officeDocument/2006/relationships/image" Target="../media/image12.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8" y="1731346"/>
            <a:ext cx="8220075" cy="994306"/>
          </a:xfrm>
        </p:spPr>
        <p:txBody>
          <a:bodyPr/>
          <a:lstStyle/>
          <a:p>
            <a:r>
              <a:rPr lang="en-GB" dirty="0" smtClean="0"/>
              <a:t>Cold Write task</a:t>
            </a:r>
            <a:br>
              <a:rPr lang="en-GB" dirty="0" smtClean="0"/>
            </a:br>
            <a:r>
              <a:rPr lang="en-GB" dirty="0"/>
              <a:t/>
            </a:r>
            <a:br>
              <a:rPr lang="en-GB" dirty="0"/>
            </a:br>
            <a:r>
              <a:rPr lang="en-GB" dirty="0" smtClean="0"/>
              <a:t>Write a defeating the </a:t>
            </a:r>
            <a:r>
              <a:rPr lang="en-GB" smtClean="0"/>
              <a:t>monster story…..</a:t>
            </a:r>
            <a:endParaRPr lang="en-GB" dirty="0"/>
          </a:p>
        </p:txBody>
      </p:sp>
    </p:spTree>
    <p:extLst>
      <p:ext uri="{BB962C8B-B14F-4D97-AF65-F5344CB8AC3E}">
        <p14:creationId xmlns:p14="http://schemas.microsoft.com/office/powerpoint/2010/main" val="656882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11E4C5-6B05-4C45-8CB3-720F50D69EF9}"/>
              </a:ext>
            </a:extLst>
          </p:cNvPr>
          <p:cNvSpPr/>
          <p:nvPr/>
        </p:nvSpPr>
        <p:spPr>
          <a:xfrm>
            <a:off x="590641" y="5238066"/>
            <a:ext cx="7980604" cy="1062249"/>
          </a:xfrm>
          <a:prstGeom prst="rect">
            <a:avLst/>
          </a:prstGeom>
          <a:solidFill>
            <a:schemeClr val="bg1"/>
          </a:solidFill>
          <a:ln w="38100">
            <a:solidFill>
              <a:srgbClr val="8A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rgbClr val="FF0000"/>
              </a:solidFill>
            </a:endParaRPr>
          </a:p>
        </p:txBody>
      </p:sp>
      <p:sp>
        <p:nvSpPr>
          <p:cNvPr id="7" name="TextBox 6">
            <a:extLst>
              <a:ext uri="{FF2B5EF4-FFF2-40B4-BE49-F238E27FC236}">
                <a16:creationId xmlns:a16="http://schemas.microsoft.com/office/drawing/2014/main" id="{934655AD-6FC4-4D1E-AE49-A1B607E66E9E}"/>
              </a:ext>
            </a:extLst>
          </p:cNvPr>
          <p:cNvSpPr txBox="1"/>
          <p:nvPr/>
        </p:nvSpPr>
        <p:spPr>
          <a:xfrm>
            <a:off x="673240" y="1738274"/>
            <a:ext cx="7787472" cy="4801314"/>
          </a:xfrm>
          <a:prstGeom prst="rect">
            <a:avLst/>
          </a:prstGeom>
          <a:noFill/>
        </p:spPr>
        <p:txBody>
          <a:bodyPr wrap="square" rtlCol="0">
            <a:spAutoFit/>
          </a:bodyPr>
          <a:lstStyle/>
          <a:p>
            <a:pPr algn="just">
              <a:spcBef>
                <a:spcPct val="0"/>
              </a:spcBef>
            </a:pPr>
            <a:r>
              <a:rPr lang="en-GB" dirty="0"/>
              <a:t>Oedipus</a:t>
            </a:r>
            <a:r>
              <a:rPr lang="en-GB" altLang="en-US" dirty="0"/>
              <a:t> correctly guessed that the answer to the riddle was a human. A baby crawls on all fours, walks on two legs as an adult and walks on two legs and a walking stick in old age.</a:t>
            </a:r>
          </a:p>
          <a:p>
            <a:pPr algn="just">
              <a:spcBef>
                <a:spcPct val="0"/>
              </a:spcBef>
            </a:pPr>
            <a:endParaRPr lang="en-GB" altLang="en-US" dirty="0"/>
          </a:p>
          <a:p>
            <a:pPr algn="just">
              <a:spcBef>
                <a:spcPct val="0"/>
              </a:spcBef>
            </a:pPr>
            <a:endParaRPr lang="en-GB" altLang="en-US" dirty="0"/>
          </a:p>
          <a:p>
            <a:pPr algn="just">
              <a:spcBef>
                <a:spcPct val="0"/>
              </a:spcBef>
            </a:pPr>
            <a:endParaRPr lang="en-GB" altLang="en-US" dirty="0"/>
          </a:p>
          <a:p>
            <a:pPr algn="just">
              <a:spcBef>
                <a:spcPct val="0"/>
              </a:spcBef>
            </a:pPr>
            <a:endParaRPr lang="en-GB" altLang="en-US" dirty="0"/>
          </a:p>
          <a:p>
            <a:pPr algn="just">
              <a:spcBef>
                <a:spcPct val="0"/>
              </a:spcBef>
            </a:pPr>
            <a:endParaRPr lang="en-GB" altLang="en-US" dirty="0"/>
          </a:p>
          <a:p>
            <a:pPr algn="just">
              <a:spcBef>
                <a:spcPct val="0"/>
              </a:spcBef>
            </a:pPr>
            <a:endParaRPr lang="en-GB" altLang="en-US" dirty="0"/>
          </a:p>
          <a:p>
            <a:pPr algn="just">
              <a:spcBef>
                <a:spcPct val="0"/>
              </a:spcBef>
            </a:pPr>
            <a:endParaRPr lang="en-GB" altLang="en-US" dirty="0"/>
          </a:p>
          <a:p>
            <a:pPr algn="just">
              <a:spcBef>
                <a:spcPct val="0"/>
              </a:spcBef>
            </a:pPr>
            <a:endParaRPr lang="en-GB" altLang="en-US" dirty="0"/>
          </a:p>
          <a:p>
            <a:pPr algn="just">
              <a:spcBef>
                <a:spcPct val="0"/>
              </a:spcBef>
            </a:pPr>
            <a:r>
              <a:rPr lang="en-GB" altLang="en-US" dirty="0"/>
              <a:t> </a:t>
            </a:r>
          </a:p>
          <a:p>
            <a:pPr algn="just">
              <a:spcBef>
                <a:spcPct val="0"/>
              </a:spcBef>
            </a:pPr>
            <a:endParaRPr lang="en-GB" altLang="en-US" dirty="0"/>
          </a:p>
          <a:p>
            <a:pPr algn="just">
              <a:spcBef>
                <a:spcPct val="0"/>
              </a:spcBef>
            </a:pPr>
            <a:r>
              <a:rPr lang="en-GB" altLang="en-US" dirty="0"/>
              <a:t>In ancient Egypt, the Sphinx was usually portrayed as a man. In Egyptian culture, the Sphinx wasn’t cruel but was instead a symbol of protection. This is why a Sphinx was chosen to protect the Great Pyramids of Giza.</a:t>
            </a:r>
          </a:p>
          <a:p>
            <a:endParaRPr lang="en-GB" dirty="0"/>
          </a:p>
        </p:txBody>
      </p:sp>
      <p:sp>
        <p:nvSpPr>
          <p:cNvPr id="3" name="Rectangle 2">
            <a:hlinkClick r:id="rId2"/>
            <a:extLst>
              <a:ext uri="{FF2B5EF4-FFF2-40B4-BE49-F238E27FC236}">
                <a16:creationId xmlns:a16="http://schemas.microsoft.com/office/drawing/2014/main" id="{E11248E4-AB35-4DC7-B187-129D85A041E3}"/>
              </a:ext>
            </a:extLst>
          </p:cNvPr>
          <p:cNvSpPr/>
          <p:nvPr/>
        </p:nvSpPr>
        <p:spPr>
          <a:xfrm>
            <a:off x="8355435" y="6635691"/>
            <a:ext cx="788565" cy="222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A8B229E4-B296-4B85-9BEA-ADAF8F6F8155}"/>
              </a:ext>
            </a:extLst>
          </p:cNvPr>
          <p:cNvSpPr txBox="1">
            <a:spLocks/>
          </p:cNvSpPr>
          <p:nvPr/>
        </p:nvSpPr>
        <p:spPr>
          <a:xfrm>
            <a:off x="436228" y="679508"/>
            <a:ext cx="8254766" cy="827248"/>
          </a:xfrm>
          <a:prstGeom prst="roundRect">
            <a:avLst>
              <a:gd name="adj" fmla="val 0"/>
            </a:avLst>
          </a:prstGeom>
          <a:solidFill>
            <a:srgbClr val="25B7BC"/>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Sphinx</a:t>
            </a:r>
          </a:p>
        </p:txBody>
      </p:sp>
      <p:pic>
        <p:nvPicPr>
          <p:cNvPr id="5" name="Picture 4">
            <a:extLst>
              <a:ext uri="{FF2B5EF4-FFF2-40B4-BE49-F238E27FC236}">
                <a16:creationId xmlns:a16="http://schemas.microsoft.com/office/drawing/2014/main" id="{B33C3241-4B45-47EC-AEFE-BA59897339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6680" y="2735665"/>
            <a:ext cx="5771626" cy="2386202"/>
          </a:xfrm>
          <a:prstGeom prst="rect">
            <a:avLst/>
          </a:prstGeom>
        </p:spPr>
      </p:pic>
    </p:spTree>
    <p:extLst>
      <p:ext uri="{BB962C8B-B14F-4D97-AF65-F5344CB8AC3E}">
        <p14:creationId xmlns:p14="http://schemas.microsoft.com/office/powerpoint/2010/main" val="2873398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152A3EEC-490F-40AB-AA1A-00ED48BB26DC}"/>
              </a:ext>
            </a:extLst>
          </p:cNvPr>
          <p:cNvSpPr/>
          <p:nvPr/>
        </p:nvSpPr>
        <p:spPr>
          <a:xfrm>
            <a:off x="8355435" y="6635691"/>
            <a:ext cx="788565" cy="222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94C50812-DBF1-4E2A-A12A-138F2C3E600F}"/>
              </a:ext>
            </a:extLst>
          </p:cNvPr>
          <p:cNvSpPr txBox="1">
            <a:spLocks/>
          </p:cNvSpPr>
          <p:nvPr/>
        </p:nvSpPr>
        <p:spPr>
          <a:xfrm>
            <a:off x="436228" y="679508"/>
            <a:ext cx="8254766" cy="827248"/>
          </a:xfrm>
          <a:prstGeom prst="roundRect">
            <a:avLst>
              <a:gd name="adj" fmla="val 0"/>
            </a:avLst>
          </a:prstGeom>
          <a:solidFill>
            <a:srgbClr val="25B7BC"/>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Centaur</a:t>
            </a:r>
          </a:p>
        </p:txBody>
      </p:sp>
      <p:sp>
        <p:nvSpPr>
          <p:cNvPr id="5" name="Freeform: Shape 4">
            <a:extLst>
              <a:ext uri="{FF2B5EF4-FFF2-40B4-BE49-F238E27FC236}">
                <a16:creationId xmlns:a16="http://schemas.microsoft.com/office/drawing/2014/main" id="{FF48AA70-F14C-4989-BE56-9879A35B9B39}"/>
              </a:ext>
            </a:extLst>
          </p:cNvPr>
          <p:cNvSpPr/>
          <p:nvPr/>
        </p:nvSpPr>
        <p:spPr>
          <a:xfrm>
            <a:off x="4441371" y="4029389"/>
            <a:ext cx="4056677" cy="2366494"/>
          </a:xfrm>
          <a:custGeom>
            <a:avLst/>
            <a:gdLst>
              <a:gd name="connsiteX0" fmla="*/ 2080470 w 4160940"/>
              <a:gd name="connsiteY0" fmla="*/ 0 h 2258736"/>
              <a:gd name="connsiteX1" fmla="*/ 4160940 w 4160940"/>
              <a:gd name="connsiteY1" fmla="*/ 2080470 h 2258736"/>
              <a:gd name="connsiteX2" fmla="*/ 4151939 w 4160940"/>
              <a:gd name="connsiteY2" fmla="*/ 2258736 h 2258736"/>
              <a:gd name="connsiteX3" fmla="*/ 9002 w 4160940"/>
              <a:gd name="connsiteY3" fmla="*/ 2258736 h 2258736"/>
              <a:gd name="connsiteX4" fmla="*/ 0 w 4160940"/>
              <a:gd name="connsiteY4" fmla="*/ 2080470 h 2258736"/>
              <a:gd name="connsiteX5" fmla="*/ 2080470 w 4160940"/>
              <a:gd name="connsiteY5" fmla="*/ 0 h 22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940" h="2258736">
                <a:moveTo>
                  <a:pt x="2080470" y="0"/>
                </a:moveTo>
                <a:cubicBezTo>
                  <a:pt x="3229482" y="0"/>
                  <a:pt x="4160940" y="931458"/>
                  <a:pt x="4160940" y="2080470"/>
                </a:cubicBezTo>
                <a:lnTo>
                  <a:pt x="4151939" y="2258736"/>
                </a:lnTo>
                <a:lnTo>
                  <a:pt x="9002" y="2258736"/>
                </a:lnTo>
                <a:lnTo>
                  <a:pt x="0" y="2080470"/>
                </a:lnTo>
                <a:cubicBezTo>
                  <a:pt x="0" y="931458"/>
                  <a:pt x="931458" y="0"/>
                  <a:pt x="2080470" y="0"/>
                </a:cubicBezTo>
                <a:close/>
              </a:path>
            </a:pathLst>
          </a:custGeom>
          <a:solidFill>
            <a:srgbClr val="8ACBC0"/>
          </a:solidFill>
          <a:ln w="38100">
            <a:solidFill>
              <a:srgbClr val="8ACB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 name="Picture 6">
            <a:extLst>
              <a:ext uri="{FF2B5EF4-FFF2-40B4-BE49-F238E27FC236}">
                <a16:creationId xmlns:a16="http://schemas.microsoft.com/office/drawing/2014/main" id="{6D2E143C-D74D-4EFD-BD06-82453AB20C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213" y="3104941"/>
            <a:ext cx="1608899" cy="3290942"/>
          </a:xfrm>
          <a:prstGeom prst="rect">
            <a:avLst/>
          </a:prstGeom>
        </p:spPr>
      </p:pic>
      <p:sp>
        <p:nvSpPr>
          <p:cNvPr id="8" name="TextBox 7">
            <a:extLst>
              <a:ext uri="{FF2B5EF4-FFF2-40B4-BE49-F238E27FC236}">
                <a16:creationId xmlns:a16="http://schemas.microsoft.com/office/drawing/2014/main" id="{68CE9870-B7AF-4EE9-BCB8-1A741388E9ED}"/>
              </a:ext>
            </a:extLst>
          </p:cNvPr>
          <p:cNvSpPr txBox="1"/>
          <p:nvPr/>
        </p:nvSpPr>
        <p:spPr>
          <a:xfrm>
            <a:off x="620785" y="1687562"/>
            <a:ext cx="7877263" cy="3139321"/>
          </a:xfrm>
          <a:prstGeom prst="rect">
            <a:avLst/>
          </a:prstGeom>
          <a:noFill/>
        </p:spPr>
        <p:txBody>
          <a:bodyPr wrap="square" rtlCol="0">
            <a:spAutoFit/>
          </a:bodyPr>
          <a:lstStyle/>
          <a:p>
            <a:pPr algn="just">
              <a:spcBef>
                <a:spcPct val="0"/>
              </a:spcBef>
            </a:pPr>
            <a:r>
              <a:rPr lang="en-GB" altLang="en-US" dirty="0"/>
              <a:t>A centaur is a creature from Greek mythology. It is a creature with the head and torso of a man, joined to the body and legs of a horse.</a:t>
            </a:r>
          </a:p>
          <a:p>
            <a:pPr algn="just">
              <a:spcBef>
                <a:spcPct val="0"/>
              </a:spcBef>
            </a:pPr>
            <a:endParaRPr lang="en-GB" altLang="en-US" dirty="0"/>
          </a:p>
          <a:p>
            <a:pPr algn="just">
              <a:spcBef>
                <a:spcPct val="0"/>
              </a:spcBef>
            </a:pPr>
            <a:r>
              <a:rPr lang="en-GB" altLang="en-US" dirty="0"/>
              <a:t>It is thought that the stories may have originated when an ancient culture saw people riding on horseback for the first time and didn’t understand what they were seeing.</a:t>
            </a:r>
          </a:p>
          <a:p>
            <a:pPr>
              <a:spcBef>
                <a:spcPct val="0"/>
              </a:spcBef>
            </a:pPr>
            <a:endParaRPr lang="en-GB" altLang="en-US" dirty="0"/>
          </a:p>
          <a:p>
            <a:pPr>
              <a:spcBef>
                <a:spcPct val="0"/>
              </a:spcBef>
            </a:pPr>
            <a:r>
              <a:rPr lang="en-GB" altLang="en-US" dirty="0"/>
              <a:t>Centaurs are also present in popular culture                                                        including, ‘The Chronicles of Narnia’, ‘Harry                                                                                          Potter’ and the ‘Percy Jackson’ series.</a:t>
            </a:r>
          </a:p>
          <a:p>
            <a:endParaRPr lang="en-GB" dirty="0"/>
          </a:p>
        </p:txBody>
      </p:sp>
    </p:spTree>
    <p:extLst>
      <p:ext uri="{BB962C8B-B14F-4D97-AF65-F5344CB8AC3E}">
        <p14:creationId xmlns:p14="http://schemas.microsoft.com/office/powerpoint/2010/main" val="3041037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FE16E5DC-05A4-445B-A1AC-77ECDCF34CF9}"/>
              </a:ext>
            </a:extLst>
          </p:cNvPr>
          <p:cNvSpPr/>
          <p:nvPr/>
        </p:nvSpPr>
        <p:spPr>
          <a:xfrm>
            <a:off x="8355435" y="6635691"/>
            <a:ext cx="788565" cy="222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AFAC0EC5-97ED-4F39-B866-4FDAB0BC1F07}"/>
              </a:ext>
            </a:extLst>
          </p:cNvPr>
          <p:cNvSpPr txBox="1">
            <a:spLocks/>
          </p:cNvSpPr>
          <p:nvPr/>
        </p:nvSpPr>
        <p:spPr>
          <a:xfrm>
            <a:off x="436228" y="679508"/>
            <a:ext cx="8254766" cy="827248"/>
          </a:xfrm>
          <a:prstGeom prst="roundRect">
            <a:avLst>
              <a:gd name="adj" fmla="val 0"/>
            </a:avLst>
          </a:prstGeom>
          <a:solidFill>
            <a:srgbClr val="25B7BC"/>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Basilisk</a:t>
            </a:r>
          </a:p>
        </p:txBody>
      </p:sp>
      <p:sp>
        <p:nvSpPr>
          <p:cNvPr id="5" name="Freeform: Shape 4">
            <a:extLst>
              <a:ext uri="{FF2B5EF4-FFF2-40B4-BE49-F238E27FC236}">
                <a16:creationId xmlns:a16="http://schemas.microsoft.com/office/drawing/2014/main" id="{27ACB16D-F3CF-4404-9BBB-C146E7BA1E50}"/>
              </a:ext>
            </a:extLst>
          </p:cNvPr>
          <p:cNvSpPr/>
          <p:nvPr/>
        </p:nvSpPr>
        <p:spPr>
          <a:xfrm>
            <a:off x="4572000" y="4119824"/>
            <a:ext cx="3942548" cy="2276059"/>
          </a:xfrm>
          <a:custGeom>
            <a:avLst/>
            <a:gdLst>
              <a:gd name="connsiteX0" fmla="*/ 2080470 w 4160940"/>
              <a:gd name="connsiteY0" fmla="*/ 0 h 2258736"/>
              <a:gd name="connsiteX1" fmla="*/ 4160940 w 4160940"/>
              <a:gd name="connsiteY1" fmla="*/ 2080470 h 2258736"/>
              <a:gd name="connsiteX2" fmla="*/ 4151939 w 4160940"/>
              <a:gd name="connsiteY2" fmla="*/ 2258736 h 2258736"/>
              <a:gd name="connsiteX3" fmla="*/ 9002 w 4160940"/>
              <a:gd name="connsiteY3" fmla="*/ 2258736 h 2258736"/>
              <a:gd name="connsiteX4" fmla="*/ 0 w 4160940"/>
              <a:gd name="connsiteY4" fmla="*/ 2080470 h 2258736"/>
              <a:gd name="connsiteX5" fmla="*/ 2080470 w 4160940"/>
              <a:gd name="connsiteY5" fmla="*/ 0 h 22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940" h="2258736">
                <a:moveTo>
                  <a:pt x="2080470" y="0"/>
                </a:moveTo>
                <a:cubicBezTo>
                  <a:pt x="3229482" y="0"/>
                  <a:pt x="4160940" y="931458"/>
                  <a:pt x="4160940" y="2080470"/>
                </a:cubicBezTo>
                <a:lnTo>
                  <a:pt x="4151939" y="2258736"/>
                </a:lnTo>
                <a:lnTo>
                  <a:pt x="9002" y="2258736"/>
                </a:lnTo>
                <a:lnTo>
                  <a:pt x="0" y="2080470"/>
                </a:lnTo>
                <a:cubicBezTo>
                  <a:pt x="0" y="931458"/>
                  <a:pt x="931458" y="0"/>
                  <a:pt x="2080470" y="0"/>
                </a:cubicBezTo>
                <a:close/>
              </a:path>
            </a:pathLst>
          </a:custGeom>
          <a:solidFill>
            <a:srgbClr val="8ACBC0"/>
          </a:solidFill>
          <a:ln w="38100">
            <a:solidFill>
              <a:srgbClr val="8ACB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 name="Picture 6">
            <a:extLst>
              <a:ext uri="{FF2B5EF4-FFF2-40B4-BE49-F238E27FC236}">
                <a16:creationId xmlns:a16="http://schemas.microsoft.com/office/drawing/2014/main" id="{6C7C2713-F756-4D5B-8DBD-A50DB78022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8570" y="3537020"/>
            <a:ext cx="2634232" cy="2858863"/>
          </a:xfrm>
          <a:prstGeom prst="rect">
            <a:avLst/>
          </a:prstGeom>
        </p:spPr>
      </p:pic>
      <p:sp>
        <p:nvSpPr>
          <p:cNvPr id="8" name="TextBox 7">
            <a:extLst>
              <a:ext uri="{FF2B5EF4-FFF2-40B4-BE49-F238E27FC236}">
                <a16:creationId xmlns:a16="http://schemas.microsoft.com/office/drawing/2014/main" id="{D1DBD426-41B8-4547-BF5A-FD53B82C56A6}"/>
              </a:ext>
            </a:extLst>
          </p:cNvPr>
          <p:cNvSpPr txBox="1"/>
          <p:nvPr/>
        </p:nvSpPr>
        <p:spPr>
          <a:xfrm>
            <a:off x="654342" y="1746285"/>
            <a:ext cx="7810150" cy="3416320"/>
          </a:xfrm>
          <a:prstGeom prst="rect">
            <a:avLst/>
          </a:prstGeom>
          <a:noFill/>
        </p:spPr>
        <p:txBody>
          <a:bodyPr wrap="square" rtlCol="0">
            <a:spAutoFit/>
          </a:bodyPr>
          <a:lstStyle/>
          <a:p>
            <a:pPr algn="just">
              <a:spcBef>
                <a:spcPct val="0"/>
              </a:spcBef>
            </a:pPr>
            <a:r>
              <a:rPr lang="en-GB" altLang="en-US" dirty="0"/>
              <a:t>A basilisk is a serpent who could kill with a single glance or a gust from its venomous breath. A basilisk is said to be the king of snakes.</a:t>
            </a:r>
          </a:p>
          <a:p>
            <a:pPr algn="just">
              <a:spcBef>
                <a:spcPct val="0"/>
              </a:spcBef>
            </a:pPr>
            <a:endParaRPr lang="en-GB" altLang="en-US" dirty="0"/>
          </a:p>
          <a:p>
            <a:pPr algn="just">
              <a:spcBef>
                <a:spcPct val="0"/>
              </a:spcBef>
            </a:pPr>
            <a:r>
              <a:rPr lang="en-GB" altLang="en-US" dirty="0"/>
              <a:t>Basilisks were part of folklore from many different European cultures. In the stories, basilisks could be killed in many ways, including from the tears of a phoenix, looking at its reflection in a mirror or hearing the crow of a rooster.</a:t>
            </a:r>
          </a:p>
          <a:p>
            <a:pPr>
              <a:spcBef>
                <a:spcPct val="0"/>
              </a:spcBef>
            </a:pPr>
            <a:endParaRPr lang="en-GB" altLang="en-US" dirty="0"/>
          </a:p>
          <a:p>
            <a:pPr>
              <a:spcBef>
                <a:spcPct val="0"/>
              </a:spcBef>
            </a:pPr>
            <a:r>
              <a:rPr lang="en-GB" altLang="en-US" dirty="0"/>
              <a:t>Basilisks can be found in many well-known                                                    poems and films including ‘Harry Potter and                                                         the Chamber of Secrets’.</a:t>
            </a:r>
          </a:p>
          <a:p>
            <a:endParaRPr lang="en-GB" dirty="0"/>
          </a:p>
        </p:txBody>
      </p:sp>
    </p:spTree>
    <p:extLst>
      <p:ext uri="{BB962C8B-B14F-4D97-AF65-F5344CB8AC3E}">
        <p14:creationId xmlns:p14="http://schemas.microsoft.com/office/powerpoint/2010/main" val="2931353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Cold write- </a:t>
            </a:r>
            <a:endParaRPr lang="en-GB" dirty="0"/>
          </a:p>
        </p:txBody>
      </p:sp>
      <p:sp>
        <p:nvSpPr>
          <p:cNvPr id="3" name="TextBox 2"/>
          <p:cNvSpPr txBox="1"/>
          <p:nvPr/>
        </p:nvSpPr>
        <p:spPr>
          <a:xfrm>
            <a:off x="653935" y="1967345"/>
            <a:ext cx="7680960" cy="4247317"/>
          </a:xfrm>
          <a:prstGeom prst="rect">
            <a:avLst/>
          </a:prstGeom>
          <a:noFill/>
        </p:spPr>
        <p:txBody>
          <a:bodyPr wrap="square" rtlCol="0">
            <a:spAutoFit/>
          </a:bodyPr>
          <a:lstStyle/>
          <a:p>
            <a:r>
              <a:rPr lang="en-GB" dirty="0" smtClean="0"/>
              <a:t>Defeating the monster story- </a:t>
            </a:r>
          </a:p>
          <a:p>
            <a:endParaRPr lang="en-GB" dirty="0"/>
          </a:p>
          <a:p>
            <a:r>
              <a:rPr lang="en-GB" dirty="0" smtClean="0"/>
              <a:t>Write a story about a character who defeats a monster – think about:</a:t>
            </a:r>
          </a:p>
          <a:p>
            <a:endParaRPr lang="en-GB" dirty="0"/>
          </a:p>
          <a:p>
            <a:r>
              <a:rPr lang="en-GB" dirty="0" smtClean="0"/>
              <a:t>The setting- where is the story set? Describe-Is there a journey involved?</a:t>
            </a:r>
          </a:p>
          <a:p>
            <a:endParaRPr lang="en-GB" dirty="0" smtClean="0"/>
          </a:p>
          <a:p>
            <a:r>
              <a:rPr lang="en-GB" dirty="0" smtClean="0"/>
              <a:t>Who is your hero? Describe….</a:t>
            </a:r>
          </a:p>
          <a:p>
            <a:endParaRPr lang="en-GB" dirty="0" smtClean="0"/>
          </a:p>
          <a:p>
            <a:r>
              <a:rPr lang="en-GB" dirty="0" smtClean="0"/>
              <a:t>Who is the monster and does it meet and affect your hero?</a:t>
            </a:r>
          </a:p>
          <a:p>
            <a:endParaRPr lang="en-GB" dirty="0"/>
          </a:p>
          <a:p>
            <a:r>
              <a:rPr lang="en-GB" dirty="0" smtClean="0"/>
              <a:t>How does your hero defeat or overcome the monster?</a:t>
            </a:r>
          </a:p>
          <a:p>
            <a:endParaRPr lang="en-GB" dirty="0"/>
          </a:p>
          <a:p>
            <a:r>
              <a:rPr lang="en-GB" dirty="0" smtClean="0"/>
              <a:t>How does the hero escape?</a:t>
            </a:r>
          </a:p>
          <a:p>
            <a:endParaRPr lang="en-GB" dirty="0"/>
          </a:p>
          <a:p>
            <a:r>
              <a:rPr lang="en-GB" dirty="0" smtClean="0"/>
              <a:t>Is there a sting in the tail?</a:t>
            </a:r>
            <a:endParaRPr lang="en-GB" dirty="0"/>
          </a:p>
        </p:txBody>
      </p:sp>
    </p:spTree>
    <p:extLst>
      <p:ext uri="{BB962C8B-B14F-4D97-AF65-F5344CB8AC3E}">
        <p14:creationId xmlns:p14="http://schemas.microsoft.com/office/powerpoint/2010/main" val="347490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3DAD0F8F-3744-475F-BE90-16F267688AB5}"/>
              </a:ext>
            </a:extLst>
          </p:cNvPr>
          <p:cNvSpPr/>
          <p:nvPr/>
        </p:nvSpPr>
        <p:spPr>
          <a:xfrm>
            <a:off x="8355435" y="6635691"/>
            <a:ext cx="788565" cy="222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4465BFF-DC44-4074-802F-79761260DC42}"/>
              </a:ext>
            </a:extLst>
          </p:cNvPr>
          <p:cNvSpPr/>
          <p:nvPr/>
        </p:nvSpPr>
        <p:spPr>
          <a:xfrm>
            <a:off x="674743" y="1649371"/>
            <a:ext cx="7784984" cy="2771627"/>
          </a:xfrm>
          <a:prstGeom prst="rect">
            <a:avLst/>
          </a:prstGeom>
          <a:solidFill>
            <a:schemeClr val="bg1"/>
          </a:solidFill>
          <a:ln w="38100">
            <a:solidFill>
              <a:srgbClr val="8A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rgbClr val="FF0000"/>
              </a:solidFill>
            </a:endParaRPr>
          </a:p>
        </p:txBody>
      </p:sp>
      <p:sp>
        <p:nvSpPr>
          <p:cNvPr id="6" name="TextBox 5">
            <a:extLst>
              <a:ext uri="{FF2B5EF4-FFF2-40B4-BE49-F238E27FC236}">
                <a16:creationId xmlns:a16="http://schemas.microsoft.com/office/drawing/2014/main" id="{6C07E650-7DFC-4134-8D29-2D1F2A73DEF6}"/>
              </a:ext>
            </a:extLst>
          </p:cNvPr>
          <p:cNvSpPr txBox="1"/>
          <p:nvPr/>
        </p:nvSpPr>
        <p:spPr>
          <a:xfrm>
            <a:off x="796954" y="1727133"/>
            <a:ext cx="7466202" cy="2616101"/>
          </a:xfrm>
          <a:prstGeom prst="rect">
            <a:avLst/>
          </a:prstGeom>
          <a:noFill/>
        </p:spPr>
        <p:txBody>
          <a:bodyPr wrap="square" rtlCol="0">
            <a:spAutoFit/>
          </a:bodyPr>
          <a:lstStyle/>
          <a:p>
            <a:pPr algn="just">
              <a:spcBef>
                <a:spcPct val="0"/>
              </a:spcBef>
            </a:pPr>
            <a:r>
              <a:rPr lang="en-GB" altLang="en-US" dirty="0"/>
              <a:t>Myths are traditional stories that attempt to explain the origin of someone or something. Myths were told orally in the days before written language and were passed down through generations.</a:t>
            </a:r>
          </a:p>
          <a:p>
            <a:pPr>
              <a:spcBef>
                <a:spcPts val="1200"/>
              </a:spcBef>
            </a:pPr>
            <a:r>
              <a:rPr lang="en-GB" altLang="en-US" dirty="0"/>
              <a:t>Many myths include fantastic creatures with                                                                   unusual features or special abilities. </a:t>
            </a:r>
          </a:p>
          <a:p>
            <a:pPr>
              <a:spcBef>
                <a:spcPts val="1200"/>
              </a:spcBef>
            </a:pPr>
            <a:r>
              <a:rPr lang="en-GB" altLang="en-US" dirty="0"/>
              <a:t>The existence of these creatures is unproven                                                                  although they remain popular in books and                                                      films to this day.</a:t>
            </a:r>
            <a:endParaRPr lang="en-GB" dirty="0"/>
          </a:p>
        </p:txBody>
      </p:sp>
      <p:pic>
        <p:nvPicPr>
          <p:cNvPr id="8" name="Picture 7">
            <a:extLst>
              <a:ext uri="{FF2B5EF4-FFF2-40B4-BE49-F238E27FC236}">
                <a16:creationId xmlns:a16="http://schemas.microsoft.com/office/drawing/2014/main" id="{43CD6B1B-FA33-4E32-AD88-EAD4005E22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3670" y="2508309"/>
            <a:ext cx="4286774" cy="4286774"/>
          </a:xfrm>
          <a:prstGeom prst="rect">
            <a:avLst/>
          </a:prstGeom>
        </p:spPr>
      </p:pic>
      <p:sp>
        <p:nvSpPr>
          <p:cNvPr id="9" name="Title 1">
            <a:extLst>
              <a:ext uri="{FF2B5EF4-FFF2-40B4-BE49-F238E27FC236}">
                <a16:creationId xmlns:a16="http://schemas.microsoft.com/office/drawing/2014/main" id="{D2297EED-CED7-4745-97C2-D4832E366699}"/>
              </a:ext>
            </a:extLst>
          </p:cNvPr>
          <p:cNvSpPr>
            <a:spLocks noGrp="1"/>
          </p:cNvSpPr>
          <p:nvPr>
            <p:ph type="title"/>
          </p:nvPr>
        </p:nvSpPr>
        <p:spPr>
          <a:xfrm>
            <a:off x="436228" y="679508"/>
            <a:ext cx="8254766" cy="827248"/>
          </a:xfrm>
          <a:prstGeom prst="roundRect">
            <a:avLst>
              <a:gd name="adj" fmla="val 0"/>
            </a:avLst>
          </a:prstGeom>
          <a:solidFill>
            <a:srgbClr val="25B7BC"/>
          </a:solidFill>
        </p:spPr>
        <p:txBody>
          <a:bodyPr/>
          <a:lstStyle/>
          <a:p>
            <a:r>
              <a:rPr lang="en-GB" dirty="0">
                <a:solidFill>
                  <a:schemeClr val="bg1"/>
                </a:solidFill>
              </a:rPr>
              <a:t>Myths</a:t>
            </a:r>
          </a:p>
        </p:txBody>
      </p:sp>
    </p:spTree>
    <p:extLst>
      <p:ext uri="{BB962C8B-B14F-4D97-AF65-F5344CB8AC3E}">
        <p14:creationId xmlns:p14="http://schemas.microsoft.com/office/powerpoint/2010/main" val="256260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62E8-E588-4979-9FB4-74B3B7C89FE5}"/>
              </a:ext>
            </a:extLst>
          </p:cNvPr>
          <p:cNvSpPr>
            <a:spLocks noGrp="1"/>
          </p:cNvSpPr>
          <p:nvPr>
            <p:ph type="title"/>
          </p:nvPr>
        </p:nvSpPr>
        <p:spPr>
          <a:xfrm>
            <a:off x="436228" y="679508"/>
            <a:ext cx="8254766" cy="827248"/>
          </a:xfrm>
          <a:prstGeom prst="roundRect">
            <a:avLst>
              <a:gd name="adj" fmla="val 0"/>
            </a:avLst>
          </a:prstGeom>
          <a:solidFill>
            <a:srgbClr val="25B7BC"/>
          </a:solidFill>
        </p:spPr>
        <p:txBody>
          <a:bodyPr/>
          <a:lstStyle/>
          <a:p>
            <a:r>
              <a:rPr lang="en-GB" dirty="0">
                <a:solidFill>
                  <a:schemeClr val="bg1"/>
                </a:solidFill>
              </a:rPr>
              <a:t>The Hydra</a:t>
            </a:r>
          </a:p>
        </p:txBody>
      </p:sp>
      <p:sp>
        <p:nvSpPr>
          <p:cNvPr id="3" name="Rectangle 2">
            <a:hlinkClick r:id="rId2"/>
            <a:extLst>
              <a:ext uri="{FF2B5EF4-FFF2-40B4-BE49-F238E27FC236}">
                <a16:creationId xmlns:a16="http://schemas.microsoft.com/office/drawing/2014/main" id="{A7687EE2-C264-4A53-82C4-B6BAD6FD6FFB}"/>
              </a:ext>
            </a:extLst>
          </p:cNvPr>
          <p:cNvSpPr/>
          <p:nvPr/>
        </p:nvSpPr>
        <p:spPr>
          <a:xfrm>
            <a:off x="8355435" y="6644081"/>
            <a:ext cx="788565" cy="213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727A98A-F92A-46E1-96B6-E01BA11A72B9}"/>
              </a:ext>
            </a:extLst>
          </p:cNvPr>
          <p:cNvSpPr txBox="1"/>
          <p:nvPr/>
        </p:nvSpPr>
        <p:spPr>
          <a:xfrm>
            <a:off x="620785" y="1629958"/>
            <a:ext cx="7894041" cy="3016210"/>
          </a:xfrm>
          <a:prstGeom prst="rect">
            <a:avLst/>
          </a:prstGeom>
          <a:noFill/>
        </p:spPr>
        <p:txBody>
          <a:bodyPr wrap="square" rtlCol="0">
            <a:spAutoFit/>
          </a:bodyPr>
          <a:lstStyle/>
          <a:p>
            <a:pPr algn="just">
              <a:spcBef>
                <a:spcPct val="0"/>
              </a:spcBef>
            </a:pPr>
            <a:r>
              <a:rPr lang="en-GB" altLang="en-US" dirty="0"/>
              <a:t>Many well-known mythical creatures come from ancient Greek or Roman mythology. One of these creatures was the Hydra. </a:t>
            </a:r>
          </a:p>
          <a:p>
            <a:pPr>
              <a:spcBef>
                <a:spcPts val="1200"/>
              </a:spcBef>
            </a:pPr>
            <a:r>
              <a:rPr lang="en-GB" altLang="en-US" dirty="0"/>
              <a:t>The Hydra was a water monster who lived in the lake of Lerna. It was a terrifying, many-headed                                                                                              beast. Both the Hydra’s                                                                                   breath and blood were                                                                               so venomous, it would                                                                                                instantly kill anyone                                                                               who approached it.</a:t>
            </a:r>
            <a:endParaRPr lang="en-GB" altLang="en-US" dirty="0">
              <a:solidFill>
                <a:srgbClr val="FF0000"/>
              </a:solidFill>
            </a:endParaRPr>
          </a:p>
          <a:p>
            <a:endParaRPr lang="en-GB" dirty="0"/>
          </a:p>
        </p:txBody>
      </p:sp>
      <p:pic>
        <p:nvPicPr>
          <p:cNvPr id="6" name="Picture 5">
            <a:extLst>
              <a:ext uri="{FF2B5EF4-FFF2-40B4-BE49-F238E27FC236}">
                <a16:creationId xmlns:a16="http://schemas.microsoft.com/office/drawing/2014/main" id="{7C0A9907-6109-432F-8AE0-6548975834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7758" y="2494080"/>
            <a:ext cx="5670956" cy="4010020"/>
          </a:xfrm>
          <a:prstGeom prst="rect">
            <a:avLst/>
          </a:prstGeom>
        </p:spPr>
      </p:pic>
      <p:sp>
        <p:nvSpPr>
          <p:cNvPr id="8" name="Rectangle 7">
            <a:hlinkClick r:id="rId2"/>
            <a:extLst>
              <a:ext uri="{FF2B5EF4-FFF2-40B4-BE49-F238E27FC236}">
                <a16:creationId xmlns:a16="http://schemas.microsoft.com/office/drawing/2014/main" id="{79D7C38D-5592-4770-BE43-E6FB9A3DBD55}"/>
              </a:ext>
            </a:extLst>
          </p:cNvPr>
          <p:cNvSpPr/>
          <p:nvPr/>
        </p:nvSpPr>
        <p:spPr>
          <a:xfrm>
            <a:off x="8355435" y="6635691"/>
            <a:ext cx="788565" cy="222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638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4AF67BE5-0D08-4CD9-8FEF-5868A2D6053F}"/>
              </a:ext>
            </a:extLst>
          </p:cNvPr>
          <p:cNvSpPr/>
          <p:nvPr/>
        </p:nvSpPr>
        <p:spPr>
          <a:xfrm>
            <a:off x="8355435" y="6635691"/>
            <a:ext cx="788565" cy="222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57D2962-F01A-446D-A83B-959CBD4F7B68}"/>
              </a:ext>
            </a:extLst>
          </p:cNvPr>
          <p:cNvSpPr txBox="1"/>
          <p:nvPr/>
        </p:nvSpPr>
        <p:spPr>
          <a:xfrm>
            <a:off x="662730" y="1624203"/>
            <a:ext cx="7566870" cy="2893100"/>
          </a:xfrm>
          <a:prstGeom prst="rect">
            <a:avLst/>
          </a:prstGeom>
          <a:noFill/>
        </p:spPr>
        <p:txBody>
          <a:bodyPr wrap="square" rtlCol="0">
            <a:spAutoFit/>
          </a:bodyPr>
          <a:lstStyle/>
          <a:p>
            <a:pPr algn="just">
              <a:spcBef>
                <a:spcPct val="0"/>
              </a:spcBef>
            </a:pPr>
            <a:r>
              <a:rPr lang="en-GB" altLang="en-US" dirty="0"/>
              <a:t>Many adventurers had tried to destroy the Hydra by cutting off one of its heads. However, every time they did, two heads would grow back in its place. Myths say that Hercules eventually killed the Hydra as one of his twelve labours. </a:t>
            </a:r>
          </a:p>
          <a:p>
            <a:pPr algn="just">
              <a:spcBef>
                <a:spcPts val="1200"/>
              </a:spcBef>
            </a:pPr>
            <a:r>
              <a:rPr lang="en-GB" altLang="en-US" dirty="0"/>
              <a:t>The goddess Hera is said to have placed the Hydra as a constellation of stars after Hercules killed the beast.</a:t>
            </a:r>
          </a:p>
          <a:p>
            <a:pPr>
              <a:spcBef>
                <a:spcPts val="1200"/>
              </a:spcBef>
            </a:pPr>
            <a:r>
              <a:rPr lang="en-GB" altLang="en-US" dirty="0"/>
              <a:t>Archaeologists have discovered pictures                                                                               of the Hydra on ancient Greek pottery. </a:t>
            </a:r>
            <a:endParaRPr lang="en-GB" altLang="en-US" dirty="0">
              <a:solidFill>
                <a:srgbClr val="FF0000"/>
              </a:solidFill>
            </a:endParaRPr>
          </a:p>
          <a:p>
            <a:endParaRPr lang="en-GB" dirty="0"/>
          </a:p>
        </p:txBody>
      </p:sp>
      <p:sp>
        <p:nvSpPr>
          <p:cNvPr id="6" name="Rectangle: Rounded Corners 5">
            <a:extLst>
              <a:ext uri="{FF2B5EF4-FFF2-40B4-BE49-F238E27FC236}">
                <a16:creationId xmlns:a16="http://schemas.microsoft.com/office/drawing/2014/main" id="{5E44654C-D430-4A88-8D3F-E6A76EBE1D1A}"/>
              </a:ext>
            </a:extLst>
          </p:cNvPr>
          <p:cNvSpPr/>
          <p:nvPr/>
        </p:nvSpPr>
        <p:spPr>
          <a:xfrm>
            <a:off x="4992909" y="3429000"/>
            <a:ext cx="3362526" cy="2644629"/>
          </a:xfrm>
          <a:prstGeom prst="roundRect">
            <a:avLst>
              <a:gd name="adj" fmla="val 10640"/>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7EB3EC27-E7AE-4D7C-A889-618B81DFBE52}"/>
              </a:ext>
            </a:extLst>
          </p:cNvPr>
          <p:cNvSpPr>
            <a:spLocks noGrp="1"/>
          </p:cNvSpPr>
          <p:nvPr>
            <p:ph type="title"/>
          </p:nvPr>
        </p:nvSpPr>
        <p:spPr>
          <a:xfrm>
            <a:off x="436228" y="679508"/>
            <a:ext cx="8254766" cy="827248"/>
          </a:xfrm>
          <a:prstGeom prst="roundRect">
            <a:avLst>
              <a:gd name="adj" fmla="val 0"/>
            </a:avLst>
          </a:prstGeom>
          <a:solidFill>
            <a:srgbClr val="25B7BC"/>
          </a:solidFill>
        </p:spPr>
        <p:txBody>
          <a:bodyPr/>
          <a:lstStyle/>
          <a:p>
            <a:r>
              <a:rPr lang="en-GB" dirty="0">
                <a:solidFill>
                  <a:schemeClr val="bg1"/>
                </a:solidFill>
              </a:rPr>
              <a:t>The Hydra</a:t>
            </a:r>
          </a:p>
        </p:txBody>
      </p:sp>
    </p:spTree>
    <p:extLst>
      <p:ext uri="{BB962C8B-B14F-4D97-AF65-F5344CB8AC3E}">
        <p14:creationId xmlns:p14="http://schemas.microsoft.com/office/powerpoint/2010/main" val="3021853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A3AC677C-B264-49DB-B0D4-674AD53D77C7}"/>
              </a:ext>
            </a:extLst>
          </p:cNvPr>
          <p:cNvSpPr/>
          <p:nvPr/>
        </p:nvSpPr>
        <p:spPr>
          <a:xfrm>
            <a:off x="8355435" y="6635691"/>
            <a:ext cx="788565" cy="222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2AD23536-510A-4E27-A6A0-752992DF9E8F}"/>
              </a:ext>
            </a:extLst>
          </p:cNvPr>
          <p:cNvSpPr/>
          <p:nvPr/>
        </p:nvSpPr>
        <p:spPr>
          <a:xfrm>
            <a:off x="4572000" y="4137147"/>
            <a:ext cx="3791823" cy="2258736"/>
          </a:xfrm>
          <a:custGeom>
            <a:avLst/>
            <a:gdLst>
              <a:gd name="connsiteX0" fmla="*/ 2080470 w 4160940"/>
              <a:gd name="connsiteY0" fmla="*/ 0 h 2258736"/>
              <a:gd name="connsiteX1" fmla="*/ 4160940 w 4160940"/>
              <a:gd name="connsiteY1" fmla="*/ 2080470 h 2258736"/>
              <a:gd name="connsiteX2" fmla="*/ 4151939 w 4160940"/>
              <a:gd name="connsiteY2" fmla="*/ 2258736 h 2258736"/>
              <a:gd name="connsiteX3" fmla="*/ 9002 w 4160940"/>
              <a:gd name="connsiteY3" fmla="*/ 2258736 h 2258736"/>
              <a:gd name="connsiteX4" fmla="*/ 0 w 4160940"/>
              <a:gd name="connsiteY4" fmla="*/ 2080470 h 2258736"/>
              <a:gd name="connsiteX5" fmla="*/ 2080470 w 4160940"/>
              <a:gd name="connsiteY5" fmla="*/ 0 h 22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940" h="2258736">
                <a:moveTo>
                  <a:pt x="2080470" y="0"/>
                </a:moveTo>
                <a:cubicBezTo>
                  <a:pt x="3229482" y="0"/>
                  <a:pt x="4160940" y="931458"/>
                  <a:pt x="4160940" y="2080470"/>
                </a:cubicBezTo>
                <a:lnTo>
                  <a:pt x="4151939" y="2258736"/>
                </a:lnTo>
                <a:lnTo>
                  <a:pt x="9002" y="2258736"/>
                </a:lnTo>
                <a:lnTo>
                  <a:pt x="0" y="2080470"/>
                </a:lnTo>
                <a:cubicBezTo>
                  <a:pt x="0" y="931458"/>
                  <a:pt x="931458" y="0"/>
                  <a:pt x="2080470" y="0"/>
                </a:cubicBezTo>
                <a:close/>
              </a:path>
            </a:pathLst>
          </a:custGeom>
          <a:solidFill>
            <a:srgbClr val="8ACBC0"/>
          </a:solidFill>
          <a:ln w="38100">
            <a:solidFill>
              <a:srgbClr val="8ACB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Picture 9">
            <a:extLst>
              <a:ext uri="{FF2B5EF4-FFF2-40B4-BE49-F238E27FC236}">
                <a16:creationId xmlns:a16="http://schemas.microsoft.com/office/drawing/2014/main" id="{45A430C3-0F59-49CF-8B33-EFD32D7B7C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1959" y="4099356"/>
            <a:ext cx="3148965" cy="2314230"/>
          </a:xfrm>
          <a:prstGeom prst="rect">
            <a:avLst/>
          </a:prstGeom>
        </p:spPr>
      </p:pic>
      <p:sp>
        <p:nvSpPr>
          <p:cNvPr id="11" name="TextBox 10">
            <a:extLst>
              <a:ext uri="{FF2B5EF4-FFF2-40B4-BE49-F238E27FC236}">
                <a16:creationId xmlns:a16="http://schemas.microsoft.com/office/drawing/2014/main" id="{DF02FC4E-3E07-44F4-A880-F7C4C201371E}"/>
              </a:ext>
            </a:extLst>
          </p:cNvPr>
          <p:cNvSpPr txBox="1"/>
          <p:nvPr/>
        </p:nvSpPr>
        <p:spPr>
          <a:xfrm>
            <a:off x="658536" y="1542268"/>
            <a:ext cx="7810150" cy="3170099"/>
          </a:xfrm>
          <a:prstGeom prst="rect">
            <a:avLst/>
          </a:prstGeom>
          <a:noFill/>
        </p:spPr>
        <p:txBody>
          <a:bodyPr wrap="square" rtlCol="0">
            <a:spAutoFit/>
          </a:bodyPr>
          <a:lstStyle/>
          <a:p>
            <a:pPr algn="just">
              <a:spcBef>
                <a:spcPct val="0"/>
              </a:spcBef>
            </a:pPr>
            <a:r>
              <a:rPr lang="en-GB" altLang="en-US" dirty="0"/>
              <a:t>Cerberus was the three-headed dog who guarded </a:t>
            </a:r>
            <a:r>
              <a:rPr lang="en-GB" dirty="0"/>
              <a:t>the kingdom of</a:t>
            </a:r>
            <a:r>
              <a:rPr lang="en-GB" altLang="en-US" dirty="0"/>
              <a:t> Hades, god of the underworld. The underworld was the place where souls went after death.</a:t>
            </a:r>
          </a:p>
          <a:p>
            <a:pPr algn="just">
              <a:spcBef>
                <a:spcPts val="1200"/>
              </a:spcBef>
            </a:pPr>
            <a:r>
              <a:rPr lang="en-GB" altLang="en-US" dirty="0"/>
              <a:t>In some accounts, he also had a serpent for a tail. Cerberus was said to be the son of a serpent monster and the brother of the Hydra.</a:t>
            </a:r>
          </a:p>
          <a:p>
            <a:pPr algn="just">
              <a:spcBef>
                <a:spcPts val="1200"/>
              </a:spcBef>
            </a:pPr>
            <a:r>
              <a:rPr lang="en-GB" altLang="en-US" dirty="0"/>
              <a:t>Cerberus is mentioned in some of ancient Greece’s most well-known poems, ‘The Odyssey’ and ‘The Iliad’. Hercules was said to have captured Cerberus as one of his twelve labours although the beast was later safely returned to Hades.</a:t>
            </a:r>
          </a:p>
          <a:p>
            <a:endParaRPr lang="en-GB" dirty="0"/>
          </a:p>
        </p:txBody>
      </p:sp>
      <p:sp>
        <p:nvSpPr>
          <p:cNvPr id="12" name="Title 1">
            <a:extLst>
              <a:ext uri="{FF2B5EF4-FFF2-40B4-BE49-F238E27FC236}">
                <a16:creationId xmlns:a16="http://schemas.microsoft.com/office/drawing/2014/main" id="{2ADE3455-0B19-4794-A599-1303E4CB75B6}"/>
              </a:ext>
            </a:extLst>
          </p:cNvPr>
          <p:cNvSpPr txBox="1">
            <a:spLocks/>
          </p:cNvSpPr>
          <p:nvPr/>
        </p:nvSpPr>
        <p:spPr>
          <a:xfrm>
            <a:off x="436228" y="679508"/>
            <a:ext cx="8254766" cy="827248"/>
          </a:xfrm>
          <a:prstGeom prst="roundRect">
            <a:avLst>
              <a:gd name="adj" fmla="val 0"/>
            </a:avLst>
          </a:prstGeom>
          <a:solidFill>
            <a:srgbClr val="25B7BC"/>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Cerberus</a:t>
            </a:r>
          </a:p>
        </p:txBody>
      </p:sp>
    </p:spTree>
    <p:extLst>
      <p:ext uri="{BB962C8B-B14F-4D97-AF65-F5344CB8AC3E}">
        <p14:creationId xmlns:p14="http://schemas.microsoft.com/office/powerpoint/2010/main" val="2614436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AE1C4167-E82B-44B0-8D72-54DE3F28AC4E}"/>
              </a:ext>
            </a:extLst>
          </p:cNvPr>
          <p:cNvSpPr/>
          <p:nvPr/>
        </p:nvSpPr>
        <p:spPr>
          <a:xfrm>
            <a:off x="8355435" y="6635691"/>
            <a:ext cx="788565" cy="222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AF3D2F34-C15D-4649-B85A-1771F947B641}"/>
              </a:ext>
            </a:extLst>
          </p:cNvPr>
          <p:cNvSpPr/>
          <p:nvPr/>
        </p:nvSpPr>
        <p:spPr>
          <a:xfrm>
            <a:off x="4572000" y="4137147"/>
            <a:ext cx="3791823" cy="2258736"/>
          </a:xfrm>
          <a:custGeom>
            <a:avLst/>
            <a:gdLst>
              <a:gd name="connsiteX0" fmla="*/ 2080470 w 4160940"/>
              <a:gd name="connsiteY0" fmla="*/ 0 h 2258736"/>
              <a:gd name="connsiteX1" fmla="*/ 4160940 w 4160940"/>
              <a:gd name="connsiteY1" fmla="*/ 2080470 h 2258736"/>
              <a:gd name="connsiteX2" fmla="*/ 4151939 w 4160940"/>
              <a:gd name="connsiteY2" fmla="*/ 2258736 h 2258736"/>
              <a:gd name="connsiteX3" fmla="*/ 9002 w 4160940"/>
              <a:gd name="connsiteY3" fmla="*/ 2258736 h 2258736"/>
              <a:gd name="connsiteX4" fmla="*/ 0 w 4160940"/>
              <a:gd name="connsiteY4" fmla="*/ 2080470 h 2258736"/>
              <a:gd name="connsiteX5" fmla="*/ 2080470 w 4160940"/>
              <a:gd name="connsiteY5" fmla="*/ 0 h 22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940" h="2258736">
                <a:moveTo>
                  <a:pt x="2080470" y="0"/>
                </a:moveTo>
                <a:cubicBezTo>
                  <a:pt x="3229482" y="0"/>
                  <a:pt x="4160940" y="931458"/>
                  <a:pt x="4160940" y="2080470"/>
                </a:cubicBezTo>
                <a:lnTo>
                  <a:pt x="4151939" y="2258736"/>
                </a:lnTo>
                <a:lnTo>
                  <a:pt x="9002" y="2258736"/>
                </a:lnTo>
                <a:lnTo>
                  <a:pt x="0" y="2080470"/>
                </a:lnTo>
                <a:cubicBezTo>
                  <a:pt x="0" y="931458"/>
                  <a:pt x="931458" y="0"/>
                  <a:pt x="2080470" y="0"/>
                </a:cubicBezTo>
                <a:close/>
              </a:path>
            </a:pathLst>
          </a:custGeom>
          <a:solidFill>
            <a:srgbClr val="8ACBC0"/>
          </a:solidFill>
          <a:ln w="38100">
            <a:solidFill>
              <a:srgbClr val="8ACB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6" name="Picture 5">
            <a:extLst>
              <a:ext uri="{FF2B5EF4-FFF2-40B4-BE49-F238E27FC236}">
                <a16:creationId xmlns:a16="http://schemas.microsoft.com/office/drawing/2014/main" id="{D040E63D-FC85-43D6-A94B-2507BE8830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7402"/>
          <a:stretch/>
        </p:blipFill>
        <p:spPr>
          <a:xfrm>
            <a:off x="5687735" y="3669073"/>
            <a:ext cx="2197915" cy="2726810"/>
          </a:xfrm>
          <a:prstGeom prst="rect">
            <a:avLst/>
          </a:prstGeom>
        </p:spPr>
      </p:pic>
      <p:sp>
        <p:nvSpPr>
          <p:cNvPr id="7" name="TextBox 6">
            <a:extLst>
              <a:ext uri="{FF2B5EF4-FFF2-40B4-BE49-F238E27FC236}">
                <a16:creationId xmlns:a16="http://schemas.microsoft.com/office/drawing/2014/main" id="{6CBA0B08-BFFF-48B9-AB04-CBDE31D53907}"/>
              </a:ext>
            </a:extLst>
          </p:cNvPr>
          <p:cNvSpPr txBox="1"/>
          <p:nvPr/>
        </p:nvSpPr>
        <p:spPr>
          <a:xfrm>
            <a:off x="620785" y="1591256"/>
            <a:ext cx="7851525" cy="3170099"/>
          </a:xfrm>
          <a:prstGeom prst="rect">
            <a:avLst/>
          </a:prstGeom>
          <a:noFill/>
        </p:spPr>
        <p:txBody>
          <a:bodyPr wrap="square" rtlCol="0">
            <a:spAutoFit/>
          </a:bodyPr>
          <a:lstStyle/>
          <a:p>
            <a:pPr algn="just">
              <a:spcBef>
                <a:spcPct val="0"/>
              </a:spcBef>
            </a:pPr>
            <a:r>
              <a:rPr lang="en-GB" altLang="en-US" dirty="0"/>
              <a:t>A werewolf is a shape-shifting creature. Stories of werewolves are part of many cultures from ancient Greece to Scandinavia. </a:t>
            </a:r>
          </a:p>
          <a:p>
            <a:pPr algn="just">
              <a:spcBef>
                <a:spcPts val="1200"/>
              </a:spcBef>
            </a:pPr>
            <a:r>
              <a:rPr lang="en-GB" altLang="en-US" dirty="0"/>
              <a:t>Usually, a werewolf exists in human form but at times transforms into a wolf-like beast. In some cultures, a werewolf can transform at any time. However in most stories, the transformation takes place at the time of a full moon.</a:t>
            </a:r>
          </a:p>
          <a:p>
            <a:pPr>
              <a:spcBef>
                <a:spcPts val="1200"/>
              </a:spcBef>
            </a:pPr>
            <a:r>
              <a:rPr lang="en-GB" altLang="en-US" dirty="0"/>
              <a:t>In some stories, werewolves are born with the condition.                                               In others, they become werewolves when they are                                                                  bitten by another werewolf.</a:t>
            </a:r>
          </a:p>
          <a:p>
            <a:endParaRPr lang="en-GB" dirty="0"/>
          </a:p>
        </p:txBody>
      </p:sp>
      <p:sp>
        <p:nvSpPr>
          <p:cNvPr id="9" name="Title 1">
            <a:extLst>
              <a:ext uri="{FF2B5EF4-FFF2-40B4-BE49-F238E27FC236}">
                <a16:creationId xmlns:a16="http://schemas.microsoft.com/office/drawing/2014/main" id="{B2CB09BD-4595-4F64-B2D9-44A27D7367DF}"/>
              </a:ext>
            </a:extLst>
          </p:cNvPr>
          <p:cNvSpPr txBox="1">
            <a:spLocks/>
          </p:cNvSpPr>
          <p:nvPr/>
        </p:nvSpPr>
        <p:spPr>
          <a:xfrm>
            <a:off x="436228" y="679508"/>
            <a:ext cx="8254766" cy="827248"/>
          </a:xfrm>
          <a:prstGeom prst="roundRect">
            <a:avLst>
              <a:gd name="adj" fmla="val 0"/>
            </a:avLst>
          </a:prstGeom>
          <a:solidFill>
            <a:srgbClr val="25B7BC"/>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Werewolves</a:t>
            </a:r>
          </a:p>
        </p:txBody>
      </p:sp>
    </p:spTree>
    <p:extLst>
      <p:ext uri="{BB962C8B-B14F-4D97-AF65-F5344CB8AC3E}">
        <p14:creationId xmlns:p14="http://schemas.microsoft.com/office/powerpoint/2010/main" val="22183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F06F851F-3450-4AB9-A265-C61D2CB49FCA}"/>
              </a:ext>
            </a:extLst>
          </p:cNvPr>
          <p:cNvSpPr/>
          <p:nvPr/>
        </p:nvSpPr>
        <p:spPr>
          <a:xfrm>
            <a:off x="8355435" y="6635691"/>
            <a:ext cx="788565" cy="222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3D78CB9-73C0-4620-88C8-9F8FD50CD6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3653" y="3208040"/>
            <a:ext cx="3214002" cy="3211083"/>
          </a:xfrm>
          <a:prstGeom prst="rect">
            <a:avLst/>
          </a:prstGeom>
        </p:spPr>
      </p:pic>
      <p:sp>
        <p:nvSpPr>
          <p:cNvPr id="7" name="TextBox 6">
            <a:extLst>
              <a:ext uri="{FF2B5EF4-FFF2-40B4-BE49-F238E27FC236}">
                <a16:creationId xmlns:a16="http://schemas.microsoft.com/office/drawing/2014/main" id="{10DE8EC9-62F1-44F0-A88A-6A13741E7C75}"/>
              </a:ext>
            </a:extLst>
          </p:cNvPr>
          <p:cNvSpPr txBox="1"/>
          <p:nvPr/>
        </p:nvSpPr>
        <p:spPr>
          <a:xfrm>
            <a:off x="629174" y="1652486"/>
            <a:ext cx="7935986" cy="2616101"/>
          </a:xfrm>
          <a:prstGeom prst="rect">
            <a:avLst/>
          </a:prstGeom>
          <a:noFill/>
        </p:spPr>
        <p:txBody>
          <a:bodyPr wrap="square" rtlCol="0">
            <a:spAutoFit/>
          </a:bodyPr>
          <a:lstStyle/>
          <a:p>
            <a:pPr algn="just">
              <a:spcBef>
                <a:spcPct val="0"/>
              </a:spcBef>
            </a:pPr>
            <a:r>
              <a:rPr lang="en-GB" altLang="en-US" dirty="0"/>
              <a:t>A werewolf is sometimes called a ‘lycanthrope’.</a:t>
            </a:r>
          </a:p>
          <a:p>
            <a:pPr algn="just">
              <a:spcBef>
                <a:spcPts val="1200"/>
              </a:spcBef>
            </a:pPr>
            <a:r>
              <a:rPr lang="en-GB" altLang="en-US" dirty="0"/>
              <a:t>When a werewolf has transformed, it is said that they become bloodthirsty beasts, desperate to attack people. They are meant to be unaware of their usual human form. In some stories, werewolves get such a taste for blood that they choose to remain living as a werewolf all the time.</a:t>
            </a:r>
          </a:p>
          <a:p>
            <a:pPr>
              <a:spcBef>
                <a:spcPts val="1200"/>
              </a:spcBef>
            </a:pPr>
            <a:r>
              <a:rPr lang="en-GB" altLang="en-US" dirty="0"/>
              <a:t>Werewolves often feature in popular culture                                                  such as films, TV shows and books. </a:t>
            </a:r>
          </a:p>
          <a:p>
            <a:endParaRPr lang="en-GB" dirty="0"/>
          </a:p>
        </p:txBody>
      </p:sp>
      <p:sp>
        <p:nvSpPr>
          <p:cNvPr id="10" name="Title 1">
            <a:extLst>
              <a:ext uri="{FF2B5EF4-FFF2-40B4-BE49-F238E27FC236}">
                <a16:creationId xmlns:a16="http://schemas.microsoft.com/office/drawing/2014/main" id="{0914AF5D-680E-423E-8283-CEDB3599B77F}"/>
              </a:ext>
            </a:extLst>
          </p:cNvPr>
          <p:cNvSpPr txBox="1">
            <a:spLocks/>
          </p:cNvSpPr>
          <p:nvPr/>
        </p:nvSpPr>
        <p:spPr>
          <a:xfrm>
            <a:off x="436228" y="679508"/>
            <a:ext cx="8254766" cy="827248"/>
          </a:xfrm>
          <a:prstGeom prst="roundRect">
            <a:avLst>
              <a:gd name="adj" fmla="val 0"/>
            </a:avLst>
          </a:prstGeom>
          <a:solidFill>
            <a:srgbClr val="25B7BC"/>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Werewolves</a:t>
            </a:r>
          </a:p>
        </p:txBody>
      </p:sp>
    </p:spTree>
    <p:extLst>
      <p:ext uri="{BB962C8B-B14F-4D97-AF65-F5344CB8AC3E}">
        <p14:creationId xmlns:p14="http://schemas.microsoft.com/office/powerpoint/2010/main" val="624982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B529A4D8-BE23-407A-A64D-8AD7F84F84BD}"/>
              </a:ext>
            </a:extLst>
          </p:cNvPr>
          <p:cNvSpPr/>
          <p:nvPr/>
        </p:nvSpPr>
        <p:spPr>
          <a:xfrm>
            <a:off x="8355435" y="6635691"/>
            <a:ext cx="788565" cy="222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FFDAB469-44BB-4C91-911B-073DBCF82C0F}"/>
              </a:ext>
            </a:extLst>
          </p:cNvPr>
          <p:cNvSpPr txBox="1">
            <a:spLocks/>
          </p:cNvSpPr>
          <p:nvPr/>
        </p:nvSpPr>
        <p:spPr>
          <a:xfrm>
            <a:off x="436228" y="679508"/>
            <a:ext cx="8254766" cy="827248"/>
          </a:xfrm>
          <a:prstGeom prst="roundRect">
            <a:avLst>
              <a:gd name="adj" fmla="val 0"/>
            </a:avLst>
          </a:prstGeom>
          <a:solidFill>
            <a:srgbClr val="25B7BC"/>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Leprechaun</a:t>
            </a:r>
          </a:p>
        </p:txBody>
      </p:sp>
      <p:sp>
        <p:nvSpPr>
          <p:cNvPr id="5" name="Freeform: Shape 4">
            <a:extLst>
              <a:ext uri="{FF2B5EF4-FFF2-40B4-BE49-F238E27FC236}">
                <a16:creationId xmlns:a16="http://schemas.microsoft.com/office/drawing/2014/main" id="{9B945E0D-ABF9-4BE8-A06F-B8E90D2107AA}"/>
              </a:ext>
            </a:extLst>
          </p:cNvPr>
          <p:cNvSpPr/>
          <p:nvPr/>
        </p:nvSpPr>
        <p:spPr>
          <a:xfrm>
            <a:off x="4572000" y="4137147"/>
            <a:ext cx="3791823" cy="2258736"/>
          </a:xfrm>
          <a:custGeom>
            <a:avLst/>
            <a:gdLst>
              <a:gd name="connsiteX0" fmla="*/ 2080470 w 4160940"/>
              <a:gd name="connsiteY0" fmla="*/ 0 h 2258736"/>
              <a:gd name="connsiteX1" fmla="*/ 4160940 w 4160940"/>
              <a:gd name="connsiteY1" fmla="*/ 2080470 h 2258736"/>
              <a:gd name="connsiteX2" fmla="*/ 4151939 w 4160940"/>
              <a:gd name="connsiteY2" fmla="*/ 2258736 h 2258736"/>
              <a:gd name="connsiteX3" fmla="*/ 9002 w 4160940"/>
              <a:gd name="connsiteY3" fmla="*/ 2258736 h 2258736"/>
              <a:gd name="connsiteX4" fmla="*/ 0 w 4160940"/>
              <a:gd name="connsiteY4" fmla="*/ 2080470 h 2258736"/>
              <a:gd name="connsiteX5" fmla="*/ 2080470 w 4160940"/>
              <a:gd name="connsiteY5" fmla="*/ 0 h 22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940" h="2258736">
                <a:moveTo>
                  <a:pt x="2080470" y="0"/>
                </a:moveTo>
                <a:cubicBezTo>
                  <a:pt x="3229482" y="0"/>
                  <a:pt x="4160940" y="931458"/>
                  <a:pt x="4160940" y="2080470"/>
                </a:cubicBezTo>
                <a:lnTo>
                  <a:pt x="4151939" y="2258736"/>
                </a:lnTo>
                <a:lnTo>
                  <a:pt x="9002" y="2258736"/>
                </a:lnTo>
                <a:lnTo>
                  <a:pt x="0" y="2080470"/>
                </a:lnTo>
                <a:cubicBezTo>
                  <a:pt x="0" y="931458"/>
                  <a:pt x="931458" y="0"/>
                  <a:pt x="2080470" y="0"/>
                </a:cubicBezTo>
                <a:close/>
              </a:path>
            </a:pathLst>
          </a:custGeom>
          <a:solidFill>
            <a:srgbClr val="8ACBC0"/>
          </a:solidFill>
          <a:ln w="38100">
            <a:solidFill>
              <a:srgbClr val="8ACB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 name="Picture 6">
            <a:extLst>
              <a:ext uri="{FF2B5EF4-FFF2-40B4-BE49-F238E27FC236}">
                <a16:creationId xmlns:a16="http://schemas.microsoft.com/office/drawing/2014/main" id="{C3E0E5DD-507C-43BA-8401-5B7D3DC5A3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7873" y="3432833"/>
            <a:ext cx="1166505" cy="3014098"/>
          </a:xfrm>
          <a:prstGeom prst="rect">
            <a:avLst/>
          </a:prstGeom>
        </p:spPr>
      </p:pic>
      <p:sp>
        <p:nvSpPr>
          <p:cNvPr id="8" name="TextBox 7">
            <a:extLst>
              <a:ext uri="{FF2B5EF4-FFF2-40B4-BE49-F238E27FC236}">
                <a16:creationId xmlns:a16="http://schemas.microsoft.com/office/drawing/2014/main" id="{0F4D69FC-1E04-4467-9D0A-296E284952DF}"/>
              </a:ext>
            </a:extLst>
          </p:cNvPr>
          <p:cNvSpPr txBox="1"/>
          <p:nvPr/>
        </p:nvSpPr>
        <p:spPr>
          <a:xfrm>
            <a:off x="738231" y="1689314"/>
            <a:ext cx="7650759" cy="2769989"/>
          </a:xfrm>
          <a:prstGeom prst="rect">
            <a:avLst/>
          </a:prstGeom>
          <a:noFill/>
        </p:spPr>
        <p:txBody>
          <a:bodyPr wrap="square" rtlCol="0">
            <a:spAutoFit/>
          </a:bodyPr>
          <a:lstStyle/>
          <a:p>
            <a:pPr algn="just">
              <a:spcBef>
                <a:spcPct val="0"/>
              </a:spcBef>
            </a:pPr>
            <a:r>
              <a:rPr lang="en-GB" altLang="en-US" dirty="0"/>
              <a:t>A leprechaun is a mythical creature from Irish folklore. </a:t>
            </a:r>
          </a:p>
          <a:p>
            <a:pPr algn="just">
              <a:spcBef>
                <a:spcPts val="1200"/>
              </a:spcBef>
            </a:pPr>
            <a:r>
              <a:rPr lang="en-GB" altLang="en-US" dirty="0"/>
              <a:t>They are mischievous creatures who make and mend shoes and enjoy playing practical jokes on people.</a:t>
            </a:r>
          </a:p>
          <a:p>
            <a:pPr algn="just">
              <a:spcBef>
                <a:spcPts val="1200"/>
              </a:spcBef>
            </a:pPr>
            <a:r>
              <a:rPr lang="en-GB" altLang="en-US" dirty="0"/>
              <a:t>It is said that if a person catches a leprechaun, they will be granted three wishes. </a:t>
            </a:r>
          </a:p>
          <a:p>
            <a:pPr>
              <a:spcBef>
                <a:spcPts val="1200"/>
              </a:spcBef>
            </a:pPr>
            <a:r>
              <a:rPr lang="en-GB" altLang="en-US" dirty="0"/>
              <a:t>Associated with leprechauns is the myth of finding                                       a pot of gold at the end of a rainbow.</a:t>
            </a:r>
          </a:p>
          <a:p>
            <a:endParaRPr lang="en-GB" dirty="0"/>
          </a:p>
        </p:txBody>
      </p:sp>
    </p:spTree>
    <p:extLst>
      <p:ext uri="{BB962C8B-B14F-4D97-AF65-F5344CB8AC3E}">
        <p14:creationId xmlns:p14="http://schemas.microsoft.com/office/powerpoint/2010/main" val="95075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8A58A5-98FF-4753-B17B-4FE019961270}"/>
              </a:ext>
            </a:extLst>
          </p:cNvPr>
          <p:cNvSpPr/>
          <p:nvPr/>
        </p:nvSpPr>
        <p:spPr>
          <a:xfrm flipV="1">
            <a:off x="620785" y="4441913"/>
            <a:ext cx="3967993" cy="578842"/>
          </a:xfrm>
          <a:prstGeom prst="rect">
            <a:avLst/>
          </a:prstGeom>
          <a:solidFill>
            <a:schemeClr val="bg1"/>
          </a:solidFill>
          <a:ln w="38100">
            <a:solidFill>
              <a:srgbClr val="8A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endParaRPr lang="en-GB" altLang="en-US" dirty="0">
              <a:solidFill>
                <a:srgbClr val="FF0000"/>
              </a:solidFill>
            </a:endParaRPr>
          </a:p>
        </p:txBody>
      </p:sp>
      <p:sp>
        <p:nvSpPr>
          <p:cNvPr id="5" name="Freeform: Shape 4">
            <a:extLst>
              <a:ext uri="{FF2B5EF4-FFF2-40B4-BE49-F238E27FC236}">
                <a16:creationId xmlns:a16="http://schemas.microsoft.com/office/drawing/2014/main" id="{CCE21AA4-EA48-481B-A22A-916427E46440}"/>
              </a:ext>
            </a:extLst>
          </p:cNvPr>
          <p:cNvSpPr/>
          <p:nvPr/>
        </p:nvSpPr>
        <p:spPr>
          <a:xfrm>
            <a:off x="4286775" y="4137147"/>
            <a:ext cx="3791823" cy="2258736"/>
          </a:xfrm>
          <a:custGeom>
            <a:avLst/>
            <a:gdLst>
              <a:gd name="connsiteX0" fmla="*/ 2080470 w 4160940"/>
              <a:gd name="connsiteY0" fmla="*/ 0 h 2258736"/>
              <a:gd name="connsiteX1" fmla="*/ 4160940 w 4160940"/>
              <a:gd name="connsiteY1" fmla="*/ 2080470 h 2258736"/>
              <a:gd name="connsiteX2" fmla="*/ 4151939 w 4160940"/>
              <a:gd name="connsiteY2" fmla="*/ 2258736 h 2258736"/>
              <a:gd name="connsiteX3" fmla="*/ 9002 w 4160940"/>
              <a:gd name="connsiteY3" fmla="*/ 2258736 h 2258736"/>
              <a:gd name="connsiteX4" fmla="*/ 0 w 4160940"/>
              <a:gd name="connsiteY4" fmla="*/ 2080470 h 2258736"/>
              <a:gd name="connsiteX5" fmla="*/ 2080470 w 4160940"/>
              <a:gd name="connsiteY5" fmla="*/ 0 h 225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940" h="2258736">
                <a:moveTo>
                  <a:pt x="2080470" y="0"/>
                </a:moveTo>
                <a:cubicBezTo>
                  <a:pt x="3229482" y="0"/>
                  <a:pt x="4160940" y="931458"/>
                  <a:pt x="4160940" y="2080470"/>
                </a:cubicBezTo>
                <a:lnTo>
                  <a:pt x="4151939" y="2258736"/>
                </a:lnTo>
                <a:lnTo>
                  <a:pt x="9002" y="2258736"/>
                </a:lnTo>
                <a:lnTo>
                  <a:pt x="0" y="2080470"/>
                </a:lnTo>
                <a:cubicBezTo>
                  <a:pt x="0" y="931458"/>
                  <a:pt x="931458" y="0"/>
                  <a:pt x="2080470" y="0"/>
                </a:cubicBezTo>
                <a:close/>
              </a:path>
            </a:pathLst>
          </a:custGeom>
          <a:solidFill>
            <a:srgbClr val="8ACBC0"/>
          </a:solidFill>
          <a:ln w="38100">
            <a:solidFill>
              <a:srgbClr val="8ACB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 name="Picture 6">
            <a:extLst>
              <a:ext uri="{FF2B5EF4-FFF2-40B4-BE49-F238E27FC236}">
                <a16:creationId xmlns:a16="http://schemas.microsoft.com/office/drawing/2014/main" id="{8E988C57-4C37-4BCE-9A98-E3FBF863BC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55182" y="4252560"/>
            <a:ext cx="5859480" cy="2143323"/>
          </a:xfrm>
          <a:prstGeom prst="rect">
            <a:avLst/>
          </a:prstGeom>
        </p:spPr>
      </p:pic>
      <p:sp>
        <p:nvSpPr>
          <p:cNvPr id="3" name="Rectangle 2">
            <a:hlinkClick r:id="rId3"/>
            <a:extLst>
              <a:ext uri="{FF2B5EF4-FFF2-40B4-BE49-F238E27FC236}">
                <a16:creationId xmlns:a16="http://schemas.microsoft.com/office/drawing/2014/main" id="{65153CF7-BA45-4F43-8D89-1179E3F332A0}"/>
              </a:ext>
            </a:extLst>
          </p:cNvPr>
          <p:cNvSpPr/>
          <p:nvPr/>
        </p:nvSpPr>
        <p:spPr>
          <a:xfrm>
            <a:off x="8355435" y="6635691"/>
            <a:ext cx="788565" cy="222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BB663F3-1581-4482-A288-4076C668D02C}"/>
              </a:ext>
            </a:extLst>
          </p:cNvPr>
          <p:cNvSpPr txBox="1">
            <a:spLocks/>
          </p:cNvSpPr>
          <p:nvPr/>
        </p:nvSpPr>
        <p:spPr>
          <a:xfrm>
            <a:off x="436228" y="679508"/>
            <a:ext cx="8254766" cy="827248"/>
          </a:xfrm>
          <a:prstGeom prst="roundRect">
            <a:avLst>
              <a:gd name="adj" fmla="val 0"/>
            </a:avLst>
          </a:prstGeom>
          <a:solidFill>
            <a:srgbClr val="25B7BC"/>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rPr>
              <a:t>Sphinx</a:t>
            </a:r>
          </a:p>
        </p:txBody>
      </p:sp>
      <p:sp>
        <p:nvSpPr>
          <p:cNvPr id="8" name="TextBox 7">
            <a:extLst>
              <a:ext uri="{FF2B5EF4-FFF2-40B4-BE49-F238E27FC236}">
                <a16:creationId xmlns:a16="http://schemas.microsoft.com/office/drawing/2014/main" id="{03C07209-E1C2-4857-B662-305BA0352BA3}"/>
              </a:ext>
            </a:extLst>
          </p:cNvPr>
          <p:cNvSpPr txBox="1"/>
          <p:nvPr/>
        </p:nvSpPr>
        <p:spPr>
          <a:xfrm>
            <a:off x="637563" y="1666230"/>
            <a:ext cx="7835318" cy="3524042"/>
          </a:xfrm>
          <a:prstGeom prst="rect">
            <a:avLst/>
          </a:prstGeom>
          <a:noFill/>
        </p:spPr>
        <p:txBody>
          <a:bodyPr wrap="square" rtlCol="0">
            <a:spAutoFit/>
          </a:bodyPr>
          <a:lstStyle/>
          <a:p>
            <a:pPr algn="just">
              <a:spcBef>
                <a:spcPct val="0"/>
              </a:spcBef>
            </a:pPr>
            <a:r>
              <a:rPr lang="en-GB" altLang="en-US" dirty="0"/>
              <a:t>The Sphinx is a mythical creature who features in stories from several cultures. In most stories, the Sphinx was a cruel creature who could not be trusted.</a:t>
            </a:r>
          </a:p>
          <a:p>
            <a:pPr algn="just">
              <a:spcBef>
                <a:spcPts val="1200"/>
              </a:spcBef>
            </a:pPr>
            <a:r>
              <a:rPr lang="en-GB" altLang="en-US" dirty="0"/>
              <a:t>In ancient Greece, the Sphinx had the head of a woman, the body of a lion and the wings of an eagle. The Sphinx lived outside the Greek city of Thebes and would set travellers a riddle. If they failed to solve the riddle, she would eat them. She set the hero </a:t>
            </a:r>
            <a:r>
              <a:rPr lang="en-GB" dirty="0"/>
              <a:t>Oedipus</a:t>
            </a:r>
            <a:r>
              <a:rPr lang="en-GB" altLang="en-US" dirty="0"/>
              <a:t> the following riddle: ‘What has four legs in the morning, two in the afternoon, and three in the evening?’</a:t>
            </a:r>
          </a:p>
          <a:p>
            <a:pPr>
              <a:spcBef>
                <a:spcPts val="1800"/>
              </a:spcBef>
            </a:pPr>
            <a:r>
              <a:rPr lang="en-GB" altLang="en-US" dirty="0"/>
              <a:t>Can you solve the riddle?  </a:t>
            </a:r>
          </a:p>
          <a:p>
            <a:endParaRPr lang="en-GB" dirty="0"/>
          </a:p>
        </p:txBody>
      </p:sp>
    </p:spTree>
    <p:extLst>
      <p:ext uri="{BB962C8B-B14F-4D97-AF65-F5344CB8AC3E}">
        <p14:creationId xmlns:p14="http://schemas.microsoft.com/office/powerpoint/2010/main" val="390603302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122</TotalTime>
  <Words>1036</Words>
  <Application>Microsoft Office PowerPoint</Application>
  <PresentationFormat>On-screen Show (4:3)</PresentationFormat>
  <Paragraphs>74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Twinkl</vt:lpstr>
      <vt:lpstr>Office Theme</vt:lpstr>
      <vt:lpstr>Cold Write task  Write a defeating the monster story…..</vt:lpstr>
      <vt:lpstr>Myths</vt:lpstr>
      <vt:lpstr>The Hydra</vt:lpstr>
      <vt:lpstr>The Hydra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Cold write-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G. Rust (BPS)</cp:lastModifiedBy>
  <cp:revision>20</cp:revision>
  <dcterms:created xsi:type="dcterms:W3CDTF">2020-05-11T12:49:08Z</dcterms:created>
  <dcterms:modified xsi:type="dcterms:W3CDTF">2021-01-10T18:03:28Z</dcterms:modified>
</cp:coreProperties>
</file>