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9" r:id="rId2"/>
    <p:sldId id="270" r:id="rId3"/>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9BFB26-56EC-4E5B-9335-E54E43274706}" v="10" dt="2018-07-16T19:35:48.0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1"/>
    <p:restoredTop sz="94268"/>
  </p:normalViewPr>
  <p:slideViewPr>
    <p:cSldViewPr snapToGrid="0" snapToObjects="1">
      <p:cViewPr varScale="1">
        <p:scale>
          <a:sx n="69" d="100"/>
          <a:sy n="69" d="100"/>
        </p:scale>
        <p:origin x="7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84" Type="http://schemas.microsoft.com/office/2015/10/relationships/revisionInfo" Target="revisionInfo.xml"/><Relationship Id="rId7" Type="http://schemas.openxmlformats.org/officeDocument/2006/relationships/tableStyles" Target="tableStyles.xml"/><Relationship Id="rId2" Type="http://schemas.openxmlformats.org/officeDocument/2006/relationships/slide" Target="slides/slide1.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sha Robertson" userId="40240c759480c2fe" providerId="LiveId" clId="{DE9BFB26-56EC-4E5B-9335-E54E43274706}"/>
    <pc:docChg chg="custSel modSld">
      <pc:chgData name="Natasha Robertson" userId="40240c759480c2fe" providerId="LiveId" clId="{DE9BFB26-56EC-4E5B-9335-E54E43274706}" dt="2018-07-16T19:35:48.085" v="9" actId="478"/>
      <pc:docMkLst>
        <pc:docMk/>
      </pc:docMkLst>
      <pc:sldChg chg="addSp delSp modSp">
        <pc:chgData name="Natasha Robertson" userId="40240c759480c2fe" providerId="LiveId" clId="{DE9BFB26-56EC-4E5B-9335-E54E43274706}" dt="2018-07-16T19:35:48.085" v="9" actId="478"/>
        <pc:sldMkLst>
          <pc:docMk/>
          <pc:sldMk cId="1042675723" sldId="282"/>
        </pc:sldMkLst>
        <pc:spChg chg="mod">
          <ac:chgData name="Natasha Robertson" userId="40240c759480c2fe" providerId="LiveId" clId="{DE9BFB26-56EC-4E5B-9335-E54E43274706}" dt="2018-07-16T19:35:44.798" v="8" actId="20577"/>
          <ac:spMkLst>
            <pc:docMk/>
            <pc:sldMk cId="1042675723" sldId="282"/>
            <ac:spMk id="2" creationId="{2AC8046B-12A1-4169-BAA7-5ADDE6BAFF79}"/>
          </ac:spMkLst>
        </pc:spChg>
        <pc:graphicFrameChg chg="add del">
          <ac:chgData name="Natasha Robertson" userId="40240c759480c2fe" providerId="LiveId" clId="{DE9BFB26-56EC-4E5B-9335-E54E43274706}" dt="2018-07-16T19:35:48.085" v="9" actId="478"/>
          <ac:graphicFrameMkLst>
            <pc:docMk/>
            <pc:sldMk cId="1042675723" sldId="282"/>
            <ac:graphicFrameMk id="3" creationId="{83A608DE-6CED-4755-B698-A18E11E97302}"/>
          </ac:graphicFrameMkLst>
        </pc:graphicFrameChg>
      </pc:sldChg>
      <pc:sldChg chg="modSp">
        <pc:chgData name="Natasha Robertson" userId="40240c759480c2fe" providerId="LiveId" clId="{DE9BFB26-56EC-4E5B-9335-E54E43274706}" dt="2018-07-16T19:26:41.159" v="3" actId="20577"/>
        <pc:sldMkLst>
          <pc:docMk/>
          <pc:sldMk cId="3581253008" sldId="314"/>
        </pc:sldMkLst>
        <pc:spChg chg="mod">
          <ac:chgData name="Natasha Robertson" userId="40240c759480c2fe" providerId="LiveId" clId="{DE9BFB26-56EC-4E5B-9335-E54E43274706}" dt="2018-07-16T19:26:41.159" v="3" actId="20577"/>
          <ac:spMkLst>
            <pc:docMk/>
            <pc:sldMk cId="3581253008" sldId="314"/>
            <ac:spMk id="2" creationId="{2AC8046B-12A1-4169-BAA7-5ADDE6BAFF7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09EC995-22F9-6844-A10F-3113ED1F20BA}" type="datetimeFigureOut">
              <a:rPr lang="en-US" smtClean="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5766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40219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7579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08713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9EC995-22F9-6844-A10F-3113ED1F20BA}" type="datetimeFigureOut">
              <a:rPr lang="en-US" smtClean="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13895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9EC995-22F9-6844-A10F-3113ED1F20BA}" type="datetimeFigureOut">
              <a:rPr lang="en-US" smtClean="0"/>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54996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9EC995-22F9-6844-A10F-3113ED1F20BA}" type="datetimeFigureOut">
              <a:rPr lang="en-US" smtClean="0"/>
              <a:t>3/30/2020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99946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9EC995-22F9-6844-A10F-3113ED1F20BA}" type="datetimeFigureOut">
              <a:rPr lang="en-US" smtClean="0"/>
              <a:t>3/30/2020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9624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EC995-22F9-6844-A10F-3113ED1F20BA}" type="datetimeFigureOut">
              <a:rPr lang="en-US" smtClean="0"/>
              <a:t>3/30/2020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89763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91576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99914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EC995-22F9-6844-A10F-3113ED1F20BA}" type="datetimeFigureOut">
              <a:rPr lang="en-US" smtClean="0"/>
              <a:t>3/30/2020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162B2-E0D1-FE47-A51E-D009C8D052A2}" type="slidenum">
              <a:rPr lang="en-US" smtClean="0"/>
              <a:t>‹#›</a:t>
            </a:fld>
            <a:endParaRPr lang="en-US" dirty="0"/>
          </a:p>
        </p:txBody>
      </p:sp>
    </p:spTree>
    <p:extLst>
      <p:ext uri="{BB962C8B-B14F-4D97-AF65-F5344CB8AC3E}">
        <p14:creationId xmlns:p14="http://schemas.microsoft.com/office/powerpoint/2010/main" val="78150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6" y="1784547"/>
            <a:ext cx="9778774" cy="4401205"/>
          </a:xfrm>
          <a:prstGeom prst="rect">
            <a:avLst/>
          </a:prstGeom>
          <a:noFill/>
        </p:spPr>
        <p:txBody>
          <a:bodyPr wrap="square" rtlCol="0">
            <a:spAutoFit/>
          </a:bodyPr>
          <a:lstStyle/>
          <a:p>
            <a:pPr algn="just"/>
            <a:r>
              <a:rPr lang="en-GB" sz="2800" dirty="0"/>
              <a:t>We often hear about the damage that humans cause to the environment. While this is certainly true, we can also have a positive impact. For example, there is a really cool insect that lives in our country, called the stag beetle. These beetles are big – nearly eight centimetres long – with fierce looking ‘antlers’. If you’re lucky, you might see them flying around on warm evenings. Sadly, they are dying out, however, mostly due to the lack of suitable habitat. If you have the space, why not help to protect them by creating a pile of rotten logs where they can lay their eggs?</a:t>
            </a:r>
          </a:p>
        </p:txBody>
      </p:sp>
      <p:sp>
        <p:nvSpPr>
          <p:cNvPr id="8" name="TextBox 7">
            <a:extLst>
              <a:ext uri="{FF2B5EF4-FFF2-40B4-BE49-F238E27FC236}">
                <a16:creationId xmlns:a16="http://schemas.microsoft.com/office/drawing/2014/main" id="{1BA8AF80-EDEE-4F5A-829F-408FF072FEA2}"/>
              </a:ext>
            </a:extLst>
          </p:cNvPr>
          <p:cNvSpPr txBox="1"/>
          <p:nvPr/>
        </p:nvSpPr>
        <p:spPr>
          <a:xfrm>
            <a:off x="4728315" y="685024"/>
            <a:ext cx="5980355" cy="646331"/>
          </a:xfrm>
          <a:prstGeom prst="rect">
            <a:avLst/>
          </a:prstGeom>
          <a:noFill/>
        </p:spPr>
        <p:txBody>
          <a:bodyPr wrap="none" rtlCol="0">
            <a:spAutoFit/>
          </a:bodyPr>
          <a:lstStyle/>
          <a:p>
            <a:r>
              <a:rPr lang="en-GB" sz="3600" b="1" dirty="0" smtClean="0"/>
              <a:t>Monday 30th March - Reading</a:t>
            </a:r>
            <a:endParaRPr lang="en-GB" sz="3600" b="1" dirty="0"/>
          </a:p>
        </p:txBody>
      </p:sp>
      <p:pic>
        <p:nvPicPr>
          <p:cNvPr id="6" name="Picture 5">
            <a:extLst>
              <a:ext uri="{FF2B5EF4-FFF2-40B4-BE49-F238E27FC236}">
                <a16:creationId xmlns:a16="http://schemas.microsoft.com/office/drawing/2014/main" id="{D1B68F6F-0F84-0543-8F2C-CC59AD33344D}"/>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3343286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481690"/>
            <a:ext cx="10721548" cy="5355312"/>
          </a:xfrm>
          <a:prstGeom prst="rect">
            <a:avLst/>
          </a:prstGeom>
          <a:noFill/>
        </p:spPr>
        <p:txBody>
          <a:bodyPr wrap="square" rtlCol="0">
            <a:spAutoFit/>
          </a:bodyPr>
          <a:lstStyle/>
          <a:p>
            <a:pPr lvl="0"/>
            <a:r>
              <a:rPr lang="en-GB" dirty="0"/>
              <a:t>1. Why does the author put the word </a:t>
            </a:r>
            <a:r>
              <a:rPr lang="en-GB" i="1" dirty="0"/>
              <a:t>‘antlers</a:t>
            </a:r>
            <a:r>
              <a:rPr lang="en-GB" dirty="0"/>
              <a:t>’ in inverted commas</a:t>
            </a:r>
            <a:r>
              <a:rPr lang="en-GB" i="1" dirty="0"/>
              <a:t>?</a:t>
            </a:r>
          </a:p>
          <a:p>
            <a:endParaRPr lang="en-GB" dirty="0"/>
          </a:p>
          <a:p>
            <a:r>
              <a:rPr lang="en-GB" dirty="0"/>
              <a:t>_________________________________________________</a:t>
            </a:r>
          </a:p>
          <a:p>
            <a:pPr marL="400050" indent="-400050">
              <a:buAutoNum type="romanLcParenR"/>
            </a:pPr>
            <a:endParaRPr lang="en-GB" dirty="0"/>
          </a:p>
          <a:p>
            <a:endParaRPr lang="en-GB" dirty="0"/>
          </a:p>
          <a:p>
            <a:pPr lvl="0"/>
            <a:r>
              <a:rPr lang="en-GB" dirty="0"/>
              <a:t>2. When might you see stag beetles flying about?</a:t>
            </a:r>
          </a:p>
          <a:p>
            <a:r>
              <a:rPr lang="en-GB" dirty="0"/>
              <a:t> </a:t>
            </a:r>
          </a:p>
          <a:p>
            <a:r>
              <a:rPr lang="en-GB" dirty="0"/>
              <a:t>___________________________________________________________________</a:t>
            </a:r>
          </a:p>
          <a:p>
            <a:r>
              <a:rPr lang="en-GB" dirty="0"/>
              <a:t> </a:t>
            </a:r>
          </a:p>
          <a:p>
            <a:endParaRPr lang="en-GB" dirty="0"/>
          </a:p>
          <a:p>
            <a:pPr lvl="0"/>
            <a:r>
              <a:rPr lang="en-GB" dirty="0"/>
              <a:t>3. Which word is closest in meaning to </a:t>
            </a:r>
            <a:r>
              <a:rPr lang="en-GB" b="1" dirty="0"/>
              <a:t>suitable</a:t>
            </a:r>
            <a:r>
              <a:rPr lang="en-GB" dirty="0"/>
              <a:t>? </a:t>
            </a:r>
            <a:r>
              <a:rPr lang="en-GB" b="1" dirty="0"/>
              <a:t>Tick one.</a:t>
            </a:r>
          </a:p>
          <a:p>
            <a:pPr lvl="0"/>
            <a:endParaRPr lang="en-GB" b="1" dirty="0"/>
          </a:p>
          <a:p>
            <a:pPr lvl="0"/>
            <a:endParaRPr lang="en-GB" b="1" dirty="0"/>
          </a:p>
          <a:p>
            <a:pPr lvl="0"/>
            <a:r>
              <a:rPr lang="en-GB" dirty="0"/>
              <a:t>	smart				tidy</a:t>
            </a:r>
          </a:p>
          <a:p>
            <a:pPr lvl="0"/>
            <a:endParaRPr lang="en-GB" b="1" dirty="0"/>
          </a:p>
          <a:p>
            <a:pPr lvl="0"/>
            <a:endParaRPr lang="en-GB" b="1" dirty="0"/>
          </a:p>
          <a:p>
            <a:pPr lvl="0"/>
            <a:r>
              <a:rPr lang="en-GB" dirty="0"/>
              <a:t>	wooden				appropriate</a:t>
            </a:r>
          </a:p>
          <a:p>
            <a:r>
              <a:rPr lang="en-GB" dirty="0"/>
              <a:t> </a:t>
            </a:r>
          </a:p>
          <a:p>
            <a:endParaRPr lang="en-GB" dirty="0"/>
          </a:p>
        </p:txBody>
      </p:sp>
      <p:sp>
        <p:nvSpPr>
          <p:cNvPr id="5" name="TextBox 4">
            <a:extLst>
              <a:ext uri="{FF2B5EF4-FFF2-40B4-BE49-F238E27FC236}">
                <a16:creationId xmlns:a16="http://schemas.microsoft.com/office/drawing/2014/main" id="{6618DF5B-C7E5-41A3-9007-E34DE55A35B1}"/>
              </a:ext>
            </a:extLst>
          </p:cNvPr>
          <p:cNvSpPr txBox="1"/>
          <p:nvPr/>
        </p:nvSpPr>
        <p:spPr>
          <a:xfrm>
            <a:off x="4172233" y="742507"/>
            <a:ext cx="5980355" cy="646331"/>
          </a:xfrm>
          <a:prstGeom prst="rect">
            <a:avLst/>
          </a:prstGeom>
          <a:noFill/>
        </p:spPr>
        <p:txBody>
          <a:bodyPr wrap="none" rtlCol="0">
            <a:spAutoFit/>
          </a:bodyPr>
          <a:lstStyle/>
          <a:p>
            <a:r>
              <a:rPr lang="en-GB" sz="3600" b="1" dirty="0"/>
              <a:t>Monday </a:t>
            </a:r>
            <a:r>
              <a:rPr lang="en-GB" sz="3600" b="1" dirty="0" smtClean="0"/>
              <a:t>30th </a:t>
            </a:r>
            <a:r>
              <a:rPr lang="en-GB" sz="3600" b="1" dirty="0"/>
              <a:t>March - Reading</a:t>
            </a:r>
          </a:p>
        </p:txBody>
      </p:sp>
      <p:sp>
        <p:nvSpPr>
          <p:cNvPr id="11" name="Rectangle 10">
            <a:extLst>
              <a:ext uri="{FF2B5EF4-FFF2-40B4-BE49-F238E27FC236}">
                <a16:creationId xmlns:a16="http://schemas.microsoft.com/office/drawing/2014/main" id="{68537737-B23B-4F0A-94C1-1E22506D05B6}"/>
              </a:ext>
            </a:extLst>
          </p:cNvPr>
          <p:cNvSpPr/>
          <p:nvPr/>
        </p:nvSpPr>
        <p:spPr>
          <a:xfrm>
            <a:off x="3361458" y="4974425"/>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120E1BC3-5B79-4254-B852-BF6F04087C56}"/>
              </a:ext>
            </a:extLst>
          </p:cNvPr>
          <p:cNvSpPr/>
          <p:nvPr/>
        </p:nvSpPr>
        <p:spPr>
          <a:xfrm>
            <a:off x="3361458" y="5822564"/>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a:extLst>
              <a:ext uri="{FF2B5EF4-FFF2-40B4-BE49-F238E27FC236}">
                <a16:creationId xmlns:a16="http://schemas.microsoft.com/office/drawing/2014/main" id="{D16CD81C-5683-4C66-9024-E1A49E57FCE0}"/>
              </a:ext>
            </a:extLst>
          </p:cNvPr>
          <p:cNvSpPr/>
          <p:nvPr/>
        </p:nvSpPr>
        <p:spPr>
          <a:xfrm>
            <a:off x="7307341" y="4974425"/>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a:extLst>
              <a:ext uri="{FF2B5EF4-FFF2-40B4-BE49-F238E27FC236}">
                <a16:creationId xmlns:a16="http://schemas.microsoft.com/office/drawing/2014/main" id="{E47BF1C4-51AB-4C8A-AAF9-2EC202DBD497}"/>
              </a:ext>
            </a:extLst>
          </p:cNvPr>
          <p:cNvSpPr/>
          <p:nvPr/>
        </p:nvSpPr>
        <p:spPr>
          <a:xfrm>
            <a:off x="7313790" y="5822564"/>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a:extLst>
              <a:ext uri="{FF2B5EF4-FFF2-40B4-BE49-F238E27FC236}">
                <a16:creationId xmlns:a16="http://schemas.microsoft.com/office/drawing/2014/main" id="{81E0924A-B7DB-5A42-A8BA-96A6536C7601}"/>
              </a:ext>
            </a:extLst>
          </p:cNvPr>
          <p:cNvPicPr>
            <a:picLocks noChangeAspect="1"/>
          </p:cNvPicPr>
          <p:nvPr/>
        </p:nvPicPr>
        <p:blipFill>
          <a:blip r:embed="rId3"/>
          <a:stretch>
            <a:fillRect/>
          </a:stretch>
        </p:blipFill>
        <p:spPr>
          <a:xfrm>
            <a:off x="10668000" y="470599"/>
            <a:ext cx="1234846" cy="826857"/>
          </a:xfrm>
          <a:prstGeom prst="rect">
            <a:avLst/>
          </a:prstGeom>
        </p:spPr>
      </p:pic>
    </p:spTree>
    <p:extLst>
      <p:ext uri="{BB962C8B-B14F-4D97-AF65-F5344CB8AC3E}">
        <p14:creationId xmlns:p14="http://schemas.microsoft.com/office/powerpoint/2010/main" val="904096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6513</TotalTime>
  <Words>191</Words>
  <Application>Microsoft Office PowerPoint</Application>
  <PresentationFormat>Widescreen</PresentationFormat>
  <Paragraphs>21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Resource</dc:title>
  <dc:creator>Microsoft Office User</dc:creator>
  <cp:lastModifiedBy>J. Flynn (BPS)</cp:lastModifiedBy>
  <cp:revision>135</cp:revision>
  <cp:lastPrinted>2020-03-20T11:41:35Z</cp:lastPrinted>
  <dcterms:created xsi:type="dcterms:W3CDTF">2017-03-29T13:14:03Z</dcterms:created>
  <dcterms:modified xsi:type="dcterms:W3CDTF">2020-03-30T06:56:47Z</dcterms:modified>
</cp:coreProperties>
</file>