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7A0149-7C49-4F8D-A8F7-B3F09E38B62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69428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7A0149-7C49-4F8D-A8F7-B3F09E38B62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364708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7A0149-7C49-4F8D-A8F7-B3F09E38B62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371835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7A0149-7C49-4F8D-A8F7-B3F09E38B62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21488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7A0149-7C49-4F8D-A8F7-B3F09E38B620}"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156723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7A0149-7C49-4F8D-A8F7-B3F09E38B62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3540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7A0149-7C49-4F8D-A8F7-B3F09E38B620}"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161405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7A0149-7C49-4F8D-A8F7-B3F09E38B620}"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118807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A0149-7C49-4F8D-A8F7-B3F09E38B620}"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156220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7A0149-7C49-4F8D-A8F7-B3F09E38B62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17529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7A0149-7C49-4F8D-A8F7-B3F09E38B620}"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63A657-5872-47BD-B421-961EC5613E85}" type="slidenum">
              <a:rPr lang="en-GB" smtClean="0"/>
              <a:t>‹#›</a:t>
            </a:fld>
            <a:endParaRPr lang="en-GB"/>
          </a:p>
        </p:txBody>
      </p:sp>
    </p:spTree>
    <p:extLst>
      <p:ext uri="{BB962C8B-B14F-4D97-AF65-F5344CB8AC3E}">
        <p14:creationId xmlns:p14="http://schemas.microsoft.com/office/powerpoint/2010/main" val="346812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A0149-7C49-4F8D-A8F7-B3F09E38B620}" type="datetimeFigureOut">
              <a:rPr lang="en-GB" smtClean="0"/>
              <a:t>30/03/2020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3A657-5872-47BD-B421-961EC5613E85}" type="slidenum">
              <a:rPr lang="en-GB" smtClean="0"/>
              <a:t>‹#›</a:t>
            </a:fld>
            <a:endParaRPr lang="en-GB"/>
          </a:p>
        </p:txBody>
      </p:sp>
    </p:spTree>
    <p:extLst>
      <p:ext uri="{BB962C8B-B14F-4D97-AF65-F5344CB8AC3E}">
        <p14:creationId xmlns:p14="http://schemas.microsoft.com/office/powerpoint/2010/main" val="291434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tx1">
                    <a:lumMod val="75000"/>
                    <a:lumOff val="25000"/>
                  </a:schemeClr>
                </a:solidFill>
              </a:rPr>
              <a:t>Task </a:t>
            </a:r>
            <a:r>
              <a:rPr lang="en-GB" sz="4000" b="1" dirty="0" smtClean="0">
                <a:solidFill>
                  <a:schemeClr val="tx1">
                    <a:lumMod val="75000"/>
                    <a:lumOff val="25000"/>
                  </a:schemeClr>
                </a:solidFill>
              </a:rPr>
              <a:t>6: </a:t>
            </a:r>
            <a:r>
              <a:rPr lang="en-GB" sz="4000" b="1" dirty="0">
                <a:solidFill>
                  <a:schemeClr val="tx1">
                    <a:lumMod val="75000"/>
                    <a:lumOff val="25000"/>
                  </a:schemeClr>
                </a:solidFill>
              </a:rPr>
              <a:t>I’m so fed up!</a:t>
            </a:r>
            <a:endParaRPr lang="en-GB" sz="4000" dirty="0">
              <a:solidFill>
                <a:schemeClr val="tx1">
                  <a:lumMod val="75000"/>
                  <a:lumOff val="25000"/>
                </a:schemeClr>
              </a:solidFill>
            </a:endParaRPr>
          </a:p>
        </p:txBody>
      </p:sp>
      <p:sp>
        <p:nvSpPr>
          <p:cNvPr id="3" name="Content Placeholder 2"/>
          <p:cNvSpPr>
            <a:spLocks noGrp="1"/>
          </p:cNvSpPr>
          <p:nvPr>
            <p:ph idx="1"/>
          </p:nvPr>
        </p:nvSpPr>
        <p:spPr>
          <a:xfrm>
            <a:off x="457200" y="1600200"/>
            <a:ext cx="8435280" cy="5069160"/>
          </a:xfrm>
        </p:spPr>
        <p:txBody>
          <a:bodyPr>
            <a:normAutofit/>
          </a:bodyPr>
          <a:lstStyle/>
          <a:p>
            <a:endParaRPr lang="en-GB" sz="3000" dirty="0">
              <a:solidFill>
                <a:schemeClr val="tx1">
                  <a:lumMod val="75000"/>
                  <a:lumOff val="25000"/>
                </a:schemeClr>
              </a:solidFill>
            </a:endParaRPr>
          </a:p>
          <a:p>
            <a:endParaRPr lang="en-GB" sz="2000" dirty="0">
              <a:solidFill>
                <a:schemeClr val="tx1">
                  <a:lumMod val="75000"/>
                  <a:lumOff val="25000"/>
                </a:schemeClr>
              </a:solidFill>
            </a:endParaRPr>
          </a:p>
          <a:p>
            <a:endParaRPr lang="en-GB" sz="2000" dirty="0">
              <a:solidFill>
                <a:schemeClr val="tx1">
                  <a:lumMod val="75000"/>
                  <a:lumOff val="25000"/>
                </a:schemeClr>
              </a:solidFill>
            </a:endParaRPr>
          </a:p>
          <a:p>
            <a:endParaRPr lang="en-GB" dirty="0">
              <a:solidFill>
                <a:schemeClr val="tx1">
                  <a:lumMod val="75000"/>
                  <a:lumOff val="25000"/>
                </a:schemeClr>
              </a:solidFill>
            </a:endParaRPr>
          </a:p>
          <a:p>
            <a:pPr marL="0" indent="0">
              <a:buNone/>
            </a:pPr>
            <a:endParaRPr lang="en-GB" dirty="0">
              <a:solidFill>
                <a:schemeClr val="tx1">
                  <a:lumMod val="75000"/>
                  <a:lumOff val="25000"/>
                </a:schemeClr>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961" t="27337" r="12668" b="11746"/>
          <a:stretch/>
        </p:blipFill>
        <p:spPr bwMode="auto">
          <a:xfrm>
            <a:off x="251520" y="277090"/>
            <a:ext cx="986046" cy="847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ed Rectangle 6"/>
          <p:cNvSpPr/>
          <p:nvPr/>
        </p:nvSpPr>
        <p:spPr>
          <a:xfrm>
            <a:off x="184862" y="1932283"/>
            <a:ext cx="8236532" cy="4752528"/>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900" dirty="0">
                <a:solidFill>
                  <a:schemeClr val="tx1"/>
                </a:solidFill>
              </a:rPr>
              <a:t>You have been attending </a:t>
            </a:r>
            <a:r>
              <a:rPr lang="en-GB" sz="2900" dirty="0" err="1">
                <a:solidFill>
                  <a:schemeClr val="tx1"/>
                </a:solidFill>
              </a:rPr>
              <a:t>trampolining</a:t>
            </a:r>
            <a:r>
              <a:rPr lang="en-GB" sz="2900" dirty="0">
                <a:solidFill>
                  <a:schemeClr val="tx1"/>
                </a:solidFill>
              </a:rPr>
              <a:t> lessons after school this term (which are very expensive), but there have been a few problems recently. </a:t>
            </a:r>
          </a:p>
          <a:p>
            <a:pPr algn="ctr"/>
            <a:endParaRPr lang="en-GB" sz="2900" dirty="0">
              <a:solidFill>
                <a:schemeClr val="tx1"/>
              </a:solidFill>
            </a:endParaRPr>
          </a:p>
          <a:p>
            <a:pPr algn="ctr"/>
            <a:r>
              <a:rPr lang="en-GB" sz="2900" dirty="0">
                <a:solidFill>
                  <a:schemeClr val="tx1"/>
                </a:solidFill>
              </a:rPr>
              <a:t>Your teacher was late for the lesson twice so you didn’t get long on the trampolines. She has also cancelled two classes at short notice. You have been working hard to achieve your next badge, but your teacher keeps forgetting to bring your award. Surely, this can’t continue?</a:t>
            </a:r>
          </a:p>
        </p:txBody>
      </p:sp>
      <p:pic>
        <p:nvPicPr>
          <p:cNvPr id="3074" name="Picture 2" descr="C:\Users\LUrquhart\AppData\Local\Microsoft\Windows\Temporary Internet Files\Content.IE5\56YA1565\boy-jumping-trampoline-smiling-cartoon-3124080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78969"/>
            <a:ext cx="1362084" cy="180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03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b="1" dirty="0">
                <a:solidFill>
                  <a:schemeClr val="tx1">
                    <a:lumMod val="75000"/>
                    <a:lumOff val="25000"/>
                  </a:schemeClr>
                </a:solidFill>
              </a:rPr>
              <a:t>		Task </a:t>
            </a:r>
            <a:r>
              <a:rPr lang="en-GB" sz="4000" b="1" dirty="0" smtClean="0">
                <a:solidFill>
                  <a:schemeClr val="tx1">
                    <a:lumMod val="75000"/>
                    <a:lumOff val="25000"/>
                  </a:schemeClr>
                </a:solidFill>
              </a:rPr>
              <a:t>6: </a:t>
            </a:r>
            <a:r>
              <a:rPr lang="en-GB" sz="4000" b="1" dirty="0">
                <a:solidFill>
                  <a:schemeClr val="tx1">
                    <a:lumMod val="75000"/>
                    <a:lumOff val="25000"/>
                  </a:schemeClr>
                </a:solidFill>
              </a:rPr>
              <a:t>I’m so fed up!</a:t>
            </a:r>
          </a:p>
        </p:txBody>
      </p:sp>
      <p:sp>
        <p:nvSpPr>
          <p:cNvPr id="3" name="Content Placeholder 2"/>
          <p:cNvSpPr>
            <a:spLocks noGrp="1"/>
          </p:cNvSpPr>
          <p:nvPr>
            <p:ph idx="1"/>
          </p:nvPr>
        </p:nvSpPr>
        <p:spPr>
          <a:xfrm>
            <a:off x="395536" y="1885815"/>
            <a:ext cx="8229600" cy="4525963"/>
          </a:xfrm>
        </p:spPr>
        <p:txBody>
          <a:bodyPr>
            <a:normAutofit/>
          </a:bodyPr>
          <a:lstStyle/>
          <a:p>
            <a:pPr marL="0" indent="0">
              <a:buNone/>
            </a:pPr>
            <a:r>
              <a:rPr lang="en-GB" sz="3000" b="1" u="sng" dirty="0">
                <a:solidFill>
                  <a:schemeClr val="tx1">
                    <a:lumMod val="75000"/>
                    <a:lumOff val="25000"/>
                  </a:schemeClr>
                </a:solidFill>
              </a:rPr>
              <a:t>Mission</a:t>
            </a:r>
            <a:r>
              <a:rPr lang="en-GB" sz="3000" b="1" dirty="0">
                <a:solidFill>
                  <a:schemeClr val="tx1">
                    <a:lumMod val="75000"/>
                    <a:lumOff val="25000"/>
                  </a:schemeClr>
                </a:solidFill>
              </a:rPr>
              <a:t>:</a:t>
            </a:r>
            <a:r>
              <a:rPr lang="en-GB" sz="3000" dirty="0">
                <a:solidFill>
                  <a:schemeClr val="tx1">
                    <a:lumMod val="75000"/>
                    <a:lumOff val="25000"/>
                  </a:schemeClr>
                </a:solidFill>
              </a:rPr>
              <a:t> write a letter of complaint which outlines your concerns about your trampolining lessons, ensuring that you suggest a suitable resolution. </a:t>
            </a:r>
            <a:endParaRPr lang="en-GB" sz="3000" b="1" u="sng" dirty="0">
              <a:solidFill>
                <a:schemeClr val="tx1">
                  <a:lumMod val="75000"/>
                  <a:lumOff val="25000"/>
                </a:schemeClr>
              </a:solidFill>
            </a:endParaRPr>
          </a:p>
          <a:p>
            <a:pPr marL="0" indent="0">
              <a:buNone/>
            </a:pPr>
            <a:r>
              <a:rPr lang="en-GB" sz="3000" b="1" u="sng" dirty="0">
                <a:solidFill>
                  <a:schemeClr val="tx1">
                    <a:lumMod val="75000"/>
                    <a:lumOff val="25000"/>
                  </a:schemeClr>
                </a:solidFill>
              </a:rPr>
              <a:t>Before you write</a:t>
            </a:r>
            <a:r>
              <a:rPr lang="en-GB" sz="3000" b="1" dirty="0">
                <a:solidFill>
                  <a:schemeClr val="tx1">
                    <a:lumMod val="75000"/>
                    <a:lumOff val="25000"/>
                  </a:schemeClr>
                </a:solidFill>
              </a:rPr>
              <a:t>:</a:t>
            </a:r>
          </a:p>
          <a:p>
            <a:pPr marL="0" indent="0">
              <a:buNone/>
            </a:pPr>
            <a:r>
              <a:rPr lang="en-GB" sz="3000" dirty="0">
                <a:solidFill>
                  <a:schemeClr val="tx1">
                    <a:lumMod val="75000"/>
                    <a:lumOff val="25000"/>
                  </a:schemeClr>
                </a:solidFill>
              </a:rPr>
              <a:t> </a:t>
            </a:r>
          </a:p>
          <a:p>
            <a:pPr marL="0" indent="0">
              <a:buNone/>
            </a:pPr>
            <a:endParaRPr lang="en-GB" sz="3000" dirty="0">
              <a:solidFill>
                <a:schemeClr val="tx1">
                  <a:lumMod val="75000"/>
                  <a:lumOff val="25000"/>
                </a:schemeClr>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961" t="27337" r="12668" b="11746"/>
          <a:stretch/>
        </p:blipFill>
        <p:spPr bwMode="auto">
          <a:xfrm>
            <a:off x="251520" y="277090"/>
            <a:ext cx="986046" cy="847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ed Rectangle 6"/>
          <p:cNvSpPr/>
          <p:nvPr/>
        </p:nvSpPr>
        <p:spPr>
          <a:xfrm>
            <a:off x="3198467" y="4289258"/>
            <a:ext cx="2664296" cy="2376264"/>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6022504" y="4307139"/>
            <a:ext cx="2664296" cy="2376264"/>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ounded Rectangle 8"/>
          <p:cNvSpPr/>
          <p:nvPr/>
        </p:nvSpPr>
        <p:spPr>
          <a:xfrm>
            <a:off x="395536" y="4287556"/>
            <a:ext cx="2664296" cy="2376264"/>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4316613"/>
            <a:ext cx="2376264" cy="2492990"/>
          </a:xfrm>
          <a:prstGeom prst="rect">
            <a:avLst/>
          </a:prstGeom>
          <a:noFill/>
        </p:spPr>
        <p:txBody>
          <a:bodyPr wrap="square" rtlCol="0">
            <a:spAutoFit/>
          </a:bodyPr>
          <a:lstStyle/>
          <a:p>
            <a:pPr algn="ctr"/>
            <a:r>
              <a:rPr lang="en-GB" sz="2500" dirty="0">
                <a:solidFill>
                  <a:schemeClr val="tx1">
                    <a:lumMod val="75000"/>
                    <a:lumOff val="25000"/>
                  </a:schemeClr>
                </a:solidFill>
              </a:rPr>
              <a:t>Consider the key points that you want to include and how you might organise them. </a:t>
            </a:r>
          </a:p>
        </p:txBody>
      </p:sp>
      <p:sp>
        <p:nvSpPr>
          <p:cNvPr id="10" name="TextBox 9"/>
          <p:cNvSpPr txBox="1"/>
          <p:nvPr/>
        </p:nvSpPr>
        <p:spPr>
          <a:xfrm>
            <a:off x="3198467" y="4352304"/>
            <a:ext cx="2664296" cy="2246769"/>
          </a:xfrm>
          <a:prstGeom prst="rect">
            <a:avLst/>
          </a:prstGeom>
          <a:noFill/>
        </p:spPr>
        <p:txBody>
          <a:bodyPr wrap="square" rtlCol="0">
            <a:spAutoFit/>
          </a:bodyPr>
          <a:lstStyle/>
          <a:p>
            <a:pPr algn="ctr"/>
            <a:r>
              <a:rPr lang="en-GB" sz="2800" dirty="0">
                <a:solidFill>
                  <a:schemeClr val="tx1">
                    <a:lumMod val="75000"/>
                    <a:lumOff val="25000"/>
                  </a:schemeClr>
                </a:solidFill>
              </a:rPr>
              <a:t>How will you ensure that the reader takes your letter seriously?</a:t>
            </a:r>
          </a:p>
        </p:txBody>
      </p:sp>
      <p:sp>
        <p:nvSpPr>
          <p:cNvPr id="11" name="TextBox 10"/>
          <p:cNvSpPr txBox="1"/>
          <p:nvPr/>
        </p:nvSpPr>
        <p:spPr>
          <a:xfrm>
            <a:off x="6094512" y="4371886"/>
            <a:ext cx="2592288" cy="2246769"/>
          </a:xfrm>
          <a:prstGeom prst="rect">
            <a:avLst/>
          </a:prstGeom>
          <a:noFill/>
        </p:spPr>
        <p:txBody>
          <a:bodyPr wrap="square" rtlCol="0">
            <a:spAutoFit/>
          </a:bodyPr>
          <a:lstStyle/>
          <a:p>
            <a:pPr algn="ctr"/>
            <a:r>
              <a:rPr lang="en-GB" sz="2800" dirty="0">
                <a:solidFill>
                  <a:schemeClr val="tx1">
                    <a:lumMod val="75000"/>
                    <a:lumOff val="25000"/>
                  </a:schemeClr>
                </a:solidFill>
              </a:rPr>
              <a:t>What key language will you use to help make your points?</a:t>
            </a:r>
          </a:p>
        </p:txBody>
      </p:sp>
      <p:pic>
        <p:nvPicPr>
          <p:cNvPr id="12" name="Picture 2" descr="C:\Users\LUrquhart\AppData\Local\Microsoft\Windows\Temporary Internet Files\Content.IE5\56YA1565\boy-jumping-trampoline-smiling-cartoon-3124080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78969"/>
            <a:ext cx="1362084" cy="180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47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566" y="274638"/>
            <a:ext cx="5494674" cy="1143000"/>
          </a:xfrm>
        </p:spPr>
        <p:txBody>
          <a:bodyPr>
            <a:normAutofit/>
          </a:bodyPr>
          <a:lstStyle/>
          <a:p>
            <a:r>
              <a:rPr lang="en-GB" sz="4000" b="1" dirty="0">
                <a:solidFill>
                  <a:schemeClr val="tx1">
                    <a:lumMod val="75000"/>
                    <a:lumOff val="25000"/>
                  </a:schemeClr>
                </a:solidFill>
              </a:rPr>
              <a:t>Task </a:t>
            </a:r>
            <a:r>
              <a:rPr lang="en-GB" sz="4000" b="1" dirty="0" smtClean="0">
                <a:solidFill>
                  <a:schemeClr val="tx1">
                    <a:lumMod val="75000"/>
                    <a:lumOff val="25000"/>
                  </a:schemeClr>
                </a:solidFill>
              </a:rPr>
              <a:t>6: </a:t>
            </a:r>
            <a:r>
              <a:rPr lang="en-GB" sz="4000" b="1" dirty="0">
                <a:solidFill>
                  <a:schemeClr val="tx1">
                    <a:lumMod val="75000"/>
                    <a:lumOff val="25000"/>
                  </a:schemeClr>
                </a:solidFill>
              </a:rPr>
              <a:t>I’m so fed up!</a:t>
            </a:r>
          </a:p>
        </p:txBody>
      </p:sp>
      <p:sp>
        <p:nvSpPr>
          <p:cNvPr id="3" name="Content Placeholder 2"/>
          <p:cNvSpPr>
            <a:spLocks noGrp="1"/>
          </p:cNvSpPr>
          <p:nvPr>
            <p:ph idx="1"/>
          </p:nvPr>
        </p:nvSpPr>
        <p:spPr/>
        <p:txBody>
          <a:bodyPr>
            <a:normAutofit/>
          </a:bodyPr>
          <a:lstStyle/>
          <a:p>
            <a:pPr marL="0" indent="0">
              <a:buNone/>
            </a:pPr>
            <a:r>
              <a:rPr lang="en-GB" sz="3000" b="1" u="sng" dirty="0">
                <a:solidFill>
                  <a:schemeClr val="tx1">
                    <a:lumMod val="75000"/>
                    <a:lumOff val="25000"/>
                  </a:schemeClr>
                </a:solidFill>
              </a:rPr>
              <a:t>After you have written</a:t>
            </a:r>
            <a:r>
              <a:rPr lang="en-GB" sz="3000" b="1" dirty="0">
                <a:solidFill>
                  <a:schemeClr val="tx1">
                    <a:lumMod val="75000"/>
                    <a:lumOff val="25000"/>
                  </a:schemeClr>
                </a:solidFill>
              </a:rPr>
              <a:t>:</a:t>
            </a:r>
          </a:p>
          <a:p>
            <a:pPr marL="0" indent="0">
              <a:buNone/>
            </a:pPr>
            <a:r>
              <a:rPr lang="en-GB" sz="3000" dirty="0">
                <a:solidFill>
                  <a:schemeClr val="tx1">
                    <a:lumMod val="75000"/>
                    <a:lumOff val="25000"/>
                  </a:schemeClr>
                </a:solidFill>
              </a:rPr>
              <a:t> </a:t>
            </a:r>
          </a:p>
          <a:p>
            <a:pPr marL="0" indent="0">
              <a:buNone/>
            </a:pPr>
            <a:endParaRPr lang="en-GB" sz="3000" dirty="0">
              <a:solidFill>
                <a:schemeClr val="tx1">
                  <a:lumMod val="75000"/>
                  <a:lumOff val="25000"/>
                </a:schemeClr>
              </a:solidFill>
            </a:endParaRP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961" t="27337" r="12668" b="11746"/>
          <a:stretch/>
        </p:blipFill>
        <p:spPr bwMode="auto">
          <a:xfrm>
            <a:off x="251520" y="277090"/>
            <a:ext cx="986046" cy="847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51520" y="2348880"/>
            <a:ext cx="8568952" cy="4247317"/>
          </a:xfrm>
          <a:prstGeom prst="rect">
            <a:avLst/>
          </a:prstGeom>
          <a:noFill/>
        </p:spPr>
        <p:txBody>
          <a:bodyPr wrap="square" rtlCol="0">
            <a:spAutoFit/>
          </a:bodyPr>
          <a:lstStyle/>
          <a:p>
            <a:pPr marL="457200" indent="-457200">
              <a:buFont typeface="Wingdings" panose="05000000000000000000" pitchFamily="2" charset="2"/>
              <a:buChar char="q"/>
            </a:pPr>
            <a:r>
              <a:rPr lang="en-GB" sz="3000" dirty="0">
                <a:solidFill>
                  <a:schemeClr val="tx1">
                    <a:lumMod val="75000"/>
                    <a:lumOff val="25000"/>
                  </a:schemeClr>
                </a:solidFill>
              </a:rPr>
              <a:t>Read your letter aloud. Is the tone </a:t>
            </a:r>
            <a:r>
              <a:rPr lang="en-GB" sz="3000" u="sng" dirty="0">
                <a:solidFill>
                  <a:schemeClr val="tx1">
                    <a:lumMod val="75000"/>
                    <a:lumOff val="25000"/>
                  </a:schemeClr>
                </a:solidFill>
              </a:rPr>
              <a:t>firm but fair</a:t>
            </a:r>
            <a:r>
              <a:rPr lang="en-GB" sz="3000" dirty="0">
                <a:solidFill>
                  <a:schemeClr val="tx1">
                    <a:lumMod val="75000"/>
                    <a:lumOff val="25000"/>
                  </a:schemeClr>
                </a:solidFill>
              </a:rPr>
              <a:t> and are your main points </a:t>
            </a:r>
            <a:r>
              <a:rPr lang="en-GB" sz="3000" u="sng" dirty="0">
                <a:solidFill>
                  <a:schemeClr val="tx1">
                    <a:lumMod val="75000"/>
                    <a:lumOff val="25000"/>
                  </a:schemeClr>
                </a:solidFill>
              </a:rPr>
              <a:t>clearly stated</a:t>
            </a:r>
            <a:r>
              <a:rPr lang="en-GB" sz="3000" dirty="0">
                <a:solidFill>
                  <a:schemeClr val="tx1">
                    <a:lumMod val="75000"/>
                    <a:lumOff val="25000"/>
                  </a:schemeClr>
                </a:solidFill>
              </a:rPr>
              <a:t>? </a:t>
            </a:r>
          </a:p>
          <a:p>
            <a:pPr marL="457200" indent="-457200">
              <a:buFont typeface="Wingdings" panose="05000000000000000000" pitchFamily="2" charset="2"/>
              <a:buChar char="q"/>
            </a:pPr>
            <a:r>
              <a:rPr lang="en-GB" sz="3000" dirty="0">
                <a:solidFill>
                  <a:schemeClr val="tx1">
                    <a:lumMod val="75000"/>
                    <a:lumOff val="25000"/>
                  </a:schemeClr>
                </a:solidFill>
              </a:rPr>
              <a:t>Look carefully at the different types of </a:t>
            </a:r>
            <a:r>
              <a:rPr lang="en-GB" sz="3000" u="sng" dirty="0">
                <a:solidFill>
                  <a:schemeClr val="tx1">
                    <a:lumMod val="75000"/>
                    <a:lumOff val="25000"/>
                  </a:schemeClr>
                </a:solidFill>
              </a:rPr>
              <a:t>punctuation</a:t>
            </a:r>
            <a:r>
              <a:rPr lang="en-GB" sz="3000" dirty="0">
                <a:solidFill>
                  <a:schemeClr val="tx1">
                    <a:lumMod val="75000"/>
                    <a:lumOff val="25000"/>
                  </a:schemeClr>
                </a:solidFill>
              </a:rPr>
              <a:t> in your writing. Is it placed and used </a:t>
            </a:r>
            <a:r>
              <a:rPr lang="en-GB" sz="3000" u="sng" dirty="0">
                <a:solidFill>
                  <a:schemeClr val="tx1">
                    <a:lumMod val="75000"/>
                    <a:lumOff val="25000"/>
                  </a:schemeClr>
                </a:solidFill>
              </a:rPr>
              <a:t>accurately</a:t>
            </a:r>
            <a:r>
              <a:rPr lang="en-GB" sz="3000" dirty="0">
                <a:solidFill>
                  <a:schemeClr val="tx1">
                    <a:lumMod val="75000"/>
                    <a:lumOff val="25000"/>
                  </a:schemeClr>
                </a:solidFill>
              </a:rPr>
              <a:t>? </a:t>
            </a:r>
          </a:p>
          <a:p>
            <a:pPr marL="457200" indent="-457200">
              <a:buFont typeface="Wingdings" panose="05000000000000000000" pitchFamily="2" charset="2"/>
              <a:buChar char="q"/>
            </a:pPr>
            <a:r>
              <a:rPr lang="en-GB" sz="3000" dirty="0">
                <a:solidFill>
                  <a:schemeClr val="tx1">
                    <a:lumMod val="75000"/>
                    <a:lumOff val="25000"/>
                  </a:schemeClr>
                </a:solidFill>
              </a:rPr>
              <a:t>Notice how you have </a:t>
            </a:r>
            <a:r>
              <a:rPr lang="en-GB" sz="3000" u="sng" dirty="0">
                <a:solidFill>
                  <a:schemeClr val="tx1">
                    <a:lumMod val="75000"/>
                    <a:lumOff val="25000"/>
                  </a:schemeClr>
                </a:solidFill>
              </a:rPr>
              <a:t>organised</a:t>
            </a:r>
            <a:r>
              <a:rPr lang="en-GB" sz="3000" dirty="0">
                <a:solidFill>
                  <a:schemeClr val="tx1">
                    <a:lumMod val="75000"/>
                    <a:lumOff val="25000"/>
                  </a:schemeClr>
                </a:solidFill>
              </a:rPr>
              <a:t> your writing. Have you used the structure of your letter to make the </a:t>
            </a:r>
            <a:r>
              <a:rPr lang="en-GB" sz="3000" u="sng" dirty="0">
                <a:solidFill>
                  <a:schemeClr val="tx1">
                    <a:lumMod val="75000"/>
                    <a:lumOff val="25000"/>
                  </a:schemeClr>
                </a:solidFill>
              </a:rPr>
              <a:t>meaning and intention</a:t>
            </a:r>
            <a:r>
              <a:rPr lang="en-GB" sz="3000" dirty="0">
                <a:solidFill>
                  <a:schemeClr val="tx1">
                    <a:lumMod val="75000"/>
                    <a:lumOff val="25000"/>
                  </a:schemeClr>
                </a:solidFill>
              </a:rPr>
              <a:t> clear?</a:t>
            </a:r>
          </a:p>
          <a:p>
            <a:pPr marL="457200" indent="-457200">
              <a:buFont typeface="Wingdings" panose="05000000000000000000" pitchFamily="2" charset="2"/>
              <a:buChar char="q"/>
            </a:pPr>
            <a:r>
              <a:rPr lang="en-GB" sz="3000" dirty="0">
                <a:solidFill>
                  <a:schemeClr val="tx1">
                    <a:lumMod val="75000"/>
                    <a:lumOff val="25000"/>
                  </a:schemeClr>
                </a:solidFill>
              </a:rPr>
              <a:t>Identify the </a:t>
            </a:r>
            <a:r>
              <a:rPr lang="en-GB" sz="3000" u="sng" dirty="0">
                <a:solidFill>
                  <a:schemeClr val="tx1">
                    <a:lumMod val="75000"/>
                    <a:lumOff val="25000"/>
                  </a:schemeClr>
                </a:solidFill>
              </a:rPr>
              <a:t>key language</a:t>
            </a:r>
            <a:r>
              <a:rPr lang="en-GB" sz="3000" dirty="0">
                <a:solidFill>
                  <a:schemeClr val="tx1">
                    <a:lumMod val="75000"/>
                    <a:lumOff val="25000"/>
                  </a:schemeClr>
                </a:solidFill>
              </a:rPr>
              <a:t> in your writing. Have you chosen </a:t>
            </a:r>
            <a:r>
              <a:rPr lang="en-GB" sz="3000" u="sng" dirty="0">
                <a:solidFill>
                  <a:schemeClr val="tx1">
                    <a:lumMod val="75000"/>
                    <a:lumOff val="25000"/>
                  </a:schemeClr>
                </a:solidFill>
              </a:rPr>
              <a:t>precise</a:t>
            </a:r>
            <a:r>
              <a:rPr lang="en-GB" sz="3000" dirty="0">
                <a:solidFill>
                  <a:schemeClr val="tx1">
                    <a:lumMod val="75000"/>
                    <a:lumOff val="25000"/>
                  </a:schemeClr>
                </a:solidFill>
              </a:rPr>
              <a:t> words to reinforce your points?</a:t>
            </a:r>
          </a:p>
        </p:txBody>
      </p:sp>
      <p:pic>
        <p:nvPicPr>
          <p:cNvPr id="2050" name="Picture 2" descr="C:\Users\LUrquhart\AppData\Local\Microsoft\Windows\Temporary Internet Files\Content.IE5\9W3CON5K\big-tic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73076"/>
            <a:ext cx="2088232" cy="2030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367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12259</TotalTime>
  <Words>260</Words>
  <Application>Microsoft Office PowerPoint</Application>
  <PresentationFormat>On-screen Show (4:3)</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Task 6: I’m so fed up!</vt:lpstr>
      <vt:lpstr>  Task 6: I’m so fed up!</vt:lpstr>
      <vt:lpstr>Task 6: I’m so fed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slides - Calibri 40, bold, dark grey</dc:title>
  <dc:creator>LUrquhart</dc:creator>
  <cp:lastModifiedBy>J. Flynn (BPS)</cp:lastModifiedBy>
  <cp:revision>47</cp:revision>
  <dcterms:created xsi:type="dcterms:W3CDTF">2016-08-09T10:05:30Z</dcterms:created>
  <dcterms:modified xsi:type="dcterms:W3CDTF">2020-03-30T06:46:09Z</dcterms:modified>
</cp:coreProperties>
</file>