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9" r:id="rId2"/>
    <p:sldId id="280" r:id="rId3"/>
  </p:sldIdLst>
  <p:sldSz cx="12192000" cy="6858000"/>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9BFB26-56EC-4E5B-9335-E54E43274706}" v="10" dt="2018-07-16T19:35:48.0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1"/>
    <p:restoredTop sz="94268"/>
  </p:normalViewPr>
  <p:slideViewPr>
    <p:cSldViewPr snapToGrid="0" snapToObjects="1">
      <p:cViewPr varScale="1">
        <p:scale>
          <a:sx n="69" d="100"/>
          <a:sy n="69" d="100"/>
        </p:scale>
        <p:origin x="75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84" Type="http://schemas.microsoft.com/office/2015/10/relationships/revisionInfo" Target="revisionInfo.xml"/><Relationship Id="rId7" Type="http://schemas.openxmlformats.org/officeDocument/2006/relationships/tableStyles" Target="tableStyles.xml"/><Relationship Id="rId2" Type="http://schemas.openxmlformats.org/officeDocument/2006/relationships/slide" Target="slides/slide1.xml"/><Relationship Id="rId83"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asha Robertson" userId="40240c759480c2fe" providerId="LiveId" clId="{DE9BFB26-56EC-4E5B-9335-E54E43274706}"/>
    <pc:docChg chg="custSel modSld">
      <pc:chgData name="Natasha Robertson" userId="40240c759480c2fe" providerId="LiveId" clId="{DE9BFB26-56EC-4E5B-9335-E54E43274706}" dt="2018-07-16T19:35:48.085" v="9" actId="478"/>
      <pc:docMkLst>
        <pc:docMk/>
      </pc:docMkLst>
      <pc:sldChg chg="addSp delSp modSp">
        <pc:chgData name="Natasha Robertson" userId="40240c759480c2fe" providerId="LiveId" clId="{DE9BFB26-56EC-4E5B-9335-E54E43274706}" dt="2018-07-16T19:35:48.085" v="9" actId="478"/>
        <pc:sldMkLst>
          <pc:docMk/>
          <pc:sldMk cId="1042675723" sldId="282"/>
        </pc:sldMkLst>
        <pc:spChg chg="mod">
          <ac:chgData name="Natasha Robertson" userId="40240c759480c2fe" providerId="LiveId" clId="{DE9BFB26-56EC-4E5B-9335-E54E43274706}" dt="2018-07-16T19:35:44.798" v="8" actId="20577"/>
          <ac:spMkLst>
            <pc:docMk/>
            <pc:sldMk cId="1042675723" sldId="282"/>
            <ac:spMk id="2" creationId="{2AC8046B-12A1-4169-BAA7-5ADDE6BAFF79}"/>
          </ac:spMkLst>
        </pc:spChg>
        <pc:graphicFrameChg chg="add del">
          <ac:chgData name="Natasha Robertson" userId="40240c759480c2fe" providerId="LiveId" clId="{DE9BFB26-56EC-4E5B-9335-E54E43274706}" dt="2018-07-16T19:35:48.085" v="9" actId="478"/>
          <ac:graphicFrameMkLst>
            <pc:docMk/>
            <pc:sldMk cId="1042675723" sldId="282"/>
            <ac:graphicFrameMk id="3" creationId="{83A608DE-6CED-4755-B698-A18E11E97302}"/>
          </ac:graphicFrameMkLst>
        </pc:graphicFrameChg>
      </pc:sldChg>
      <pc:sldChg chg="modSp">
        <pc:chgData name="Natasha Robertson" userId="40240c759480c2fe" providerId="LiveId" clId="{DE9BFB26-56EC-4E5B-9335-E54E43274706}" dt="2018-07-16T19:26:41.159" v="3" actId="20577"/>
        <pc:sldMkLst>
          <pc:docMk/>
          <pc:sldMk cId="3581253008" sldId="314"/>
        </pc:sldMkLst>
        <pc:spChg chg="mod">
          <ac:chgData name="Natasha Robertson" userId="40240c759480c2fe" providerId="LiveId" clId="{DE9BFB26-56EC-4E5B-9335-E54E43274706}" dt="2018-07-16T19:26:41.159" v="3" actId="20577"/>
          <ac:spMkLst>
            <pc:docMk/>
            <pc:sldMk cId="3581253008" sldId="314"/>
            <ac:spMk id="2" creationId="{2AC8046B-12A1-4169-BAA7-5ADDE6BAFF7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09EC995-22F9-6844-A10F-3113ED1F20BA}" type="datetimeFigureOut">
              <a:rPr lang="en-US" smtClean="0"/>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357667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9EC995-22F9-6844-A10F-3113ED1F20BA}" type="datetimeFigureOut">
              <a:rPr lang="en-US" smtClean="0"/>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440219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9EC995-22F9-6844-A10F-3113ED1F20BA}" type="datetimeFigureOut">
              <a:rPr lang="en-US" smtClean="0"/>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475791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9EC995-22F9-6844-A10F-3113ED1F20BA}" type="datetimeFigureOut">
              <a:rPr lang="en-US" smtClean="0"/>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308713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9EC995-22F9-6844-A10F-3113ED1F20BA}" type="datetimeFigureOut">
              <a:rPr lang="en-US" smtClean="0"/>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013895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09EC995-22F9-6844-A10F-3113ED1F20BA}" type="datetimeFigureOut">
              <a:rPr lang="en-US" smtClean="0"/>
              <a:t>4/20/2020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254996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09EC995-22F9-6844-A10F-3113ED1F20BA}" type="datetimeFigureOut">
              <a:rPr lang="en-US" smtClean="0"/>
              <a:t>4/20/2020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499946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09EC995-22F9-6844-A10F-3113ED1F20BA}" type="datetimeFigureOut">
              <a:rPr lang="en-US" smtClean="0"/>
              <a:t>4/20/2020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296243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9EC995-22F9-6844-A10F-3113ED1F20BA}" type="datetimeFigureOut">
              <a:rPr lang="en-US" smtClean="0"/>
              <a:t>4/20/2020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089763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9EC995-22F9-6844-A10F-3113ED1F20BA}" type="datetimeFigureOut">
              <a:rPr lang="en-US" smtClean="0"/>
              <a:t>4/20/2020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91576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9EC995-22F9-6844-A10F-3113ED1F20BA}" type="datetimeFigureOut">
              <a:rPr lang="en-US" smtClean="0"/>
              <a:t>4/20/2020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999144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9EC995-22F9-6844-A10F-3113ED1F20BA}" type="datetimeFigureOut">
              <a:rPr lang="en-US" smtClean="0"/>
              <a:t>4/20/2020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7162B2-E0D1-FE47-A51E-D009C8D052A2}" type="slidenum">
              <a:rPr lang="en-US" smtClean="0"/>
              <a:t>‹#›</a:t>
            </a:fld>
            <a:endParaRPr lang="en-US" dirty="0"/>
          </a:p>
        </p:txBody>
      </p:sp>
    </p:spTree>
    <p:extLst>
      <p:ext uri="{BB962C8B-B14F-4D97-AF65-F5344CB8AC3E}">
        <p14:creationId xmlns:p14="http://schemas.microsoft.com/office/powerpoint/2010/main" val="78150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1141776" y="1605642"/>
            <a:ext cx="9817961" cy="4401205"/>
          </a:xfrm>
          <a:prstGeom prst="rect">
            <a:avLst/>
          </a:prstGeom>
          <a:noFill/>
        </p:spPr>
        <p:txBody>
          <a:bodyPr wrap="square" rtlCol="0">
            <a:spAutoFit/>
          </a:bodyPr>
          <a:lstStyle/>
          <a:p>
            <a:pPr algn="just"/>
            <a:r>
              <a:rPr lang="en-GB" sz="2800" dirty="0"/>
              <a:t>So, you’ve found a musical instrument that you want to play; how long it will take for you to become good at it? This question, you won’t be surprised to learn, will have various answers. First, it depends on how good you want to be. If you want to play music professionally, you will probably have to practise for thousands of hours to reach the right standard. But remember, music should be a pleasure, and there is nothing wrong with just getting to a level that gives you enjoyment, providing, of course, that it’s not too painful for everyone else!</a:t>
            </a:r>
          </a:p>
          <a:p>
            <a:r>
              <a:rPr lang="en-GB" sz="2800" dirty="0"/>
              <a:t> </a:t>
            </a:r>
          </a:p>
        </p:txBody>
      </p:sp>
      <p:pic>
        <p:nvPicPr>
          <p:cNvPr id="6" name="Picture 5">
            <a:extLst>
              <a:ext uri="{FF2B5EF4-FFF2-40B4-BE49-F238E27FC236}">
                <a16:creationId xmlns:a16="http://schemas.microsoft.com/office/drawing/2014/main" id="{5EE4C2D8-1BB2-FA4A-AF6B-DAC04240C101}"/>
              </a:ext>
            </a:extLst>
          </p:cNvPr>
          <p:cNvPicPr>
            <a:picLocks noChangeAspect="1"/>
          </p:cNvPicPr>
          <p:nvPr/>
        </p:nvPicPr>
        <p:blipFill>
          <a:blip r:embed="rId3"/>
          <a:stretch>
            <a:fillRect/>
          </a:stretch>
        </p:blipFill>
        <p:spPr>
          <a:xfrm>
            <a:off x="10668000" y="470599"/>
            <a:ext cx="1234846" cy="826857"/>
          </a:xfrm>
          <a:prstGeom prst="rect">
            <a:avLst/>
          </a:prstGeom>
        </p:spPr>
      </p:pic>
      <p:sp>
        <p:nvSpPr>
          <p:cNvPr id="7" name="TextBox 4">
            <a:extLst>
              <a:ext uri="{FF2B5EF4-FFF2-40B4-BE49-F238E27FC236}">
                <a16:creationId xmlns:a16="http://schemas.microsoft.com/office/drawing/2014/main" id="{6618DF5B-C7E5-41A3-9007-E34DE55A35B1}"/>
              </a:ext>
            </a:extLst>
          </p:cNvPr>
          <p:cNvSpPr txBox="1"/>
          <p:nvPr/>
        </p:nvSpPr>
        <p:spPr>
          <a:xfrm>
            <a:off x="3859226" y="500701"/>
            <a:ext cx="4971104" cy="507831"/>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700" b="1" dirty="0" smtClean="0"/>
              <a:t>Monday 20</a:t>
            </a:r>
            <a:r>
              <a:rPr lang="en-GB" sz="2700" b="1" baseline="30000" dirty="0" smtClean="0"/>
              <a:t>th</a:t>
            </a:r>
            <a:r>
              <a:rPr lang="en-GB" sz="2700" b="1" dirty="0" smtClean="0"/>
              <a:t> April 2020 - </a:t>
            </a:r>
            <a:r>
              <a:rPr lang="en-GB" sz="2700" b="1" dirty="0" smtClean="0"/>
              <a:t>Reading</a:t>
            </a:r>
            <a:endParaRPr lang="en-GB" sz="2700" b="1" dirty="0"/>
          </a:p>
        </p:txBody>
      </p:sp>
    </p:spTree>
    <p:extLst>
      <p:ext uri="{BB962C8B-B14F-4D97-AF65-F5344CB8AC3E}">
        <p14:creationId xmlns:p14="http://schemas.microsoft.com/office/powerpoint/2010/main" val="1771584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9902145" cy="5078313"/>
          </a:xfrm>
          <a:prstGeom prst="rect">
            <a:avLst/>
          </a:prstGeom>
          <a:noFill/>
        </p:spPr>
        <p:txBody>
          <a:bodyPr wrap="square" rtlCol="0">
            <a:spAutoFit/>
          </a:bodyPr>
          <a:lstStyle/>
          <a:p>
            <a:pPr marL="342900" lvl="0" indent="-342900">
              <a:buAutoNum type="arabicPeriod"/>
            </a:pPr>
            <a:r>
              <a:rPr lang="en-GB" i="1" dirty="0"/>
              <a:t>This question, you won’t be surprised to learn, will have various answers.</a:t>
            </a:r>
          </a:p>
          <a:p>
            <a:pPr lvl="0"/>
            <a:r>
              <a:rPr lang="en-GB" dirty="0"/>
              <a:t>       Why does the author say you won’t be surprised to learn?</a:t>
            </a:r>
          </a:p>
          <a:p>
            <a:r>
              <a:rPr lang="en-GB" dirty="0"/>
              <a:t> </a:t>
            </a:r>
          </a:p>
          <a:p>
            <a:pPr lvl="0"/>
            <a:r>
              <a:rPr lang="en-GB" dirty="0"/>
              <a:t>     __________________________________________________________________</a:t>
            </a:r>
          </a:p>
          <a:p>
            <a:r>
              <a:rPr lang="en-GB" dirty="0"/>
              <a:t> </a:t>
            </a:r>
          </a:p>
          <a:p>
            <a:endParaRPr lang="en-GB" dirty="0"/>
          </a:p>
          <a:p>
            <a:pPr lvl="0"/>
            <a:r>
              <a:rPr lang="en-GB" dirty="0"/>
              <a:t>2. </a:t>
            </a:r>
            <a:r>
              <a:rPr lang="en-GB" b="1" dirty="0"/>
              <a:t>Find</a:t>
            </a:r>
            <a:r>
              <a:rPr lang="en-GB" dirty="0"/>
              <a:t> and </a:t>
            </a:r>
            <a:r>
              <a:rPr lang="en-GB" b="1" dirty="0"/>
              <a:t>copy</a:t>
            </a:r>
            <a:r>
              <a:rPr lang="en-GB" dirty="0"/>
              <a:t> the word in the second sentence that means </a:t>
            </a:r>
            <a:r>
              <a:rPr lang="en-GB" b="1" dirty="0"/>
              <a:t>different</a:t>
            </a:r>
            <a:r>
              <a:rPr lang="en-GB" dirty="0"/>
              <a:t>.</a:t>
            </a:r>
          </a:p>
          <a:p>
            <a:r>
              <a:rPr lang="en-GB" dirty="0"/>
              <a:t> </a:t>
            </a:r>
          </a:p>
          <a:p>
            <a:r>
              <a:rPr lang="en-GB" dirty="0"/>
              <a:t>    ______________________________________________</a:t>
            </a:r>
          </a:p>
          <a:p>
            <a:r>
              <a:rPr lang="en-GB" dirty="0"/>
              <a:t> </a:t>
            </a:r>
          </a:p>
          <a:p>
            <a:endParaRPr lang="en-GB" dirty="0"/>
          </a:p>
          <a:p>
            <a:pPr lvl="0"/>
            <a:r>
              <a:rPr lang="en-GB" dirty="0"/>
              <a:t>3. According to the text, what does the answer to the question in the first sentence depend upon?</a:t>
            </a:r>
          </a:p>
          <a:p>
            <a:r>
              <a:rPr lang="en-GB" dirty="0"/>
              <a:t> </a:t>
            </a:r>
          </a:p>
          <a:p>
            <a:endParaRPr lang="en-GB" dirty="0"/>
          </a:p>
          <a:p>
            <a:r>
              <a:rPr lang="en-GB" dirty="0"/>
              <a:t>    ________________________________________________________________</a:t>
            </a:r>
          </a:p>
          <a:p>
            <a:endParaRPr lang="en-GB" dirty="0"/>
          </a:p>
          <a:p>
            <a:endParaRPr lang="en-GB" dirty="0"/>
          </a:p>
          <a:p>
            <a:endParaRPr lang="en-GB" dirty="0"/>
          </a:p>
        </p:txBody>
      </p:sp>
      <p:pic>
        <p:nvPicPr>
          <p:cNvPr id="6" name="Picture 5">
            <a:extLst>
              <a:ext uri="{FF2B5EF4-FFF2-40B4-BE49-F238E27FC236}">
                <a16:creationId xmlns:a16="http://schemas.microsoft.com/office/drawing/2014/main" id="{A8F34FA7-340B-C147-99C1-ACC0B3AA97ED}"/>
              </a:ext>
            </a:extLst>
          </p:cNvPr>
          <p:cNvPicPr>
            <a:picLocks noChangeAspect="1"/>
          </p:cNvPicPr>
          <p:nvPr/>
        </p:nvPicPr>
        <p:blipFill>
          <a:blip r:embed="rId3"/>
          <a:stretch>
            <a:fillRect/>
          </a:stretch>
        </p:blipFill>
        <p:spPr>
          <a:xfrm>
            <a:off x="10668000" y="470599"/>
            <a:ext cx="1234846" cy="826857"/>
          </a:xfrm>
          <a:prstGeom prst="rect">
            <a:avLst/>
          </a:prstGeom>
        </p:spPr>
      </p:pic>
      <p:sp>
        <p:nvSpPr>
          <p:cNvPr id="7" name="TextBox 4">
            <a:extLst>
              <a:ext uri="{FF2B5EF4-FFF2-40B4-BE49-F238E27FC236}">
                <a16:creationId xmlns:a16="http://schemas.microsoft.com/office/drawing/2014/main" id="{6618DF5B-C7E5-41A3-9007-E34DE55A35B1}"/>
              </a:ext>
            </a:extLst>
          </p:cNvPr>
          <p:cNvSpPr txBox="1"/>
          <p:nvPr/>
        </p:nvSpPr>
        <p:spPr>
          <a:xfrm>
            <a:off x="3859226" y="500701"/>
            <a:ext cx="4971104" cy="507831"/>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700" b="1" dirty="0" smtClean="0"/>
              <a:t>Monday 20</a:t>
            </a:r>
            <a:r>
              <a:rPr lang="en-GB" sz="2700" b="1" baseline="30000" dirty="0" smtClean="0"/>
              <a:t>th</a:t>
            </a:r>
            <a:r>
              <a:rPr lang="en-GB" sz="2700" b="1" dirty="0" smtClean="0"/>
              <a:t> April 2020 - </a:t>
            </a:r>
            <a:r>
              <a:rPr lang="en-GB" sz="2700" b="1" dirty="0" smtClean="0"/>
              <a:t>Reading</a:t>
            </a:r>
            <a:endParaRPr lang="en-GB" sz="2700" b="1" dirty="0"/>
          </a:p>
        </p:txBody>
      </p:sp>
    </p:spTree>
    <p:extLst>
      <p:ext uri="{BB962C8B-B14F-4D97-AF65-F5344CB8AC3E}">
        <p14:creationId xmlns:p14="http://schemas.microsoft.com/office/powerpoint/2010/main" val="12951910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6511</TotalTime>
  <Words>204</Words>
  <Application>Microsoft Office PowerPoint</Application>
  <PresentationFormat>Widescreen</PresentationFormat>
  <Paragraphs>20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Resource</dc:title>
  <dc:creator>Microsoft Office User</dc:creator>
  <cp:lastModifiedBy>J. Flynn (BPS)</cp:lastModifiedBy>
  <cp:revision>135</cp:revision>
  <cp:lastPrinted>2020-03-20T11:41:35Z</cp:lastPrinted>
  <dcterms:created xsi:type="dcterms:W3CDTF">2017-03-29T13:14:03Z</dcterms:created>
  <dcterms:modified xsi:type="dcterms:W3CDTF">2020-04-20T07:49:02Z</dcterms:modified>
</cp:coreProperties>
</file>