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0" r:id="rId7"/>
    <p:sldId id="367" r:id="rId8"/>
    <p:sldId id="368" r:id="rId9"/>
    <p:sldId id="369" r:id="rId10"/>
    <p:sldId id="355" r:id="rId11"/>
    <p:sldId id="380" r:id="rId12"/>
    <p:sldId id="3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3E199-B6D0-486D-A72C-782BEB45AF8D}" v="409" dt="2019-05-22T13:08:22.975"/>
    <p1510:client id="{7D9DFAEB-9401-CC79-9002-1C89AB0746B2}" v="5" dt="2019-05-22T12:59:59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Mass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and Capacity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5: Measure Capacity  1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66665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000000"/>
              </a:solidFill>
              <a:latin typeface="Century Gothic"/>
            </a:endParaRPr>
          </a:p>
          <a:p>
            <a:pPr lvl="0" algn="ctr"/>
            <a:r>
              <a:rPr lang="en-GB" sz="2000" b="1" dirty="0">
                <a:solidFill>
                  <a:srgbClr val="000000"/>
                </a:solidFill>
                <a:latin typeface="Century Gothic"/>
              </a:rPr>
              <a:t>Complete the missing numbers in these sequences.</a:t>
            </a: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1514DB0-C643-451F-9BF0-9928474E4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44309"/>
              </p:ext>
            </p:extLst>
          </p:nvPr>
        </p:nvGraphicFramePr>
        <p:xfrm>
          <a:off x="1905440" y="1855249"/>
          <a:ext cx="5333120" cy="307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8606646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639479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0141530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548058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207444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5733275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111664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2004922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0858789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1532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36091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entury Gothic" panose="020B0502020202020204" pitchFamily="34" charset="0"/>
                        </a:rPr>
                        <a:t>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796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054586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6684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870A76-39CD-48A3-92B2-CB13A26FCDFC}"/>
              </a:ext>
            </a:extLst>
          </p:cNvPr>
          <p:cNvSpPr txBox="1"/>
          <p:nvPr/>
        </p:nvSpPr>
        <p:spPr>
          <a:xfrm>
            <a:off x="1252164" y="2027527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659AB-F3F6-4687-AB59-147D6A2F9C3C}"/>
              </a:ext>
            </a:extLst>
          </p:cNvPr>
          <p:cNvSpPr txBox="1"/>
          <p:nvPr/>
        </p:nvSpPr>
        <p:spPr>
          <a:xfrm>
            <a:off x="1292238" y="32102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BE303-1C97-40BB-915C-604FF9D44982}"/>
              </a:ext>
            </a:extLst>
          </p:cNvPr>
          <p:cNvSpPr txBox="1"/>
          <p:nvPr/>
        </p:nvSpPr>
        <p:spPr>
          <a:xfrm>
            <a:off x="1240942" y="4393052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sentence.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The capacity is               millilitres.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0315A6-DACF-429F-BB6C-D6BDEE8E4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58261"/>
              </p:ext>
            </p:extLst>
          </p:nvPr>
        </p:nvGraphicFramePr>
        <p:xfrm>
          <a:off x="2756837" y="1198269"/>
          <a:ext cx="3630324" cy="2769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03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690542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19418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69217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A307C5-D7DD-4AC7-8DD5-6FFCEACC9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23226"/>
              </p:ext>
            </p:extLst>
          </p:nvPr>
        </p:nvGraphicFramePr>
        <p:xfrm>
          <a:off x="4209185" y="1769242"/>
          <a:ext cx="725628" cy="24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5628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410400">
                <a:tc>
                  <a:txBody>
                    <a:bodyPr/>
                    <a:lstStyle/>
                    <a:p>
                      <a:pPr algn="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Century Gothic" panose="020B0502020202020204" pitchFamily="34" charset="0"/>
                        </a:rPr>
                        <a:t>150ml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Century Gothic" panose="020B0502020202020204" pitchFamily="34" charset="0"/>
                        </a:rPr>
                        <a:t>50ml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2E092C5-B6A3-4A10-BC9B-3E4F84351118}"/>
              </a:ext>
            </a:extLst>
          </p:cNvPr>
          <p:cNvSpPr/>
          <p:nvPr/>
        </p:nvSpPr>
        <p:spPr>
          <a:xfrm>
            <a:off x="4497491" y="4544085"/>
            <a:ext cx="874644" cy="82269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31055F-4D67-47F5-AC6D-537C4FF70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39B594-6563-4FE2-A617-0CDE788ACB7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There are 300ml of liquid in the jug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3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C1B61B-CB3F-4790-9E96-1E006E38C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FAC2E6-7A7D-4643-8B84-99A754CAD0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Draw an arrow to show the water level for a volume of 200ml. 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3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/>
              </a:rPr>
              <a:t>Varied Fluency 4</a:t>
            </a:r>
            <a:endParaRPr lang="en-GB" sz="16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Match the volumes to the correct containers.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56339A-8EFA-4C17-AF65-6B319CD33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704556"/>
              </p:ext>
            </p:extLst>
          </p:nvPr>
        </p:nvGraphicFramePr>
        <p:xfrm>
          <a:off x="1230249" y="1739695"/>
          <a:ext cx="1201107" cy="2765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73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23187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23187">
                  <a:extLst>
                    <a:ext uri="{9D8B030D-6E8A-4147-A177-3AD203B41FA5}">
                      <a16:colId xmlns:a16="http://schemas.microsoft.com/office/drawing/2014/main" val="2719129178"/>
                    </a:ext>
                  </a:extLst>
                </a:gridCol>
              </a:tblGrid>
              <a:tr h="378830">
                <a:tc rowSpan="2">
                  <a:txBody>
                    <a:bodyPr/>
                    <a:lstStyle/>
                    <a:p>
                      <a:endParaRPr lang="en-GB" sz="3500"/>
                    </a:p>
                  </a:txBody>
                  <a:tcPr marL="100584" marR="100584" marT="50292" marB="50292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820903"/>
                  </a:ext>
                </a:extLst>
              </a:tr>
              <a:tr h="3393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773643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14118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B3983D-2188-4818-81A7-817A328C6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522917"/>
              </p:ext>
            </p:extLst>
          </p:nvPr>
        </p:nvGraphicFramePr>
        <p:xfrm>
          <a:off x="3198698" y="2007238"/>
          <a:ext cx="2804539" cy="2497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7410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7714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64941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99288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6478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66573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6478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6478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39853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35A6669-56AC-4F63-8C80-C891B8C4F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72667"/>
              </p:ext>
            </p:extLst>
          </p:nvPr>
        </p:nvGraphicFramePr>
        <p:xfrm>
          <a:off x="6484894" y="2812336"/>
          <a:ext cx="1670641" cy="1695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2497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</a:tblGrid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187179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6AAA841-0F58-4D9D-BEC7-EF546BC2C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68805"/>
              </p:ext>
            </p:extLst>
          </p:nvPr>
        </p:nvGraphicFramePr>
        <p:xfrm>
          <a:off x="1356204" y="1369031"/>
          <a:ext cx="637233" cy="2861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23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8236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28236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98247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200ml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36E090-A620-47A0-91AD-EC66CD417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48259"/>
              </p:ext>
            </p:extLst>
          </p:nvPr>
        </p:nvGraphicFramePr>
        <p:xfrm>
          <a:off x="3690274" y="2148491"/>
          <a:ext cx="1414043" cy="22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404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4L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2L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0F4B1C6-C9E9-4EAD-8B9B-2477B78C0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82743"/>
              </p:ext>
            </p:extLst>
          </p:nvPr>
        </p:nvGraphicFramePr>
        <p:xfrm>
          <a:off x="6909172" y="1739695"/>
          <a:ext cx="637233" cy="25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23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982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300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100ml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E3398BC-2A4F-4CE3-ADB0-911A04509C75}"/>
              </a:ext>
            </a:extLst>
          </p:cNvPr>
          <p:cNvSpPr txBox="1"/>
          <p:nvPr/>
        </p:nvSpPr>
        <p:spPr>
          <a:xfrm>
            <a:off x="1621340" y="1281195"/>
            <a:ext cx="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D87FAB-ECB0-4AF0-954A-B3F41CD9963F}"/>
              </a:ext>
            </a:extLst>
          </p:cNvPr>
          <p:cNvSpPr txBox="1"/>
          <p:nvPr/>
        </p:nvSpPr>
        <p:spPr>
          <a:xfrm>
            <a:off x="7125911" y="1281195"/>
            <a:ext cx="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2EF2C7-708D-4694-809A-E88F1A02345E}"/>
              </a:ext>
            </a:extLst>
          </p:cNvPr>
          <p:cNvSpPr txBox="1"/>
          <p:nvPr/>
        </p:nvSpPr>
        <p:spPr>
          <a:xfrm>
            <a:off x="4270879" y="1281195"/>
            <a:ext cx="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8A6286-54EA-4C45-B440-E72719F09030}"/>
              </a:ext>
            </a:extLst>
          </p:cNvPr>
          <p:cNvSpPr/>
          <p:nvPr/>
        </p:nvSpPr>
        <p:spPr>
          <a:xfrm>
            <a:off x="1993437" y="5152364"/>
            <a:ext cx="1285188" cy="6187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</a:rPr>
              <a:t>200ml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173739-93EE-4414-918B-F73BDCE5AD41}"/>
              </a:ext>
            </a:extLst>
          </p:cNvPr>
          <p:cNvSpPr/>
          <p:nvPr/>
        </p:nvSpPr>
        <p:spPr>
          <a:xfrm>
            <a:off x="3921628" y="5152364"/>
            <a:ext cx="1285188" cy="6187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</a:rPr>
              <a:t>3L</a:t>
            </a:r>
            <a:r>
              <a:rPr lang="en-GB" sz="2000" b="1">
                <a:latin typeface="Century Gothic"/>
              </a:rPr>
              <a:t>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ADE83C-387A-4C0C-BECA-84CDC9FC6D9C}"/>
              </a:ext>
            </a:extLst>
          </p:cNvPr>
          <p:cNvSpPr/>
          <p:nvPr/>
        </p:nvSpPr>
        <p:spPr>
          <a:xfrm>
            <a:off x="5849819" y="5152364"/>
            <a:ext cx="1285188" cy="6187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150m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1767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prstClr val="black"/>
                </a:solidFill>
                <a:latin typeface="Century Gothic" panose="020B0502020202020204" pitchFamily="34" charset="0"/>
              </a:rPr>
              <a:t>Which is the odd one out? Explain your answer.</a:t>
            </a: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F702C1-BC81-482F-A996-34E26ABFC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45477"/>
              </p:ext>
            </p:extLst>
          </p:nvPr>
        </p:nvGraphicFramePr>
        <p:xfrm>
          <a:off x="1230249" y="1739695"/>
          <a:ext cx="1201107" cy="2765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73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23187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223187">
                  <a:extLst>
                    <a:ext uri="{9D8B030D-6E8A-4147-A177-3AD203B41FA5}">
                      <a16:colId xmlns:a16="http://schemas.microsoft.com/office/drawing/2014/main" val="2719129178"/>
                    </a:ext>
                  </a:extLst>
                </a:gridCol>
              </a:tblGrid>
              <a:tr h="378830">
                <a:tc rowSpan="2">
                  <a:txBody>
                    <a:bodyPr/>
                    <a:lstStyle/>
                    <a:p>
                      <a:endParaRPr lang="en-GB" sz="3500"/>
                    </a:p>
                  </a:txBody>
                  <a:tcPr marL="100584" marR="100584" marT="50292" marB="50292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820903"/>
                  </a:ext>
                </a:extLst>
              </a:tr>
              <a:tr h="3393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773643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14118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E41355-2872-4978-84FD-0B39710A7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76777"/>
              </p:ext>
            </p:extLst>
          </p:nvPr>
        </p:nvGraphicFramePr>
        <p:xfrm>
          <a:off x="3198698" y="2007238"/>
          <a:ext cx="2804539" cy="2497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7410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57714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649415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99288"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6478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66573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6478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6478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6478">
                <a:tc row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39853">
                <a:tc v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91CE667-107B-435D-8749-67EC70094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77256"/>
              </p:ext>
            </p:extLst>
          </p:nvPr>
        </p:nvGraphicFramePr>
        <p:xfrm>
          <a:off x="6484894" y="2812336"/>
          <a:ext cx="1670641" cy="1695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2497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</a:tblGrid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187179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ECF7B9-42A7-483C-949D-FE619306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19856"/>
              </p:ext>
            </p:extLst>
          </p:nvPr>
        </p:nvGraphicFramePr>
        <p:xfrm>
          <a:off x="1356204" y="1369031"/>
          <a:ext cx="637233" cy="2861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23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28236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28236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98247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150ml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50ml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E03989-AA5C-4BB1-8D38-482F7777A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86051"/>
              </p:ext>
            </p:extLst>
          </p:nvPr>
        </p:nvGraphicFramePr>
        <p:xfrm>
          <a:off x="3690274" y="2148491"/>
          <a:ext cx="1414043" cy="22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404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400ml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200ml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599AAD0-6806-44C2-BAFA-DBC98B59D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505613"/>
              </p:ext>
            </p:extLst>
          </p:nvPr>
        </p:nvGraphicFramePr>
        <p:xfrm>
          <a:off x="6909172" y="1739695"/>
          <a:ext cx="637233" cy="25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23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982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300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endParaRPr lang="en-GB" sz="17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Century Gothic" panose="020B0502020202020204" pitchFamily="34" charset="0"/>
                        </a:rPr>
                        <a:t>100ml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F84376-68FC-42A6-A5C5-4DDF02C310BC}"/>
              </a:ext>
            </a:extLst>
          </p:cNvPr>
          <p:cNvSpPr txBox="1"/>
          <p:nvPr/>
        </p:nvSpPr>
        <p:spPr>
          <a:xfrm>
            <a:off x="1621340" y="1281195"/>
            <a:ext cx="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71ECE-1A42-4EE2-A666-42658A2DF25B}"/>
              </a:ext>
            </a:extLst>
          </p:cNvPr>
          <p:cNvSpPr txBox="1"/>
          <p:nvPr/>
        </p:nvSpPr>
        <p:spPr>
          <a:xfrm>
            <a:off x="7125911" y="1281195"/>
            <a:ext cx="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ADD2F-302B-4408-87E7-79DAD79DDA96}"/>
              </a:ext>
            </a:extLst>
          </p:cNvPr>
          <p:cNvSpPr txBox="1"/>
          <p:nvPr/>
        </p:nvSpPr>
        <p:spPr>
          <a:xfrm>
            <a:off x="4270879" y="1281195"/>
            <a:ext cx="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BFD1E-6B72-4466-859B-209F872F4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ED96E9-9972-4DA2-9E87-192204C4E69A}"/>
              </a:ext>
            </a:extLst>
          </p:cNvPr>
          <p:cNvSpPr/>
          <p:nvPr/>
        </p:nvSpPr>
        <p:spPr>
          <a:xfrm>
            <a:off x="275304" y="266589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has poured water into the measuring jug below.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volume is more 50ml than but less than 300ml.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water could he have?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arrows to label 3 possible answers.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8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B8A230-4992-497B-BB85-E62AB2F57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3" name="Rounded Rectangular Callout 137">
            <a:extLst>
              <a:ext uri="{FF2B5EF4-FFF2-40B4-BE49-F238E27FC236}">
                <a16:creationId xmlns:a16="http://schemas.microsoft.com/office/drawing/2014/main" id="{FB66437B-CC6B-4EE4-BD90-E2629701FC1A}"/>
              </a:ext>
            </a:extLst>
          </p:cNvPr>
          <p:cNvSpPr/>
          <p:nvPr/>
        </p:nvSpPr>
        <p:spPr>
          <a:xfrm>
            <a:off x="2376128" y="1605475"/>
            <a:ext cx="2326302" cy="1112026"/>
          </a:xfrm>
          <a:prstGeom prst="wedgeRoundRectCallout">
            <a:avLst>
              <a:gd name="adj1" fmla="val -40044"/>
              <a:gd name="adj2" fmla="val 651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200ml of liquid in my container.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6A94719-6929-481B-AACD-D12D3CE533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02618" y="2571310"/>
          <a:ext cx="2910384" cy="21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5780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986241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683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B6FDEE-8435-48AC-A1A2-8D3E65A979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03233" y="2161488"/>
          <a:ext cx="892090" cy="237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090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r"/>
                      <a:endParaRPr lang="en-GB" sz="1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en-GB" sz="1800" b="1"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endParaRPr lang="en-GB" sz="1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en-GB" sz="1800" b="1"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endParaRPr lang="en-GB" sz="1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en-GB" sz="1800" b="1">
                          <a:latin typeface="Century Gothic" panose="020B0502020202020204" pitchFamily="34" charset="0"/>
                        </a:rPr>
                        <a:t>50ml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222768C-4E22-4F68-BF76-017250AEC4A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/>
              </a:rPr>
              <a:t>Reasoning 2</a:t>
            </a:r>
            <a:endParaRPr lang="en-GB" sz="16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Is Aisha correct? Explain your answer.</a:t>
            </a: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5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86144f90-c7b6-48d0-aae5-f5e9e48cc3df"/>
    <ds:schemaRef ds:uri="http://schemas.openxmlformats.org/package/2006/metadata/core-properties"/>
    <ds:schemaRef ds:uri="5c7a0828-c5e4-45f8-a074-18a8fdc88e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A7C4D5-6B34-48D1-ACAD-1AE9B32FC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229</Words>
  <Application>Microsoft Office PowerPoint</Application>
  <PresentationFormat>On-screen Show (4:3)</PresentationFormat>
  <Paragraphs>142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J. Flynn (BPS)</cp:lastModifiedBy>
  <cp:revision>7</cp:revision>
  <dcterms:created xsi:type="dcterms:W3CDTF">2018-03-17T10:08:43Z</dcterms:created>
  <dcterms:modified xsi:type="dcterms:W3CDTF">2020-05-03T11:26:24Z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9456">
    <vt:lpwstr>268</vt:lpwstr>
  </property>
</Properties>
</file>