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1" r:id="rId3"/>
    <p:sldId id="262" r:id="rId4"/>
    <p:sldId id="263" r:id="rId5"/>
    <p:sldId id="264" r:id="rId6"/>
    <p:sldId id="268" r:id="rId7"/>
    <p:sldId id="269" r:id="rId8"/>
    <p:sldId id="265" r:id="rId9"/>
    <p:sldId id="267" r:id="rId10"/>
    <p:sldId id="270" r:id="rId11"/>
    <p:sldId id="266" r:id="rId12"/>
    <p:sldId id="271" r:id="rId13"/>
    <p:sldId id="273" r:id="rId14"/>
    <p:sldId id="274" r:id="rId15"/>
    <p:sldId id="272" r:id="rId16"/>
    <p:sldId id="275" r:id="rId17"/>
    <p:sldId id="276"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5"/>
    <p:restoredTop sz="94618"/>
  </p:normalViewPr>
  <p:slideViewPr>
    <p:cSldViewPr snapToGrid="0" snapToObjects="1">
      <p:cViewPr varScale="1">
        <p:scale>
          <a:sx n="69" d="100"/>
          <a:sy n="69" d="100"/>
        </p:scale>
        <p:origin x="75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09EC995-22F9-6844-A10F-3113ED1F20BA}" type="datetimeFigureOut">
              <a:rPr lang="en-US" smtClean="0"/>
              <a:t>4/3/2020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7162B2-E0D1-FE47-A51E-D009C8D052A2}" type="slidenum">
              <a:rPr lang="en-US" smtClean="0"/>
              <a:t>‹#›</a:t>
            </a:fld>
            <a:endParaRPr lang="en-US"/>
          </a:p>
        </p:txBody>
      </p:sp>
    </p:spTree>
    <p:extLst>
      <p:ext uri="{BB962C8B-B14F-4D97-AF65-F5344CB8AC3E}">
        <p14:creationId xmlns:p14="http://schemas.microsoft.com/office/powerpoint/2010/main" val="1357667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9EC995-22F9-6844-A10F-3113ED1F20BA}" type="datetimeFigureOut">
              <a:rPr lang="en-US" smtClean="0"/>
              <a:t>4/3/2020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7162B2-E0D1-FE47-A51E-D009C8D052A2}" type="slidenum">
              <a:rPr lang="en-US" smtClean="0"/>
              <a:t>‹#›</a:t>
            </a:fld>
            <a:endParaRPr lang="en-US"/>
          </a:p>
        </p:txBody>
      </p:sp>
    </p:spTree>
    <p:extLst>
      <p:ext uri="{BB962C8B-B14F-4D97-AF65-F5344CB8AC3E}">
        <p14:creationId xmlns:p14="http://schemas.microsoft.com/office/powerpoint/2010/main" val="1440219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9EC995-22F9-6844-A10F-3113ED1F20BA}" type="datetimeFigureOut">
              <a:rPr lang="en-US" smtClean="0"/>
              <a:t>4/3/2020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7162B2-E0D1-FE47-A51E-D009C8D052A2}" type="slidenum">
              <a:rPr lang="en-US" smtClean="0"/>
              <a:t>‹#›</a:t>
            </a:fld>
            <a:endParaRPr lang="en-US"/>
          </a:p>
        </p:txBody>
      </p:sp>
    </p:spTree>
    <p:extLst>
      <p:ext uri="{BB962C8B-B14F-4D97-AF65-F5344CB8AC3E}">
        <p14:creationId xmlns:p14="http://schemas.microsoft.com/office/powerpoint/2010/main" val="1475791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9EC995-22F9-6844-A10F-3113ED1F20BA}" type="datetimeFigureOut">
              <a:rPr lang="en-US" smtClean="0"/>
              <a:t>4/3/2020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7162B2-E0D1-FE47-A51E-D009C8D052A2}" type="slidenum">
              <a:rPr lang="en-US" smtClean="0"/>
              <a:t>‹#›</a:t>
            </a:fld>
            <a:endParaRPr lang="en-US"/>
          </a:p>
        </p:txBody>
      </p:sp>
    </p:spTree>
    <p:extLst>
      <p:ext uri="{BB962C8B-B14F-4D97-AF65-F5344CB8AC3E}">
        <p14:creationId xmlns:p14="http://schemas.microsoft.com/office/powerpoint/2010/main" val="1308713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9EC995-22F9-6844-A10F-3113ED1F20BA}" type="datetimeFigureOut">
              <a:rPr lang="en-US" smtClean="0"/>
              <a:t>4/3/2020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7162B2-E0D1-FE47-A51E-D009C8D052A2}" type="slidenum">
              <a:rPr lang="en-US" smtClean="0"/>
              <a:t>‹#›</a:t>
            </a:fld>
            <a:endParaRPr lang="en-US"/>
          </a:p>
        </p:txBody>
      </p:sp>
    </p:spTree>
    <p:extLst>
      <p:ext uri="{BB962C8B-B14F-4D97-AF65-F5344CB8AC3E}">
        <p14:creationId xmlns:p14="http://schemas.microsoft.com/office/powerpoint/2010/main" val="1013895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09EC995-22F9-6844-A10F-3113ED1F20BA}" type="datetimeFigureOut">
              <a:rPr lang="en-US" smtClean="0"/>
              <a:t>4/3/2020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7162B2-E0D1-FE47-A51E-D009C8D052A2}" type="slidenum">
              <a:rPr lang="en-US" smtClean="0"/>
              <a:t>‹#›</a:t>
            </a:fld>
            <a:endParaRPr lang="en-US"/>
          </a:p>
        </p:txBody>
      </p:sp>
    </p:spTree>
    <p:extLst>
      <p:ext uri="{BB962C8B-B14F-4D97-AF65-F5344CB8AC3E}">
        <p14:creationId xmlns:p14="http://schemas.microsoft.com/office/powerpoint/2010/main" val="254996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09EC995-22F9-6844-A10F-3113ED1F20BA}" type="datetimeFigureOut">
              <a:rPr lang="en-US" smtClean="0"/>
              <a:t>4/3/2020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A7162B2-E0D1-FE47-A51E-D009C8D052A2}" type="slidenum">
              <a:rPr lang="en-US" smtClean="0"/>
              <a:t>‹#›</a:t>
            </a:fld>
            <a:endParaRPr lang="en-US"/>
          </a:p>
        </p:txBody>
      </p:sp>
    </p:spTree>
    <p:extLst>
      <p:ext uri="{BB962C8B-B14F-4D97-AF65-F5344CB8AC3E}">
        <p14:creationId xmlns:p14="http://schemas.microsoft.com/office/powerpoint/2010/main" val="1499946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09EC995-22F9-6844-A10F-3113ED1F20BA}" type="datetimeFigureOut">
              <a:rPr lang="en-US" smtClean="0"/>
              <a:t>4/3/2020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A7162B2-E0D1-FE47-A51E-D009C8D052A2}" type="slidenum">
              <a:rPr lang="en-US" smtClean="0"/>
              <a:t>‹#›</a:t>
            </a:fld>
            <a:endParaRPr lang="en-US"/>
          </a:p>
        </p:txBody>
      </p:sp>
    </p:spTree>
    <p:extLst>
      <p:ext uri="{BB962C8B-B14F-4D97-AF65-F5344CB8AC3E}">
        <p14:creationId xmlns:p14="http://schemas.microsoft.com/office/powerpoint/2010/main" val="296243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9EC995-22F9-6844-A10F-3113ED1F20BA}" type="datetimeFigureOut">
              <a:rPr lang="en-US" smtClean="0"/>
              <a:t>4/3/2020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A7162B2-E0D1-FE47-A51E-D009C8D052A2}" type="slidenum">
              <a:rPr lang="en-US" smtClean="0"/>
              <a:t>‹#›</a:t>
            </a:fld>
            <a:endParaRPr lang="en-US"/>
          </a:p>
        </p:txBody>
      </p:sp>
    </p:spTree>
    <p:extLst>
      <p:ext uri="{BB962C8B-B14F-4D97-AF65-F5344CB8AC3E}">
        <p14:creationId xmlns:p14="http://schemas.microsoft.com/office/powerpoint/2010/main" val="1089763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9EC995-22F9-6844-A10F-3113ED1F20BA}" type="datetimeFigureOut">
              <a:rPr lang="en-US" smtClean="0"/>
              <a:t>4/3/2020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7162B2-E0D1-FE47-A51E-D009C8D052A2}" type="slidenum">
              <a:rPr lang="en-US" smtClean="0"/>
              <a:t>‹#›</a:t>
            </a:fld>
            <a:endParaRPr lang="en-US"/>
          </a:p>
        </p:txBody>
      </p:sp>
    </p:spTree>
    <p:extLst>
      <p:ext uri="{BB962C8B-B14F-4D97-AF65-F5344CB8AC3E}">
        <p14:creationId xmlns:p14="http://schemas.microsoft.com/office/powerpoint/2010/main" val="1915762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9EC995-22F9-6844-A10F-3113ED1F20BA}" type="datetimeFigureOut">
              <a:rPr lang="en-US" smtClean="0"/>
              <a:t>4/3/2020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7162B2-E0D1-FE47-A51E-D009C8D052A2}" type="slidenum">
              <a:rPr lang="en-US" smtClean="0"/>
              <a:t>‹#›</a:t>
            </a:fld>
            <a:endParaRPr lang="en-US"/>
          </a:p>
        </p:txBody>
      </p:sp>
    </p:spTree>
    <p:extLst>
      <p:ext uri="{BB962C8B-B14F-4D97-AF65-F5344CB8AC3E}">
        <p14:creationId xmlns:p14="http://schemas.microsoft.com/office/powerpoint/2010/main" val="999144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9EC995-22F9-6844-A10F-3113ED1F20BA}" type="datetimeFigureOut">
              <a:rPr lang="en-US" smtClean="0"/>
              <a:t>4/3/2020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7162B2-E0D1-FE47-A51E-D009C8D052A2}" type="slidenum">
              <a:rPr lang="en-US" smtClean="0"/>
              <a:t>‹#›</a:t>
            </a:fld>
            <a:endParaRPr lang="en-US"/>
          </a:p>
        </p:txBody>
      </p:sp>
    </p:spTree>
    <p:extLst>
      <p:ext uri="{BB962C8B-B14F-4D97-AF65-F5344CB8AC3E}">
        <p14:creationId xmlns:p14="http://schemas.microsoft.com/office/powerpoint/2010/main" val="781501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32887" y="1111348"/>
            <a:ext cx="9144000" cy="1434904"/>
          </a:xfrm>
          <a:solidFill>
            <a:schemeClr val="accent2">
              <a:lumMod val="40000"/>
              <a:lumOff val="60000"/>
            </a:schemeClr>
          </a:solidFill>
          <a:ln>
            <a:solidFill>
              <a:schemeClr val="accent1">
                <a:lumMod val="75000"/>
              </a:schemeClr>
            </a:solidFill>
          </a:ln>
        </p:spPr>
        <p:txBody>
          <a:bodyPr>
            <a:normAutofit/>
          </a:bodyPr>
          <a:lstStyle/>
          <a:p>
            <a:pPr algn="l"/>
            <a:r>
              <a:rPr lang="en-GB" sz="4000" dirty="0">
                <a:latin typeface="+mn-lt"/>
              </a:rPr>
              <a:t>W1c. Can generate multiple feasible ideas from a stimulus.</a:t>
            </a:r>
            <a:endParaRPr lang="en-US" sz="4000" dirty="0">
              <a:latin typeface="+mn-lt"/>
            </a:endParaRPr>
          </a:p>
        </p:txBody>
      </p:sp>
      <p:sp>
        <p:nvSpPr>
          <p:cNvPr id="4" name="Text Box 4"/>
          <p:cNvSpPr txBox="1">
            <a:spLocks noChangeArrowheads="1"/>
          </p:cNvSpPr>
          <p:nvPr/>
        </p:nvSpPr>
        <p:spPr bwMode="auto">
          <a:xfrm>
            <a:off x="2933700" y="5170953"/>
            <a:ext cx="6324600" cy="1000125"/>
          </a:xfrm>
          <a:prstGeom prst="rect">
            <a:avLst/>
          </a:prstGeom>
          <a:solidFill>
            <a:srgbClr val="FFFFFF"/>
          </a:solidFill>
          <a:ln w="38100" cmpd="dbl">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anchor="t" anchorCtr="0" compatLnSpc="1">
            <a:prstTxWarp prst="textNoShape">
              <a:avLst/>
            </a:prstTxWarp>
          </a:bodyPr>
          <a:lstStyle/>
          <a:p>
            <a:pPr marL="0" marR="0" algn="just" fontAlgn="base">
              <a:spcBef>
                <a:spcPts val="0"/>
              </a:spcBef>
              <a:spcAft>
                <a:spcPts val="0"/>
              </a:spcAft>
            </a:pPr>
            <a:r>
              <a:rPr lang="en-GB" sz="1000" kern="1200">
                <a:solidFill>
                  <a:srgbClr val="000000"/>
                </a:solidFill>
                <a:effectLst/>
                <a:latin typeface="Arial" charset="0"/>
                <a:ea typeface="Times New Roman" charset="0"/>
              </a:rPr>
              <a:t>This resource is strictly for the use of member schools for as long as they remain members of The PiXL Club. It may not be copied, sold nor transferred to a third party or used by the school after membership ceases. Until such time it may be freely used within the member school.</a:t>
            </a:r>
            <a:endParaRPr lang="en-US" sz="1200">
              <a:effectLst/>
              <a:latin typeface="Times New Roman" charset="0"/>
              <a:ea typeface="Times New Roman" charset="0"/>
            </a:endParaRPr>
          </a:p>
          <a:p>
            <a:pPr marL="0" marR="0" algn="just" fontAlgn="base">
              <a:spcBef>
                <a:spcPts val="0"/>
              </a:spcBef>
              <a:spcAft>
                <a:spcPts val="0"/>
              </a:spcAft>
            </a:pPr>
            <a:r>
              <a:rPr lang="en-GB" sz="1000" kern="1200">
                <a:solidFill>
                  <a:srgbClr val="000000"/>
                </a:solidFill>
                <a:effectLst/>
                <a:latin typeface="Arial" charset="0"/>
                <a:ea typeface="Times New Roman" charset="0"/>
              </a:rPr>
              <a:t>All opinions and contributions are those of the authors. The contents of this resource are not connected with nor endorsed by any other company, organisation or institution.</a:t>
            </a:r>
            <a:endParaRPr lang="en-US" sz="1200">
              <a:effectLst/>
              <a:latin typeface="Times New Roman" charset="0"/>
              <a:ea typeface="Times New Roman" charset="0"/>
            </a:endParaRPr>
          </a:p>
        </p:txBody>
      </p:sp>
      <p:sp>
        <p:nvSpPr>
          <p:cNvPr id="6" name="TextBox 5"/>
          <p:cNvSpPr txBox="1"/>
          <p:nvPr/>
        </p:nvSpPr>
        <p:spPr>
          <a:xfrm>
            <a:off x="4356847" y="4444712"/>
            <a:ext cx="3478306" cy="584775"/>
          </a:xfrm>
          <a:prstGeom prst="rect">
            <a:avLst/>
          </a:prstGeom>
          <a:noFill/>
        </p:spPr>
        <p:txBody>
          <a:bodyPr wrap="square" rtlCol="0">
            <a:spAutoFit/>
          </a:bodyPr>
          <a:lstStyle/>
          <a:p>
            <a:pPr algn="ctr"/>
            <a:r>
              <a:rPr lang="en-US" sz="1600" dirty="0"/>
              <a:t>Commissioned by The </a:t>
            </a:r>
            <a:r>
              <a:rPr lang="en-US" sz="1600" dirty="0" err="1"/>
              <a:t>PiXL</a:t>
            </a:r>
            <a:r>
              <a:rPr lang="en-US" sz="1600" dirty="0"/>
              <a:t> Club Ltd.</a:t>
            </a:r>
          </a:p>
          <a:p>
            <a:pPr algn="ctr"/>
            <a:r>
              <a:rPr lang="en-US" sz="1600" dirty="0"/>
              <a:t>Example 2017</a:t>
            </a:r>
          </a:p>
        </p:txBody>
      </p:sp>
      <p:sp>
        <p:nvSpPr>
          <p:cNvPr id="7" name="TextBox 6"/>
          <p:cNvSpPr txBox="1"/>
          <p:nvPr/>
        </p:nvSpPr>
        <p:spPr>
          <a:xfrm>
            <a:off x="4204447" y="6239435"/>
            <a:ext cx="3783106" cy="338554"/>
          </a:xfrm>
          <a:prstGeom prst="rect">
            <a:avLst/>
          </a:prstGeom>
          <a:noFill/>
        </p:spPr>
        <p:txBody>
          <a:bodyPr wrap="square" rtlCol="0">
            <a:spAutoFit/>
          </a:bodyPr>
          <a:lstStyle/>
          <a:p>
            <a:r>
              <a:rPr lang="en-GB" sz="1600" dirty="0"/>
              <a:t>© Copyright The </a:t>
            </a:r>
            <a:r>
              <a:rPr lang="en-GB" sz="1600" dirty="0" err="1"/>
              <a:t>PiXL</a:t>
            </a:r>
            <a:r>
              <a:rPr lang="en-GB" sz="1600" dirty="0"/>
              <a:t> Club Limited, 2017</a:t>
            </a:r>
            <a:r>
              <a:rPr lang="en-US" sz="1600" dirty="0">
                <a:effectLst/>
              </a:rPr>
              <a:t> </a:t>
            </a:r>
            <a:endParaRPr lang="en-US" sz="1600"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0" y="286367"/>
            <a:ext cx="1195323" cy="1195323"/>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459" y="162414"/>
            <a:ext cx="1004316" cy="1443228"/>
          </a:xfrm>
          <a:prstGeom prst="rect">
            <a:avLst/>
          </a:prstGeom>
        </p:spPr>
      </p:pic>
    </p:spTree>
    <p:extLst>
      <p:ext uri="{BB962C8B-B14F-4D97-AF65-F5344CB8AC3E}">
        <p14:creationId xmlns:p14="http://schemas.microsoft.com/office/powerpoint/2010/main" val="1901722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A5F29C8E-612A-4A56-B1A6-58F84917D2B6}"/>
              </a:ext>
            </a:extLst>
          </p:cNvPr>
          <p:cNvSpPr/>
          <p:nvPr/>
        </p:nvSpPr>
        <p:spPr>
          <a:xfrm>
            <a:off x="309488" y="344657"/>
            <a:ext cx="4648200" cy="1610751"/>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My character finds the fossil, picks it up and he is transported back to the time of the dinosaurs.</a:t>
            </a:r>
          </a:p>
        </p:txBody>
      </p:sp>
      <p:sp>
        <p:nvSpPr>
          <p:cNvPr id="8" name="Rectangle: Rounded Corners 7">
            <a:extLst>
              <a:ext uri="{FF2B5EF4-FFF2-40B4-BE49-F238E27FC236}">
                <a16:creationId xmlns:a16="http://schemas.microsoft.com/office/drawing/2014/main" id="{9004CAD1-C2CD-40CF-AA5D-384C49933364}"/>
              </a:ext>
            </a:extLst>
          </p:cNvPr>
          <p:cNvSpPr/>
          <p:nvPr/>
        </p:nvSpPr>
        <p:spPr>
          <a:xfrm>
            <a:off x="7153421" y="344656"/>
            <a:ext cx="4648200" cy="1610751"/>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My character could find it and take it to the science museum. One of the scientists discovers that it holds the secret to eternal life!</a:t>
            </a:r>
          </a:p>
        </p:txBody>
      </p:sp>
      <p:sp>
        <p:nvSpPr>
          <p:cNvPr id="9" name="Rectangle: Rounded Corners 8">
            <a:extLst>
              <a:ext uri="{FF2B5EF4-FFF2-40B4-BE49-F238E27FC236}">
                <a16:creationId xmlns:a16="http://schemas.microsoft.com/office/drawing/2014/main" id="{85B87FB2-0C77-413A-B6F2-66BC7B66BA96}"/>
              </a:ext>
            </a:extLst>
          </p:cNvPr>
          <p:cNvSpPr/>
          <p:nvPr/>
        </p:nvSpPr>
        <p:spPr>
          <a:xfrm>
            <a:off x="7153421" y="4977614"/>
            <a:ext cx="4648200" cy="1610751"/>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solidFill>
                <a:schemeClr val="tx1"/>
              </a:solidFill>
            </a:endParaRPr>
          </a:p>
        </p:txBody>
      </p:sp>
      <p:sp>
        <p:nvSpPr>
          <p:cNvPr id="10" name="Rectangle: Rounded Corners 9">
            <a:extLst>
              <a:ext uri="{FF2B5EF4-FFF2-40B4-BE49-F238E27FC236}">
                <a16:creationId xmlns:a16="http://schemas.microsoft.com/office/drawing/2014/main" id="{7D1C98A3-3331-4029-8C4C-24993060DFF0}"/>
              </a:ext>
            </a:extLst>
          </p:cNvPr>
          <p:cNvSpPr/>
          <p:nvPr/>
        </p:nvSpPr>
        <p:spPr>
          <a:xfrm>
            <a:off x="309488" y="4977617"/>
            <a:ext cx="4493455" cy="1610751"/>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solidFill>
                <a:schemeClr val="tx1"/>
              </a:solidFill>
            </a:endParaRPr>
          </a:p>
        </p:txBody>
      </p:sp>
      <p:pic>
        <p:nvPicPr>
          <p:cNvPr id="11" name="Picture 6" descr="Cut of  fossil Nautilus shell : Stock Photo">
            <a:extLst>
              <a:ext uri="{FF2B5EF4-FFF2-40B4-BE49-F238E27FC236}">
                <a16:creationId xmlns:a16="http://schemas.microsoft.com/office/drawing/2014/main" id="{38A87D9D-DBA2-4ACD-804A-7A0313761F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0359" y="2149294"/>
            <a:ext cx="4105511" cy="263443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4" name="Rectangle: Rounded Corners 3">
            <a:extLst>
              <a:ext uri="{FF2B5EF4-FFF2-40B4-BE49-F238E27FC236}">
                <a16:creationId xmlns:a16="http://schemas.microsoft.com/office/drawing/2014/main" id="{7591BE0A-137A-4CCC-8874-33167DDC0FE0}"/>
              </a:ext>
            </a:extLst>
          </p:cNvPr>
          <p:cNvSpPr/>
          <p:nvPr/>
        </p:nvSpPr>
        <p:spPr>
          <a:xfrm>
            <a:off x="309488" y="2474738"/>
            <a:ext cx="3249637" cy="1786597"/>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rPr>
              <a:t>Your turn</a:t>
            </a:r>
            <a:r>
              <a:rPr lang="en-GB" sz="2400" dirty="0">
                <a:solidFill>
                  <a:schemeClr val="tx1"/>
                </a:solidFill>
              </a:rPr>
              <a:t>: decide on two other ideas to go in the empty boxes.</a:t>
            </a:r>
          </a:p>
        </p:txBody>
      </p:sp>
    </p:spTree>
    <p:extLst>
      <p:ext uri="{BB962C8B-B14F-4D97-AF65-F5344CB8AC3E}">
        <p14:creationId xmlns:p14="http://schemas.microsoft.com/office/powerpoint/2010/main" val="1613626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EEBFC5B-1D0D-421C-977E-4547D8807A9C}"/>
              </a:ext>
            </a:extLst>
          </p:cNvPr>
          <p:cNvSpPr>
            <a:spLocks noGrp="1"/>
          </p:cNvSpPr>
          <p:nvPr>
            <p:ph type="title"/>
          </p:nvPr>
        </p:nvSpPr>
        <p:spPr>
          <a:solidFill>
            <a:schemeClr val="accent2">
              <a:lumMod val="40000"/>
              <a:lumOff val="60000"/>
            </a:schemeClr>
          </a:solidFill>
          <a:ln>
            <a:solidFill>
              <a:schemeClr val="accent1"/>
            </a:solidFill>
          </a:ln>
        </p:spPr>
        <p:txBody>
          <a:bodyPr>
            <a:normAutofit/>
          </a:bodyPr>
          <a:lstStyle/>
          <a:p>
            <a:pPr algn="ctr"/>
            <a:r>
              <a:rPr lang="en-GB" sz="3200" dirty="0">
                <a:latin typeface="+mn-lt"/>
              </a:rPr>
              <a:t>Now you should have four different ideas for a story using the fossil as a stimulus.</a:t>
            </a:r>
          </a:p>
        </p:txBody>
      </p:sp>
      <p:sp>
        <p:nvSpPr>
          <p:cNvPr id="6" name="Rectangle: Rounded Corners 5">
            <a:extLst>
              <a:ext uri="{FF2B5EF4-FFF2-40B4-BE49-F238E27FC236}">
                <a16:creationId xmlns:a16="http://schemas.microsoft.com/office/drawing/2014/main" id="{A5F29C8E-612A-4A56-B1A6-58F84917D2B6}"/>
              </a:ext>
            </a:extLst>
          </p:cNvPr>
          <p:cNvSpPr/>
          <p:nvPr/>
        </p:nvSpPr>
        <p:spPr>
          <a:xfrm>
            <a:off x="1345223" y="1856936"/>
            <a:ext cx="9501554" cy="1392701"/>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a:solidFill>
                  <a:schemeClr val="tx1"/>
                </a:solidFill>
              </a:rPr>
              <a:t>Your turn</a:t>
            </a:r>
            <a:r>
              <a:rPr lang="en-GB" sz="2400" dirty="0">
                <a:solidFill>
                  <a:schemeClr val="tx1"/>
                </a:solidFill>
              </a:rPr>
              <a:t>: think about each idea. Write down a few more thoughts about each one. Then decide which one you would use.</a:t>
            </a:r>
          </a:p>
        </p:txBody>
      </p:sp>
      <p:sp>
        <p:nvSpPr>
          <p:cNvPr id="7" name="Rectangle: Rounded Corners 6">
            <a:extLst>
              <a:ext uri="{FF2B5EF4-FFF2-40B4-BE49-F238E27FC236}">
                <a16:creationId xmlns:a16="http://schemas.microsoft.com/office/drawing/2014/main" id="{0F41ACE8-75EA-494C-9A72-1BE37FA7440A}"/>
              </a:ext>
            </a:extLst>
          </p:cNvPr>
          <p:cNvSpPr/>
          <p:nvPr/>
        </p:nvSpPr>
        <p:spPr>
          <a:xfrm>
            <a:off x="746172" y="3633242"/>
            <a:ext cx="5802924" cy="2715063"/>
          </a:xfrm>
          <a:prstGeom prst="roundRect">
            <a:avLst>
              <a:gd name="adj" fmla="val 50000"/>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a:solidFill>
                  <a:schemeClr val="tx1"/>
                </a:solidFill>
              </a:rPr>
              <a:t>Your turn</a:t>
            </a:r>
          </a:p>
          <a:p>
            <a:r>
              <a:rPr lang="en-GB" sz="2400" dirty="0">
                <a:solidFill>
                  <a:schemeClr val="tx1"/>
                </a:solidFill>
              </a:rPr>
              <a:t>Explain your story idea to your partner. Do they think it is likely to be a great story line? Perhaps you can help each other with a few more ideas?</a:t>
            </a:r>
          </a:p>
        </p:txBody>
      </p:sp>
      <p:pic>
        <p:nvPicPr>
          <p:cNvPr id="8" name="Picture 6" descr="Cut of  fossil Nautilus shell : Stock Photo">
            <a:extLst>
              <a:ext uri="{FF2B5EF4-FFF2-40B4-BE49-F238E27FC236}">
                <a16:creationId xmlns:a16="http://schemas.microsoft.com/office/drawing/2014/main" id="{411AC1FD-3749-47E5-BB7F-1ECD4652A7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2372" y="3633242"/>
            <a:ext cx="4105511" cy="263443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5624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EEBFC5B-1D0D-421C-977E-4547D8807A9C}"/>
              </a:ext>
            </a:extLst>
          </p:cNvPr>
          <p:cNvSpPr>
            <a:spLocks noGrp="1"/>
          </p:cNvSpPr>
          <p:nvPr>
            <p:ph type="title"/>
          </p:nvPr>
        </p:nvSpPr>
        <p:spPr>
          <a:solidFill>
            <a:schemeClr val="accent2">
              <a:lumMod val="40000"/>
              <a:lumOff val="60000"/>
            </a:schemeClr>
          </a:solidFill>
          <a:ln>
            <a:solidFill>
              <a:schemeClr val="accent1"/>
            </a:solidFill>
          </a:ln>
        </p:spPr>
        <p:txBody>
          <a:bodyPr>
            <a:normAutofit/>
          </a:bodyPr>
          <a:lstStyle/>
          <a:p>
            <a:pPr algn="ctr"/>
            <a:r>
              <a:rPr lang="en-GB" sz="3200" dirty="0">
                <a:latin typeface="+mn-lt"/>
              </a:rPr>
              <a:t>Imagine you have been surfing.  A real life experience can give us many ideas for our writing.</a:t>
            </a:r>
          </a:p>
        </p:txBody>
      </p:sp>
      <p:pic>
        <p:nvPicPr>
          <p:cNvPr id="4" name="Picture 10" descr="Down the line with clouds : Stock Photo">
            <a:extLst>
              <a:ext uri="{FF2B5EF4-FFF2-40B4-BE49-F238E27FC236}">
                <a16:creationId xmlns:a16="http://schemas.microsoft.com/office/drawing/2014/main" id="{884714E7-62F1-420F-8991-2DDC71E509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2816" y="2310622"/>
            <a:ext cx="4930070" cy="328831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EDE36F1E-8347-4B37-8C66-BC43EB93AE88}"/>
              </a:ext>
            </a:extLst>
          </p:cNvPr>
          <p:cNvSpPr/>
          <p:nvPr/>
        </p:nvSpPr>
        <p:spPr>
          <a:xfrm>
            <a:off x="7498080" y="2644726"/>
            <a:ext cx="3855720" cy="2138289"/>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rPr>
              <a:t>Discussion</a:t>
            </a:r>
          </a:p>
          <a:p>
            <a:pPr algn="ctr"/>
            <a:r>
              <a:rPr lang="en-GB" sz="2400" dirty="0">
                <a:solidFill>
                  <a:schemeClr val="tx1"/>
                </a:solidFill>
              </a:rPr>
              <a:t>What ideas do you have based on the idea of surfing?</a:t>
            </a:r>
          </a:p>
          <a:p>
            <a:pPr algn="ctr"/>
            <a:endParaRPr lang="en-GB" sz="2400" dirty="0">
              <a:solidFill>
                <a:schemeClr val="tx1"/>
              </a:solidFill>
            </a:endParaRPr>
          </a:p>
        </p:txBody>
      </p:sp>
    </p:spTree>
    <p:extLst>
      <p:ext uri="{BB962C8B-B14F-4D97-AF65-F5344CB8AC3E}">
        <p14:creationId xmlns:p14="http://schemas.microsoft.com/office/powerpoint/2010/main" val="3564352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A5F29C8E-612A-4A56-B1A6-58F84917D2B6}"/>
              </a:ext>
            </a:extLst>
          </p:cNvPr>
          <p:cNvSpPr/>
          <p:nvPr/>
        </p:nvSpPr>
        <p:spPr>
          <a:xfrm>
            <a:off x="309488" y="344657"/>
            <a:ext cx="4648200" cy="1610751"/>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I could write about a world class surfer who is injured but manages to overcome it to win the World Championships.</a:t>
            </a:r>
          </a:p>
        </p:txBody>
      </p:sp>
      <p:sp>
        <p:nvSpPr>
          <p:cNvPr id="8" name="Rectangle: Rounded Corners 7">
            <a:extLst>
              <a:ext uri="{FF2B5EF4-FFF2-40B4-BE49-F238E27FC236}">
                <a16:creationId xmlns:a16="http://schemas.microsoft.com/office/drawing/2014/main" id="{9004CAD1-C2CD-40CF-AA5D-384C49933364}"/>
              </a:ext>
            </a:extLst>
          </p:cNvPr>
          <p:cNvSpPr/>
          <p:nvPr/>
        </p:nvSpPr>
        <p:spPr>
          <a:xfrm>
            <a:off x="7153421" y="344656"/>
            <a:ext cx="4648200" cy="1610751"/>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My character could tumble from the surf board, into a huge wave, and discover an underwater world.</a:t>
            </a:r>
          </a:p>
        </p:txBody>
      </p:sp>
      <p:sp>
        <p:nvSpPr>
          <p:cNvPr id="9" name="Rectangle: Rounded Corners 8">
            <a:extLst>
              <a:ext uri="{FF2B5EF4-FFF2-40B4-BE49-F238E27FC236}">
                <a16:creationId xmlns:a16="http://schemas.microsoft.com/office/drawing/2014/main" id="{85B87FB2-0C77-413A-B6F2-66BC7B66BA96}"/>
              </a:ext>
            </a:extLst>
          </p:cNvPr>
          <p:cNvSpPr/>
          <p:nvPr/>
        </p:nvSpPr>
        <p:spPr>
          <a:xfrm>
            <a:off x="7153421" y="4977617"/>
            <a:ext cx="4648200" cy="1610751"/>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solidFill>
                <a:schemeClr val="tx1"/>
              </a:solidFill>
            </a:endParaRPr>
          </a:p>
        </p:txBody>
      </p:sp>
      <p:sp>
        <p:nvSpPr>
          <p:cNvPr id="10" name="Rectangle: Rounded Corners 9">
            <a:extLst>
              <a:ext uri="{FF2B5EF4-FFF2-40B4-BE49-F238E27FC236}">
                <a16:creationId xmlns:a16="http://schemas.microsoft.com/office/drawing/2014/main" id="{7D1C98A3-3331-4029-8C4C-24993060DFF0}"/>
              </a:ext>
            </a:extLst>
          </p:cNvPr>
          <p:cNvSpPr/>
          <p:nvPr/>
        </p:nvSpPr>
        <p:spPr>
          <a:xfrm>
            <a:off x="309488" y="4977617"/>
            <a:ext cx="4493455" cy="1610751"/>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solidFill>
                <a:schemeClr val="tx1"/>
              </a:solidFill>
            </a:endParaRPr>
          </a:p>
        </p:txBody>
      </p:sp>
      <p:sp>
        <p:nvSpPr>
          <p:cNvPr id="4" name="Rectangle: Rounded Corners 3">
            <a:extLst>
              <a:ext uri="{FF2B5EF4-FFF2-40B4-BE49-F238E27FC236}">
                <a16:creationId xmlns:a16="http://schemas.microsoft.com/office/drawing/2014/main" id="{7591BE0A-137A-4CCC-8874-33167DDC0FE0}"/>
              </a:ext>
            </a:extLst>
          </p:cNvPr>
          <p:cNvSpPr/>
          <p:nvPr/>
        </p:nvSpPr>
        <p:spPr>
          <a:xfrm>
            <a:off x="309488" y="2474738"/>
            <a:ext cx="3249637" cy="1786597"/>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rPr>
              <a:t>Your turn</a:t>
            </a:r>
            <a:r>
              <a:rPr lang="en-GB" sz="2400" dirty="0">
                <a:solidFill>
                  <a:schemeClr val="tx1"/>
                </a:solidFill>
              </a:rPr>
              <a:t>: decide on two other ideas to go in the empty boxes.</a:t>
            </a:r>
          </a:p>
        </p:txBody>
      </p:sp>
      <p:pic>
        <p:nvPicPr>
          <p:cNvPr id="12" name="Picture 10" descr="Down the line with clouds : Stock Photo">
            <a:extLst>
              <a:ext uri="{FF2B5EF4-FFF2-40B4-BE49-F238E27FC236}">
                <a16:creationId xmlns:a16="http://schemas.microsoft.com/office/drawing/2014/main" id="{E3CF9257-E3AB-4F2F-A259-C7D193DF98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1760" y="2215070"/>
            <a:ext cx="3752485" cy="250287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548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EEBFC5B-1D0D-421C-977E-4547D8807A9C}"/>
              </a:ext>
            </a:extLst>
          </p:cNvPr>
          <p:cNvSpPr>
            <a:spLocks noGrp="1"/>
          </p:cNvSpPr>
          <p:nvPr>
            <p:ph type="title"/>
          </p:nvPr>
        </p:nvSpPr>
        <p:spPr>
          <a:solidFill>
            <a:schemeClr val="accent2">
              <a:lumMod val="40000"/>
              <a:lumOff val="60000"/>
            </a:schemeClr>
          </a:solidFill>
          <a:ln>
            <a:solidFill>
              <a:schemeClr val="accent1"/>
            </a:solidFill>
          </a:ln>
        </p:spPr>
        <p:txBody>
          <a:bodyPr>
            <a:normAutofit/>
          </a:bodyPr>
          <a:lstStyle/>
          <a:p>
            <a:pPr algn="ctr"/>
            <a:r>
              <a:rPr lang="en-GB" sz="3200" dirty="0">
                <a:latin typeface="+mn-lt"/>
              </a:rPr>
              <a:t>Now you should have four different ideas for a story using surfing as a stimulus.</a:t>
            </a:r>
          </a:p>
        </p:txBody>
      </p:sp>
      <p:sp>
        <p:nvSpPr>
          <p:cNvPr id="6" name="Rectangle: Rounded Corners 5">
            <a:extLst>
              <a:ext uri="{FF2B5EF4-FFF2-40B4-BE49-F238E27FC236}">
                <a16:creationId xmlns:a16="http://schemas.microsoft.com/office/drawing/2014/main" id="{A5F29C8E-612A-4A56-B1A6-58F84917D2B6}"/>
              </a:ext>
            </a:extLst>
          </p:cNvPr>
          <p:cNvSpPr/>
          <p:nvPr/>
        </p:nvSpPr>
        <p:spPr>
          <a:xfrm>
            <a:off x="1345223" y="1856936"/>
            <a:ext cx="9501554" cy="1392701"/>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a:solidFill>
                  <a:schemeClr val="tx1"/>
                </a:solidFill>
              </a:rPr>
              <a:t>Your turn</a:t>
            </a:r>
            <a:r>
              <a:rPr lang="en-GB" sz="2400" dirty="0">
                <a:solidFill>
                  <a:schemeClr val="tx1"/>
                </a:solidFill>
              </a:rPr>
              <a:t>: think about each idea. Write down a few more thoughts about each one. Then decide which one you would use.</a:t>
            </a:r>
          </a:p>
        </p:txBody>
      </p:sp>
      <p:sp>
        <p:nvSpPr>
          <p:cNvPr id="7" name="Rectangle: Rounded Corners 6">
            <a:extLst>
              <a:ext uri="{FF2B5EF4-FFF2-40B4-BE49-F238E27FC236}">
                <a16:creationId xmlns:a16="http://schemas.microsoft.com/office/drawing/2014/main" id="{0F41ACE8-75EA-494C-9A72-1BE37FA7440A}"/>
              </a:ext>
            </a:extLst>
          </p:cNvPr>
          <p:cNvSpPr/>
          <p:nvPr/>
        </p:nvSpPr>
        <p:spPr>
          <a:xfrm>
            <a:off x="746172" y="3633242"/>
            <a:ext cx="5802924" cy="2715063"/>
          </a:xfrm>
          <a:prstGeom prst="roundRect">
            <a:avLst>
              <a:gd name="adj" fmla="val 50000"/>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a:solidFill>
                  <a:schemeClr val="tx1"/>
                </a:solidFill>
              </a:rPr>
              <a:t>Your turn</a:t>
            </a:r>
          </a:p>
          <a:p>
            <a:r>
              <a:rPr lang="en-GB" sz="2400" dirty="0">
                <a:solidFill>
                  <a:schemeClr val="tx1"/>
                </a:solidFill>
              </a:rPr>
              <a:t>Explain your story idea to your partner. Do they think it is likely to be a great story line? Perhaps you can help each other with a few more ideas?</a:t>
            </a:r>
          </a:p>
        </p:txBody>
      </p:sp>
      <p:pic>
        <p:nvPicPr>
          <p:cNvPr id="9" name="Picture 10" descr="Down the line with clouds : Stock Photo">
            <a:extLst>
              <a:ext uri="{FF2B5EF4-FFF2-40B4-BE49-F238E27FC236}">
                <a16:creationId xmlns:a16="http://schemas.microsoft.com/office/drawing/2014/main" id="{FA043912-C4E8-4AB8-98C2-911E394A29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17185" y="3415885"/>
            <a:ext cx="4930070" cy="328831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9976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EEBFC5B-1D0D-421C-977E-4547D8807A9C}"/>
              </a:ext>
            </a:extLst>
          </p:cNvPr>
          <p:cNvSpPr>
            <a:spLocks noGrp="1"/>
          </p:cNvSpPr>
          <p:nvPr>
            <p:ph type="title"/>
          </p:nvPr>
        </p:nvSpPr>
        <p:spPr>
          <a:solidFill>
            <a:schemeClr val="accent2">
              <a:lumMod val="40000"/>
              <a:lumOff val="60000"/>
            </a:schemeClr>
          </a:solidFill>
          <a:ln>
            <a:solidFill>
              <a:schemeClr val="accent1"/>
            </a:solidFill>
          </a:ln>
        </p:spPr>
        <p:txBody>
          <a:bodyPr>
            <a:normAutofit fontScale="90000"/>
          </a:bodyPr>
          <a:lstStyle/>
          <a:p>
            <a:pPr algn="ctr"/>
            <a:r>
              <a:rPr lang="en-GB" sz="3600" b="1" dirty="0">
                <a:latin typeface="+mn-lt"/>
              </a:rPr>
              <a:t>Your turn</a:t>
            </a:r>
            <a:r>
              <a:rPr lang="en-GB" sz="3600" dirty="0">
                <a:latin typeface="+mn-lt"/>
              </a:rPr>
              <a:t>: think of something exciting which you have actually done in your life. Write down four ideas for a story based on this activity.</a:t>
            </a:r>
          </a:p>
        </p:txBody>
      </p:sp>
      <p:sp>
        <p:nvSpPr>
          <p:cNvPr id="10" name="Rectangle: Rounded Corners 9">
            <a:extLst>
              <a:ext uri="{FF2B5EF4-FFF2-40B4-BE49-F238E27FC236}">
                <a16:creationId xmlns:a16="http://schemas.microsoft.com/office/drawing/2014/main" id="{FFDA1542-AFAB-480E-A981-2EA8A40BB664}"/>
              </a:ext>
            </a:extLst>
          </p:cNvPr>
          <p:cNvSpPr/>
          <p:nvPr/>
        </p:nvSpPr>
        <p:spPr>
          <a:xfrm>
            <a:off x="2779541" y="1871010"/>
            <a:ext cx="7039708" cy="998806"/>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rPr>
              <a:t>Note down your first thoughts. </a:t>
            </a:r>
          </a:p>
        </p:txBody>
      </p:sp>
      <p:sp>
        <p:nvSpPr>
          <p:cNvPr id="11" name="Rectangle: Rounded Corners 10">
            <a:extLst>
              <a:ext uri="{FF2B5EF4-FFF2-40B4-BE49-F238E27FC236}">
                <a16:creationId xmlns:a16="http://schemas.microsoft.com/office/drawing/2014/main" id="{78B2D3AD-5260-4E08-8137-384CCABD357E}"/>
              </a:ext>
            </a:extLst>
          </p:cNvPr>
          <p:cNvSpPr/>
          <p:nvPr/>
        </p:nvSpPr>
        <p:spPr>
          <a:xfrm>
            <a:off x="2654105" y="3117901"/>
            <a:ext cx="7515664" cy="1027577"/>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rPr>
              <a:t>Go back to each idea and add a few notes and thoughts.</a:t>
            </a:r>
          </a:p>
        </p:txBody>
      </p:sp>
      <p:sp>
        <p:nvSpPr>
          <p:cNvPr id="12" name="Rectangle: Rounded Corners 11">
            <a:extLst>
              <a:ext uri="{FF2B5EF4-FFF2-40B4-BE49-F238E27FC236}">
                <a16:creationId xmlns:a16="http://schemas.microsoft.com/office/drawing/2014/main" id="{AF2C6FE8-30E0-49CD-A611-5A2AEA6CAE43}"/>
              </a:ext>
            </a:extLst>
          </p:cNvPr>
          <p:cNvSpPr/>
          <p:nvPr/>
        </p:nvSpPr>
        <p:spPr>
          <a:xfrm>
            <a:off x="2654105" y="4545114"/>
            <a:ext cx="7727852" cy="1461791"/>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rPr>
              <a:t>Decide which idea excites you most, and which you think your reader would find engaging and entertaining.</a:t>
            </a:r>
          </a:p>
        </p:txBody>
      </p:sp>
    </p:spTree>
    <p:extLst>
      <p:ext uri="{BB962C8B-B14F-4D97-AF65-F5344CB8AC3E}">
        <p14:creationId xmlns:p14="http://schemas.microsoft.com/office/powerpoint/2010/main" val="21821444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93467-586F-4345-A761-62813EF2F86C}"/>
              </a:ext>
            </a:extLst>
          </p:cNvPr>
          <p:cNvSpPr>
            <a:spLocks noGrp="1"/>
          </p:cNvSpPr>
          <p:nvPr>
            <p:ph type="title"/>
          </p:nvPr>
        </p:nvSpPr>
        <p:spPr>
          <a:solidFill>
            <a:schemeClr val="accent2">
              <a:lumMod val="40000"/>
              <a:lumOff val="60000"/>
            </a:schemeClr>
          </a:solidFill>
          <a:ln>
            <a:solidFill>
              <a:schemeClr val="tx1"/>
            </a:solidFill>
          </a:ln>
        </p:spPr>
        <p:txBody>
          <a:bodyPr>
            <a:normAutofit/>
          </a:bodyPr>
          <a:lstStyle/>
          <a:p>
            <a:pPr algn="ctr"/>
            <a:r>
              <a:rPr lang="en-GB" sz="3200" dirty="0">
                <a:latin typeface="+mn-lt"/>
                <a:cs typeface="Arial" panose="020B0604020202020204" pitchFamily="34" charset="0"/>
              </a:rPr>
              <a:t>Why not try creating several ideas using a piece of music as your stimulus?</a:t>
            </a:r>
          </a:p>
        </p:txBody>
      </p:sp>
      <p:pic>
        <p:nvPicPr>
          <p:cNvPr id="3" name="Picture 8" descr="Young Black Male businessman listening to music : Stock Photo">
            <a:extLst>
              <a:ext uri="{FF2B5EF4-FFF2-40B4-BE49-F238E27FC236}">
                <a16:creationId xmlns:a16="http://schemas.microsoft.com/office/drawing/2014/main" id="{FB9F0345-CF89-4092-9AAF-A12895B0B5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5476" y="2110154"/>
            <a:ext cx="5436869" cy="41148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8792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8DA63-9688-4548-B5E5-BBCB64B6DC53}"/>
              </a:ext>
            </a:extLst>
          </p:cNvPr>
          <p:cNvSpPr>
            <a:spLocks noGrp="1"/>
          </p:cNvSpPr>
          <p:nvPr>
            <p:ph type="title"/>
          </p:nvPr>
        </p:nvSpPr>
        <p:spPr>
          <a:xfrm>
            <a:off x="838200" y="365125"/>
            <a:ext cx="10401886" cy="2279601"/>
          </a:xfrm>
          <a:solidFill>
            <a:schemeClr val="accent2">
              <a:lumMod val="40000"/>
              <a:lumOff val="60000"/>
            </a:schemeClr>
          </a:solidFill>
          <a:ln>
            <a:solidFill>
              <a:schemeClr val="tx1"/>
            </a:solidFill>
          </a:ln>
        </p:spPr>
        <p:txBody>
          <a:bodyPr>
            <a:normAutofit/>
          </a:bodyPr>
          <a:lstStyle/>
          <a:p>
            <a:pPr algn="ctr"/>
            <a:r>
              <a:rPr lang="en-GB" sz="3200" dirty="0">
                <a:latin typeface="+mn-lt"/>
              </a:rPr>
              <a:t>So, once you are given a stimulus, the important thing is to write down all of your ideas – good or bad. Then go through each idea in more detail. Finally, decide which one you think would work best for your reader.</a:t>
            </a:r>
          </a:p>
        </p:txBody>
      </p:sp>
      <p:sp>
        <p:nvSpPr>
          <p:cNvPr id="3" name="Explosion: 8 Points 2">
            <a:extLst>
              <a:ext uri="{FF2B5EF4-FFF2-40B4-BE49-F238E27FC236}">
                <a16:creationId xmlns:a16="http://schemas.microsoft.com/office/drawing/2014/main" id="{3B69725C-2C7E-4DF0-8624-0B0A25AAC348}"/>
              </a:ext>
            </a:extLst>
          </p:cNvPr>
          <p:cNvSpPr/>
          <p:nvPr/>
        </p:nvSpPr>
        <p:spPr>
          <a:xfrm>
            <a:off x="2391509" y="2813538"/>
            <a:ext cx="7019778" cy="3805311"/>
          </a:xfrm>
          <a:prstGeom prst="irregularSeal1">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If you’re not excited by your idea, your reader won’t be either!</a:t>
            </a:r>
          </a:p>
        </p:txBody>
      </p:sp>
    </p:spTree>
    <p:extLst>
      <p:ext uri="{BB962C8B-B14F-4D97-AF65-F5344CB8AC3E}">
        <p14:creationId xmlns:p14="http://schemas.microsoft.com/office/powerpoint/2010/main" val="42568852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EEBFC5B-1D0D-421C-977E-4547D8807A9C}"/>
              </a:ext>
            </a:extLst>
          </p:cNvPr>
          <p:cNvSpPr>
            <a:spLocks noGrp="1"/>
          </p:cNvSpPr>
          <p:nvPr>
            <p:ph type="title"/>
          </p:nvPr>
        </p:nvSpPr>
        <p:spPr>
          <a:xfrm>
            <a:off x="838200" y="365125"/>
            <a:ext cx="10795782" cy="1069780"/>
          </a:xfrm>
          <a:solidFill>
            <a:schemeClr val="accent2">
              <a:lumMod val="40000"/>
              <a:lumOff val="60000"/>
            </a:schemeClr>
          </a:solidFill>
          <a:ln>
            <a:solidFill>
              <a:schemeClr val="accent1"/>
            </a:solidFill>
          </a:ln>
        </p:spPr>
        <p:txBody>
          <a:bodyPr>
            <a:normAutofit fontScale="90000"/>
          </a:bodyPr>
          <a:lstStyle/>
          <a:p>
            <a:pPr algn="ctr"/>
            <a:r>
              <a:rPr lang="en-GB" sz="3600" dirty="0">
                <a:latin typeface="+mn-lt"/>
              </a:rPr>
              <a:t>Sometimes the hardest part of writing is coming up with ideas.</a:t>
            </a:r>
          </a:p>
        </p:txBody>
      </p:sp>
      <p:sp>
        <p:nvSpPr>
          <p:cNvPr id="6" name="Rectangle: Rounded Corners 5">
            <a:extLst>
              <a:ext uri="{FF2B5EF4-FFF2-40B4-BE49-F238E27FC236}">
                <a16:creationId xmlns:a16="http://schemas.microsoft.com/office/drawing/2014/main" id="{A5F29C8E-612A-4A56-B1A6-58F84917D2B6}"/>
              </a:ext>
            </a:extLst>
          </p:cNvPr>
          <p:cNvSpPr/>
          <p:nvPr/>
        </p:nvSpPr>
        <p:spPr>
          <a:xfrm>
            <a:off x="1429043" y="1871003"/>
            <a:ext cx="9614095" cy="1547445"/>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The important thing to remember is that the more ideas you come up with, the more likely you are to come up with a brilliant one! We just need to practise creating ideas and then deciding on the ones we will use.</a:t>
            </a:r>
          </a:p>
        </p:txBody>
      </p:sp>
      <p:sp>
        <p:nvSpPr>
          <p:cNvPr id="2" name="Rectangle 1">
            <a:extLst>
              <a:ext uri="{FF2B5EF4-FFF2-40B4-BE49-F238E27FC236}">
                <a16:creationId xmlns:a16="http://schemas.microsoft.com/office/drawing/2014/main" id="{17ED0FAE-5F60-42CB-A148-EC8C38F21DDC}"/>
              </a:ext>
            </a:extLst>
          </p:cNvPr>
          <p:cNvSpPr/>
          <p:nvPr/>
        </p:nvSpPr>
        <p:spPr>
          <a:xfrm>
            <a:off x="3127130" y="3854547"/>
            <a:ext cx="6217920" cy="1955409"/>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Ideas usually come from a STIMULUS. This is something which makes us think and helps us to form ideas.</a:t>
            </a:r>
          </a:p>
        </p:txBody>
      </p:sp>
    </p:spTree>
    <p:extLst>
      <p:ext uri="{BB962C8B-B14F-4D97-AF65-F5344CB8AC3E}">
        <p14:creationId xmlns:p14="http://schemas.microsoft.com/office/powerpoint/2010/main" val="8378549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EEBFC5B-1D0D-421C-977E-4547D8807A9C}"/>
              </a:ext>
            </a:extLst>
          </p:cNvPr>
          <p:cNvSpPr>
            <a:spLocks noGrp="1"/>
          </p:cNvSpPr>
          <p:nvPr>
            <p:ph type="title"/>
          </p:nvPr>
        </p:nvSpPr>
        <p:spPr>
          <a:xfrm>
            <a:off x="3496994" y="252583"/>
            <a:ext cx="4338711" cy="1325563"/>
          </a:xfrm>
          <a:solidFill>
            <a:schemeClr val="accent2">
              <a:lumMod val="40000"/>
              <a:lumOff val="60000"/>
            </a:schemeClr>
          </a:solidFill>
          <a:ln>
            <a:solidFill>
              <a:schemeClr val="accent1"/>
            </a:solidFill>
          </a:ln>
        </p:spPr>
        <p:txBody>
          <a:bodyPr>
            <a:normAutofit/>
          </a:bodyPr>
          <a:lstStyle/>
          <a:p>
            <a:pPr algn="ctr"/>
            <a:r>
              <a:rPr lang="en-GB" sz="3600" dirty="0">
                <a:latin typeface="+mn-lt"/>
              </a:rPr>
              <a:t>A stimulus could be:</a:t>
            </a:r>
          </a:p>
        </p:txBody>
      </p:sp>
      <p:sp>
        <p:nvSpPr>
          <p:cNvPr id="6" name="Rectangle: Rounded Corners 5">
            <a:extLst>
              <a:ext uri="{FF2B5EF4-FFF2-40B4-BE49-F238E27FC236}">
                <a16:creationId xmlns:a16="http://schemas.microsoft.com/office/drawing/2014/main" id="{A5F29C8E-612A-4A56-B1A6-58F84917D2B6}"/>
              </a:ext>
            </a:extLst>
          </p:cNvPr>
          <p:cNvSpPr/>
          <p:nvPr/>
        </p:nvSpPr>
        <p:spPr>
          <a:xfrm>
            <a:off x="3530772" y="2299854"/>
            <a:ext cx="2143309" cy="163182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a book or an extract from a book</a:t>
            </a:r>
          </a:p>
        </p:txBody>
      </p:sp>
      <p:pic>
        <p:nvPicPr>
          <p:cNvPr id="1026" name="Picture 2" descr="Woman's holding a book in front of her face : Stock Photo">
            <a:extLst>
              <a:ext uri="{FF2B5EF4-FFF2-40B4-BE49-F238E27FC236}">
                <a16:creationId xmlns:a16="http://schemas.microsoft.com/office/drawing/2014/main" id="{1F01DE74-3CF3-4280-80DA-171FAAB932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067" y="1311721"/>
            <a:ext cx="2850274" cy="197626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t of  fossil Nautilus shell : Stock Photo">
            <a:extLst>
              <a:ext uri="{FF2B5EF4-FFF2-40B4-BE49-F238E27FC236}">
                <a16:creationId xmlns:a16="http://schemas.microsoft.com/office/drawing/2014/main" id="{7EB273EF-D2D4-4578-8AE8-7E5C939F35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8189" y="1841471"/>
            <a:ext cx="2994926" cy="227387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Young Black Male businessman listening to music : Stock Photo">
            <a:extLst>
              <a:ext uri="{FF2B5EF4-FFF2-40B4-BE49-F238E27FC236}">
                <a16:creationId xmlns:a16="http://schemas.microsoft.com/office/drawing/2014/main" id="{BF5A7F09-2C30-4547-92A0-6800A4E07D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7341" y="4448204"/>
            <a:ext cx="2989752" cy="226274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9" name="Rectangle: Rounded Corners 8">
            <a:extLst>
              <a:ext uri="{FF2B5EF4-FFF2-40B4-BE49-F238E27FC236}">
                <a16:creationId xmlns:a16="http://schemas.microsoft.com/office/drawing/2014/main" id="{BF0D044B-434E-43A6-9016-E1BBFD68E585}"/>
              </a:ext>
            </a:extLst>
          </p:cNvPr>
          <p:cNvSpPr/>
          <p:nvPr/>
        </p:nvSpPr>
        <p:spPr>
          <a:xfrm>
            <a:off x="712983" y="3798566"/>
            <a:ext cx="2143309" cy="163182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a piece of music</a:t>
            </a:r>
          </a:p>
        </p:txBody>
      </p:sp>
      <p:sp>
        <p:nvSpPr>
          <p:cNvPr id="10" name="Rectangle: Rounded Corners 9">
            <a:extLst>
              <a:ext uri="{FF2B5EF4-FFF2-40B4-BE49-F238E27FC236}">
                <a16:creationId xmlns:a16="http://schemas.microsoft.com/office/drawing/2014/main" id="{444E8B03-2169-4D50-967C-2D98B47FEDD0}"/>
              </a:ext>
            </a:extLst>
          </p:cNvPr>
          <p:cNvSpPr/>
          <p:nvPr/>
        </p:nvSpPr>
        <p:spPr>
          <a:xfrm>
            <a:off x="9814430" y="2572336"/>
            <a:ext cx="2143309" cy="163182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an experience</a:t>
            </a:r>
          </a:p>
        </p:txBody>
      </p:sp>
      <p:sp>
        <p:nvSpPr>
          <p:cNvPr id="11" name="Rectangle: Rounded Corners 10">
            <a:extLst>
              <a:ext uri="{FF2B5EF4-FFF2-40B4-BE49-F238E27FC236}">
                <a16:creationId xmlns:a16="http://schemas.microsoft.com/office/drawing/2014/main" id="{A2AD9510-EDB0-45BA-908C-BA18364CB55F}"/>
              </a:ext>
            </a:extLst>
          </p:cNvPr>
          <p:cNvSpPr/>
          <p:nvPr/>
        </p:nvSpPr>
        <p:spPr>
          <a:xfrm>
            <a:off x="9596546" y="915364"/>
            <a:ext cx="2143309" cy="1263735"/>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an object</a:t>
            </a:r>
          </a:p>
        </p:txBody>
      </p:sp>
      <p:pic>
        <p:nvPicPr>
          <p:cNvPr id="1034" name="Picture 10" descr="Down the line with clouds : Stock Photo">
            <a:extLst>
              <a:ext uri="{FF2B5EF4-FFF2-40B4-BE49-F238E27FC236}">
                <a16:creationId xmlns:a16="http://schemas.microsoft.com/office/drawing/2014/main" id="{BBDF74FD-1770-4E46-AA77-2F9441E62D9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49440" y="4508582"/>
            <a:ext cx="3168782" cy="211355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931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030"/>
                                        </p:tgtEl>
                                        <p:attrNameLst>
                                          <p:attrName>style.visibility</p:attrName>
                                        </p:attrNameLst>
                                      </p:cBhvr>
                                      <p:to>
                                        <p:strVal val="visible"/>
                                      </p:to>
                                    </p:set>
                                    <p:animEffect transition="in" filter="barn(inVertical)">
                                      <p:cBhvr>
                                        <p:cTn id="19" dur="500"/>
                                        <p:tgtEl>
                                          <p:spTgt spid="1030"/>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barn(inVertical)">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032"/>
                                        </p:tgtEl>
                                        <p:attrNameLst>
                                          <p:attrName>style.visibility</p:attrName>
                                        </p:attrNameLst>
                                      </p:cBhvr>
                                      <p:to>
                                        <p:strVal val="visible"/>
                                      </p:to>
                                    </p:set>
                                    <p:animEffect transition="in" filter="barn(inVertical)">
                                      <p:cBhvr>
                                        <p:cTn id="29" dur="500"/>
                                        <p:tgtEl>
                                          <p:spTgt spid="1032"/>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barn(inVertical)">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1034"/>
                                        </p:tgtEl>
                                        <p:attrNameLst>
                                          <p:attrName>style.visibility</p:attrName>
                                        </p:attrNameLst>
                                      </p:cBhvr>
                                      <p:to>
                                        <p:strVal val="visible"/>
                                      </p:to>
                                    </p:set>
                                    <p:animEffect transition="in" filter="barn(inVertical)">
                                      <p:cBhvr>
                                        <p:cTn id="39" dur="500"/>
                                        <p:tgtEl>
                                          <p:spTgt spid="1034"/>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barn(inVertical)">
                                      <p:cBhvr>
                                        <p:cTn id="4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EEBFC5B-1D0D-421C-977E-4547D8807A9C}"/>
              </a:ext>
            </a:extLst>
          </p:cNvPr>
          <p:cNvSpPr>
            <a:spLocks noGrp="1"/>
          </p:cNvSpPr>
          <p:nvPr>
            <p:ph type="title"/>
          </p:nvPr>
        </p:nvSpPr>
        <p:spPr>
          <a:solidFill>
            <a:schemeClr val="accent2">
              <a:lumMod val="40000"/>
              <a:lumOff val="60000"/>
            </a:schemeClr>
          </a:solidFill>
          <a:ln>
            <a:solidFill>
              <a:schemeClr val="accent1"/>
            </a:solidFill>
          </a:ln>
        </p:spPr>
        <p:txBody>
          <a:bodyPr>
            <a:normAutofit/>
          </a:bodyPr>
          <a:lstStyle/>
          <a:p>
            <a:pPr algn="ctr"/>
            <a:r>
              <a:rPr lang="en-GB" sz="3600" dirty="0">
                <a:latin typeface="+mn-lt"/>
              </a:rPr>
              <a:t>Imagine you are told the beginning of a story and you are asked to write what happened next.</a:t>
            </a:r>
          </a:p>
        </p:txBody>
      </p:sp>
      <p:sp>
        <p:nvSpPr>
          <p:cNvPr id="2" name="Rectangle 1">
            <a:extLst>
              <a:ext uri="{FF2B5EF4-FFF2-40B4-BE49-F238E27FC236}">
                <a16:creationId xmlns:a16="http://schemas.microsoft.com/office/drawing/2014/main" id="{84C46BCA-CEC8-4342-8AFB-B85B3A2E4B79}"/>
              </a:ext>
            </a:extLst>
          </p:cNvPr>
          <p:cNvSpPr/>
          <p:nvPr/>
        </p:nvSpPr>
        <p:spPr>
          <a:xfrm>
            <a:off x="838200" y="1842868"/>
            <a:ext cx="10515600" cy="460013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err="1">
                <a:solidFill>
                  <a:schemeClr val="tx1"/>
                </a:solidFill>
              </a:rPr>
              <a:t>Zeton</a:t>
            </a:r>
            <a:r>
              <a:rPr lang="en-GB" sz="2400" dirty="0">
                <a:solidFill>
                  <a:schemeClr val="tx1"/>
                </a:solidFill>
              </a:rPr>
              <a:t> couldn’t believe it! He had finally achieved his lifetime ambition and landed on Planet </a:t>
            </a:r>
            <a:r>
              <a:rPr lang="en-GB" sz="2400" dirty="0" err="1">
                <a:solidFill>
                  <a:schemeClr val="tx1"/>
                </a:solidFill>
              </a:rPr>
              <a:t>Zerot</a:t>
            </a:r>
            <a:r>
              <a:rPr lang="en-GB" sz="2400" dirty="0">
                <a:solidFill>
                  <a:schemeClr val="tx1"/>
                </a:solidFill>
              </a:rPr>
              <a:t>. Nervously, he stepped from the shuttle. A cloud of dust puffed up into the silent atmosphere. Looking behind him, he could see </a:t>
            </a:r>
            <a:r>
              <a:rPr lang="en-GB" sz="2400" dirty="0" err="1">
                <a:solidFill>
                  <a:schemeClr val="tx1"/>
                </a:solidFill>
              </a:rPr>
              <a:t>Parox</a:t>
            </a:r>
            <a:r>
              <a:rPr lang="en-GB" sz="2400" dirty="0">
                <a:solidFill>
                  <a:schemeClr val="tx1"/>
                </a:solidFill>
              </a:rPr>
              <a:t>, still at the controls, presumably checking everything for their return in two hours’ time. They only had enough power for a short visit.</a:t>
            </a:r>
          </a:p>
          <a:p>
            <a:endParaRPr lang="en-GB" sz="2400" dirty="0">
              <a:solidFill>
                <a:schemeClr val="tx1"/>
              </a:solidFill>
            </a:endParaRPr>
          </a:p>
          <a:p>
            <a:r>
              <a:rPr lang="en-GB" sz="2400" dirty="0">
                <a:solidFill>
                  <a:schemeClr val="tx1"/>
                </a:solidFill>
              </a:rPr>
              <a:t>Deciding he needed to make the most of the limited time, </a:t>
            </a:r>
            <a:r>
              <a:rPr lang="en-GB" sz="2400" dirty="0" err="1">
                <a:solidFill>
                  <a:schemeClr val="tx1"/>
                </a:solidFill>
              </a:rPr>
              <a:t>Zeton</a:t>
            </a:r>
            <a:r>
              <a:rPr lang="en-GB" sz="2400" dirty="0">
                <a:solidFill>
                  <a:schemeClr val="tx1"/>
                </a:solidFill>
              </a:rPr>
              <a:t> set off, carrying his bag full of all sorts of special equipment. He needed to take some samples before he left. As he peered ahead, the ground began to shake. His whole body vibrated with the noise. What was it? Suddenly, it dawned on him. The noise was coming from behind him. In horror, he turned just in time to see the shuttle take off and disappear into the distance!</a:t>
            </a:r>
          </a:p>
        </p:txBody>
      </p:sp>
    </p:spTree>
    <p:extLst>
      <p:ext uri="{BB962C8B-B14F-4D97-AF65-F5344CB8AC3E}">
        <p14:creationId xmlns:p14="http://schemas.microsoft.com/office/powerpoint/2010/main" val="10037758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EEBFC5B-1D0D-421C-977E-4547D8807A9C}"/>
              </a:ext>
            </a:extLst>
          </p:cNvPr>
          <p:cNvSpPr>
            <a:spLocks noGrp="1"/>
          </p:cNvSpPr>
          <p:nvPr>
            <p:ph type="title"/>
          </p:nvPr>
        </p:nvSpPr>
        <p:spPr>
          <a:xfrm>
            <a:off x="838200" y="365125"/>
            <a:ext cx="10515600" cy="1308930"/>
          </a:xfrm>
          <a:solidFill>
            <a:schemeClr val="accent2">
              <a:lumMod val="40000"/>
              <a:lumOff val="60000"/>
            </a:schemeClr>
          </a:solidFill>
          <a:ln>
            <a:solidFill>
              <a:schemeClr val="accent1"/>
            </a:solidFill>
          </a:ln>
        </p:spPr>
        <p:txBody>
          <a:bodyPr>
            <a:normAutofit/>
          </a:bodyPr>
          <a:lstStyle/>
          <a:p>
            <a:pPr algn="ctr"/>
            <a:r>
              <a:rPr lang="en-GB" sz="2400" dirty="0">
                <a:latin typeface="+mn-lt"/>
              </a:rPr>
              <a:t>So, our stimulus is the beginning of the story. We need to explore some ideas for how to continue it. If we write a few down (we may not end up using them) it will help us to decide how to continue.</a:t>
            </a:r>
          </a:p>
        </p:txBody>
      </p:sp>
      <p:sp>
        <p:nvSpPr>
          <p:cNvPr id="6" name="Rectangle: Rounded Corners 5">
            <a:extLst>
              <a:ext uri="{FF2B5EF4-FFF2-40B4-BE49-F238E27FC236}">
                <a16:creationId xmlns:a16="http://schemas.microsoft.com/office/drawing/2014/main" id="{A5F29C8E-612A-4A56-B1A6-58F84917D2B6}"/>
              </a:ext>
            </a:extLst>
          </p:cNvPr>
          <p:cNvSpPr/>
          <p:nvPr/>
        </p:nvSpPr>
        <p:spPr>
          <a:xfrm>
            <a:off x="1221544" y="3158196"/>
            <a:ext cx="4648200" cy="1610751"/>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He could explore the planet and find a character who helps him to return to Earth.</a:t>
            </a:r>
          </a:p>
        </p:txBody>
      </p:sp>
      <p:sp>
        <p:nvSpPr>
          <p:cNvPr id="7" name="Rectangle: Rounded Corners 6">
            <a:extLst>
              <a:ext uri="{FF2B5EF4-FFF2-40B4-BE49-F238E27FC236}">
                <a16:creationId xmlns:a16="http://schemas.microsoft.com/office/drawing/2014/main" id="{0F41ACE8-75EA-494C-9A72-1BE37FA7440A}"/>
              </a:ext>
            </a:extLst>
          </p:cNvPr>
          <p:cNvSpPr/>
          <p:nvPr/>
        </p:nvSpPr>
        <p:spPr>
          <a:xfrm>
            <a:off x="1221544" y="1814732"/>
            <a:ext cx="9748911" cy="1134791"/>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rPr>
              <a:t>Discussion</a:t>
            </a:r>
          </a:p>
          <a:p>
            <a:pPr algn="ctr"/>
            <a:r>
              <a:rPr lang="en-GB" sz="2400" dirty="0">
                <a:solidFill>
                  <a:schemeClr val="tx1"/>
                </a:solidFill>
              </a:rPr>
              <a:t>Can you and your partner think of two possible story lines for what could happen next?</a:t>
            </a:r>
          </a:p>
        </p:txBody>
      </p:sp>
      <p:sp>
        <p:nvSpPr>
          <p:cNvPr id="8" name="Rectangle: Rounded Corners 7">
            <a:extLst>
              <a:ext uri="{FF2B5EF4-FFF2-40B4-BE49-F238E27FC236}">
                <a16:creationId xmlns:a16="http://schemas.microsoft.com/office/drawing/2014/main" id="{9004CAD1-C2CD-40CF-AA5D-384C49933364}"/>
              </a:ext>
            </a:extLst>
          </p:cNvPr>
          <p:cNvSpPr/>
          <p:nvPr/>
        </p:nvSpPr>
        <p:spPr>
          <a:xfrm>
            <a:off x="6322255" y="3158196"/>
            <a:ext cx="4648200" cy="1610751"/>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He could explore the planet and find a group of people who live there. He stays on the planet.</a:t>
            </a:r>
          </a:p>
        </p:txBody>
      </p:sp>
      <p:sp>
        <p:nvSpPr>
          <p:cNvPr id="9" name="Rectangle: Rounded Corners 8">
            <a:extLst>
              <a:ext uri="{FF2B5EF4-FFF2-40B4-BE49-F238E27FC236}">
                <a16:creationId xmlns:a16="http://schemas.microsoft.com/office/drawing/2014/main" id="{85B87FB2-0C77-413A-B6F2-66BC7B66BA96}"/>
              </a:ext>
            </a:extLst>
          </p:cNvPr>
          <p:cNvSpPr/>
          <p:nvPr/>
        </p:nvSpPr>
        <p:spPr>
          <a:xfrm>
            <a:off x="6322255" y="4977617"/>
            <a:ext cx="4648200" cy="1610751"/>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He could find some special equipment and he manages to build a vehicle to return to Earth.</a:t>
            </a:r>
          </a:p>
        </p:txBody>
      </p:sp>
      <p:sp>
        <p:nvSpPr>
          <p:cNvPr id="10" name="Rectangle: Rounded Corners 9">
            <a:extLst>
              <a:ext uri="{FF2B5EF4-FFF2-40B4-BE49-F238E27FC236}">
                <a16:creationId xmlns:a16="http://schemas.microsoft.com/office/drawing/2014/main" id="{7D1C98A3-3331-4029-8C4C-24993060DFF0}"/>
              </a:ext>
            </a:extLst>
          </p:cNvPr>
          <p:cNvSpPr/>
          <p:nvPr/>
        </p:nvSpPr>
        <p:spPr>
          <a:xfrm>
            <a:off x="1221544" y="4977616"/>
            <a:ext cx="4648200" cy="1610751"/>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He could find a way to communicate with Earth and he is rescued.</a:t>
            </a:r>
          </a:p>
        </p:txBody>
      </p:sp>
    </p:spTree>
    <p:extLst>
      <p:ext uri="{BB962C8B-B14F-4D97-AF65-F5344CB8AC3E}">
        <p14:creationId xmlns:p14="http://schemas.microsoft.com/office/powerpoint/2010/main" val="1992665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EEBFC5B-1D0D-421C-977E-4547D8807A9C}"/>
              </a:ext>
            </a:extLst>
          </p:cNvPr>
          <p:cNvSpPr>
            <a:spLocks noGrp="1"/>
          </p:cNvSpPr>
          <p:nvPr>
            <p:ph type="title"/>
          </p:nvPr>
        </p:nvSpPr>
        <p:spPr>
          <a:xfrm>
            <a:off x="838200" y="365125"/>
            <a:ext cx="10515600" cy="1590284"/>
          </a:xfrm>
          <a:solidFill>
            <a:schemeClr val="accent2">
              <a:lumMod val="40000"/>
              <a:lumOff val="60000"/>
            </a:schemeClr>
          </a:solidFill>
          <a:ln>
            <a:solidFill>
              <a:schemeClr val="accent1"/>
            </a:solidFill>
          </a:ln>
        </p:spPr>
        <p:txBody>
          <a:bodyPr>
            <a:normAutofit/>
          </a:bodyPr>
          <a:lstStyle/>
          <a:p>
            <a:pPr algn="ctr"/>
            <a:r>
              <a:rPr lang="en-GB" sz="2400" dirty="0">
                <a:latin typeface="+mn-lt"/>
              </a:rPr>
              <a:t>Once you have created some ideas, think in more detail about each one. Which one do you think would be most exciting for the reader? You might add a few notes under each one to help you with this. The most important thing is to write rough ideas, as this will guide us to deciding what we are going to write about.</a:t>
            </a:r>
          </a:p>
        </p:txBody>
      </p:sp>
      <p:sp>
        <p:nvSpPr>
          <p:cNvPr id="6" name="Rectangle: Rounded Corners 5">
            <a:extLst>
              <a:ext uri="{FF2B5EF4-FFF2-40B4-BE49-F238E27FC236}">
                <a16:creationId xmlns:a16="http://schemas.microsoft.com/office/drawing/2014/main" id="{A5F29C8E-612A-4A56-B1A6-58F84917D2B6}"/>
              </a:ext>
            </a:extLst>
          </p:cNvPr>
          <p:cNvSpPr/>
          <p:nvPr/>
        </p:nvSpPr>
        <p:spPr>
          <a:xfrm>
            <a:off x="838200" y="2173458"/>
            <a:ext cx="4648200" cy="1610751"/>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He could explore the planet and find a character who helps him to return to Earth.</a:t>
            </a:r>
          </a:p>
        </p:txBody>
      </p:sp>
      <p:sp>
        <p:nvSpPr>
          <p:cNvPr id="8" name="Rectangle: Rounded Corners 7">
            <a:extLst>
              <a:ext uri="{FF2B5EF4-FFF2-40B4-BE49-F238E27FC236}">
                <a16:creationId xmlns:a16="http://schemas.microsoft.com/office/drawing/2014/main" id="{9004CAD1-C2CD-40CF-AA5D-384C49933364}"/>
              </a:ext>
            </a:extLst>
          </p:cNvPr>
          <p:cNvSpPr/>
          <p:nvPr/>
        </p:nvSpPr>
        <p:spPr>
          <a:xfrm>
            <a:off x="6705600" y="2173457"/>
            <a:ext cx="4648200" cy="1610751"/>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He could explore the planet and find a group of people who live there. He stays on the planet.</a:t>
            </a:r>
          </a:p>
        </p:txBody>
      </p:sp>
      <p:sp>
        <p:nvSpPr>
          <p:cNvPr id="2" name="Rectangle 1">
            <a:extLst>
              <a:ext uri="{FF2B5EF4-FFF2-40B4-BE49-F238E27FC236}">
                <a16:creationId xmlns:a16="http://schemas.microsoft.com/office/drawing/2014/main" id="{8E4ED1A3-0606-4F20-85CC-FBFBEEE558E7}"/>
              </a:ext>
            </a:extLst>
          </p:cNvPr>
          <p:cNvSpPr/>
          <p:nvPr/>
        </p:nvSpPr>
        <p:spPr>
          <a:xfrm>
            <a:off x="838200" y="4149969"/>
            <a:ext cx="4648200" cy="219456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chemeClr val="tx1"/>
                </a:solidFill>
              </a:rPr>
              <a:t>Character could be unfriendly at first. Perhaps he has been left there for years too and wants to get back to Earth?</a:t>
            </a:r>
          </a:p>
          <a:p>
            <a:r>
              <a:rPr lang="en-GB" sz="2400" i="1" dirty="0">
                <a:solidFill>
                  <a:schemeClr val="tx1"/>
                </a:solidFill>
              </a:rPr>
              <a:t>I quite like this idea.</a:t>
            </a:r>
          </a:p>
        </p:txBody>
      </p:sp>
      <p:sp>
        <p:nvSpPr>
          <p:cNvPr id="11" name="Rectangle 10">
            <a:extLst>
              <a:ext uri="{FF2B5EF4-FFF2-40B4-BE49-F238E27FC236}">
                <a16:creationId xmlns:a16="http://schemas.microsoft.com/office/drawing/2014/main" id="{2C99AF11-39B8-4F68-B08F-A352C981A5BC}"/>
              </a:ext>
            </a:extLst>
          </p:cNvPr>
          <p:cNvSpPr/>
          <p:nvPr/>
        </p:nvSpPr>
        <p:spPr>
          <a:xfrm>
            <a:off x="6705600" y="4119489"/>
            <a:ext cx="4648200" cy="219456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chemeClr val="tx1"/>
                </a:solidFill>
              </a:rPr>
              <a:t>I need to make these ‘people’ interesting. Perhaps futuristic/mechanical?</a:t>
            </a:r>
          </a:p>
          <a:p>
            <a:r>
              <a:rPr lang="en-GB" sz="2400" i="1" dirty="0">
                <a:solidFill>
                  <a:schemeClr val="tx1"/>
                </a:solidFill>
              </a:rPr>
              <a:t>I’m not sure this will be very gripping for my reader.</a:t>
            </a:r>
          </a:p>
        </p:txBody>
      </p:sp>
    </p:spTree>
    <p:extLst>
      <p:ext uri="{BB962C8B-B14F-4D97-AF65-F5344CB8AC3E}">
        <p14:creationId xmlns:p14="http://schemas.microsoft.com/office/powerpoint/2010/main" val="4028820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85B87FB2-0C77-413A-B6F2-66BC7B66BA96}"/>
              </a:ext>
            </a:extLst>
          </p:cNvPr>
          <p:cNvSpPr/>
          <p:nvPr/>
        </p:nvSpPr>
        <p:spPr>
          <a:xfrm>
            <a:off x="6278880" y="349345"/>
            <a:ext cx="4648200" cy="121217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He could find some special equipment and he manages to build a vehicle to return to Earth.</a:t>
            </a:r>
          </a:p>
        </p:txBody>
      </p:sp>
      <p:sp>
        <p:nvSpPr>
          <p:cNvPr id="10" name="Rectangle: Rounded Corners 9">
            <a:extLst>
              <a:ext uri="{FF2B5EF4-FFF2-40B4-BE49-F238E27FC236}">
                <a16:creationId xmlns:a16="http://schemas.microsoft.com/office/drawing/2014/main" id="{7D1C98A3-3331-4029-8C4C-24993060DFF0}"/>
              </a:ext>
            </a:extLst>
          </p:cNvPr>
          <p:cNvSpPr/>
          <p:nvPr/>
        </p:nvSpPr>
        <p:spPr>
          <a:xfrm>
            <a:off x="590842" y="349345"/>
            <a:ext cx="4648200" cy="1212169"/>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He could find a way to communicate with Earth and he is rescued.</a:t>
            </a:r>
          </a:p>
        </p:txBody>
      </p:sp>
      <p:sp>
        <p:nvSpPr>
          <p:cNvPr id="11" name="Rectangle 10">
            <a:extLst>
              <a:ext uri="{FF2B5EF4-FFF2-40B4-BE49-F238E27FC236}">
                <a16:creationId xmlns:a16="http://schemas.microsoft.com/office/drawing/2014/main" id="{F31DDA08-2DFB-444E-8B8D-015223420B9E}"/>
              </a:ext>
            </a:extLst>
          </p:cNvPr>
          <p:cNvSpPr/>
          <p:nvPr/>
        </p:nvSpPr>
        <p:spPr>
          <a:xfrm>
            <a:off x="590842" y="1744392"/>
            <a:ext cx="4648200" cy="310896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chemeClr val="tx1"/>
                </a:solidFill>
              </a:rPr>
              <a:t>He is a scientist, so he would have the skill to do this. He has some tools with him and could find some other equipment. </a:t>
            </a:r>
          </a:p>
          <a:p>
            <a:endParaRPr lang="en-GB" sz="2400" dirty="0">
              <a:solidFill>
                <a:schemeClr val="tx1"/>
              </a:solidFill>
            </a:endParaRPr>
          </a:p>
          <a:p>
            <a:r>
              <a:rPr lang="en-GB" sz="2400" i="1" dirty="0">
                <a:solidFill>
                  <a:schemeClr val="tx1"/>
                </a:solidFill>
              </a:rPr>
              <a:t>As there are no other characters, I am going off this idea.</a:t>
            </a:r>
          </a:p>
          <a:p>
            <a:pPr algn="ctr"/>
            <a:endParaRPr lang="en-GB" sz="2400" dirty="0">
              <a:solidFill>
                <a:schemeClr val="tx1"/>
              </a:solidFill>
            </a:endParaRPr>
          </a:p>
        </p:txBody>
      </p:sp>
      <p:sp>
        <p:nvSpPr>
          <p:cNvPr id="12" name="Rectangle 11">
            <a:extLst>
              <a:ext uri="{FF2B5EF4-FFF2-40B4-BE49-F238E27FC236}">
                <a16:creationId xmlns:a16="http://schemas.microsoft.com/office/drawing/2014/main" id="{8356D46D-B2B4-45C0-8A86-97AEC3E38B01}"/>
              </a:ext>
            </a:extLst>
          </p:cNvPr>
          <p:cNvSpPr/>
          <p:nvPr/>
        </p:nvSpPr>
        <p:spPr>
          <a:xfrm>
            <a:off x="6278880" y="1786595"/>
            <a:ext cx="4648200" cy="3066759"/>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400" dirty="0">
              <a:solidFill>
                <a:schemeClr val="tx1"/>
              </a:solidFill>
            </a:endParaRPr>
          </a:p>
          <a:p>
            <a:r>
              <a:rPr lang="en-GB" sz="2400" dirty="0">
                <a:solidFill>
                  <a:schemeClr val="tx1"/>
                </a:solidFill>
              </a:rPr>
              <a:t>I could make this exciting by having some failed attempts to leave. Perhaps he reaches a closer planet but can’t reach Earth?</a:t>
            </a:r>
          </a:p>
          <a:p>
            <a:endParaRPr lang="en-GB" sz="2400" i="1" dirty="0">
              <a:solidFill>
                <a:schemeClr val="tx1"/>
              </a:solidFill>
            </a:endParaRPr>
          </a:p>
          <a:p>
            <a:r>
              <a:rPr lang="en-GB" sz="2400" i="1" dirty="0">
                <a:solidFill>
                  <a:schemeClr val="tx1"/>
                </a:solidFill>
              </a:rPr>
              <a:t>I think this could be good as I can introduce other planets and other characters.</a:t>
            </a:r>
          </a:p>
          <a:p>
            <a:endParaRPr lang="en-GB" sz="2400" dirty="0">
              <a:solidFill>
                <a:schemeClr val="tx1"/>
              </a:solidFill>
            </a:endParaRPr>
          </a:p>
        </p:txBody>
      </p:sp>
      <p:sp>
        <p:nvSpPr>
          <p:cNvPr id="4" name="Rectangle 3">
            <a:extLst>
              <a:ext uri="{FF2B5EF4-FFF2-40B4-BE49-F238E27FC236}">
                <a16:creationId xmlns:a16="http://schemas.microsoft.com/office/drawing/2014/main" id="{ED35D221-3CBA-4106-8D80-D4C63CBEE0A4}"/>
              </a:ext>
            </a:extLst>
          </p:cNvPr>
          <p:cNvSpPr/>
          <p:nvPr/>
        </p:nvSpPr>
        <p:spPr>
          <a:xfrm>
            <a:off x="942535" y="5289452"/>
            <a:ext cx="9678573" cy="129422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Now that I have noted down some ideas and given them each a bit more thought, I have decided that I feel most enthusiastic about my first idea. If I am enthusiastic, I am more likely to make this entertaining for my reader!</a:t>
            </a:r>
          </a:p>
        </p:txBody>
      </p:sp>
    </p:spTree>
    <p:extLst>
      <p:ext uri="{BB962C8B-B14F-4D97-AF65-F5344CB8AC3E}">
        <p14:creationId xmlns:p14="http://schemas.microsoft.com/office/powerpoint/2010/main" val="1450588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EEBFC5B-1D0D-421C-977E-4547D8807A9C}"/>
              </a:ext>
            </a:extLst>
          </p:cNvPr>
          <p:cNvSpPr>
            <a:spLocks noGrp="1"/>
          </p:cNvSpPr>
          <p:nvPr>
            <p:ph type="title"/>
          </p:nvPr>
        </p:nvSpPr>
        <p:spPr>
          <a:xfrm>
            <a:off x="908536" y="359693"/>
            <a:ext cx="10515600" cy="1325563"/>
          </a:xfrm>
          <a:solidFill>
            <a:schemeClr val="accent2">
              <a:lumMod val="40000"/>
              <a:lumOff val="60000"/>
            </a:schemeClr>
          </a:solidFill>
          <a:ln>
            <a:solidFill>
              <a:schemeClr val="accent1"/>
            </a:solidFill>
          </a:ln>
        </p:spPr>
        <p:txBody>
          <a:bodyPr>
            <a:normAutofit/>
          </a:bodyPr>
          <a:lstStyle/>
          <a:p>
            <a:pPr algn="ctr"/>
            <a:r>
              <a:rPr lang="en-GB" sz="2800" b="1" dirty="0">
                <a:latin typeface="+mn-lt"/>
              </a:rPr>
              <a:t>Your turn:</a:t>
            </a:r>
            <a:r>
              <a:rPr lang="en-GB" sz="2800" dirty="0">
                <a:latin typeface="+mn-lt"/>
              </a:rPr>
              <a:t> use the start of this story (or another story opening) to write down a few of your own ideas about how it could continue. </a:t>
            </a:r>
            <a:br>
              <a:rPr lang="en-GB" sz="2800" dirty="0">
                <a:latin typeface="+mn-lt"/>
              </a:rPr>
            </a:br>
            <a:r>
              <a:rPr lang="en-GB" sz="2800" dirty="0">
                <a:latin typeface="+mn-lt"/>
              </a:rPr>
              <a:t>Follow the steps:</a:t>
            </a:r>
          </a:p>
        </p:txBody>
      </p:sp>
      <p:grpSp>
        <p:nvGrpSpPr>
          <p:cNvPr id="2" name="Group 1">
            <a:extLst>
              <a:ext uri="{FF2B5EF4-FFF2-40B4-BE49-F238E27FC236}">
                <a16:creationId xmlns:a16="http://schemas.microsoft.com/office/drawing/2014/main" id="{760E2762-7EE9-4D94-893A-55557645463B}"/>
              </a:ext>
            </a:extLst>
          </p:cNvPr>
          <p:cNvGrpSpPr/>
          <p:nvPr/>
        </p:nvGrpSpPr>
        <p:grpSpPr>
          <a:xfrm>
            <a:off x="2548011" y="1885074"/>
            <a:ext cx="7727852" cy="3971533"/>
            <a:chOff x="2548011" y="1885074"/>
            <a:chExt cx="7727852" cy="3971533"/>
          </a:xfrm>
        </p:grpSpPr>
        <p:sp>
          <p:nvSpPr>
            <p:cNvPr id="6" name="Rectangle: Rounded Corners 5">
              <a:extLst>
                <a:ext uri="{FF2B5EF4-FFF2-40B4-BE49-F238E27FC236}">
                  <a16:creationId xmlns:a16="http://schemas.microsoft.com/office/drawing/2014/main" id="{A5F29C8E-612A-4A56-B1A6-58F84917D2B6}"/>
                </a:ext>
              </a:extLst>
            </p:cNvPr>
            <p:cNvSpPr/>
            <p:nvPr/>
          </p:nvSpPr>
          <p:spPr>
            <a:xfrm>
              <a:off x="2548011" y="1885074"/>
              <a:ext cx="7727852" cy="998806"/>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rPr>
                <a:t>Note down your first thoughts. </a:t>
              </a:r>
            </a:p>
          </p:txBody>
        </p:sp>
        <p:sp>
          <p:nvSpPr>
            <p:cNvPr id="7" name="Rectangle: Rounded Corners 6">
              <a:extLst>
                <a:ext uri="{FF2B5EF4-FFF2-40B4-BE49-F238E27FC236}">
                  <a16:creationId xmlns:a16="http://schemas.microsoft.com/office/drawing/2014/main" id="{0F41ACE8-75EA-494C-9A72-1BE37FA7440A}"/>
                </a:ext>
              </a:extLst>
            </p:cNvPr>
            <p:cNvSpPr/>
            <p:nvPr/>
          </p:nvSpPr>
          <p:spPr>
            <a:xfrm>
              <a:off x="2548011" y="3117901"/>
              <a:ext cx="7727852" cy="1027577"/>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rPr>
                <a:t>Go back to each idea and add a few notes and thoughts.</a:t>
              </a:r>
            </a:p>
          </p:txBody>
        </p:sp>
        <p:sp>
          <p:nvSpPr>
            <p:cNvPr id="8" name="Rectangle: Rounded Corners 7">
              <a:extLst>
                <a:ext uri="{FF2B5EF4-FFF2-40B4-BE49-F238E27FC236}">
                  <a16:creationId xmlns:a16="http://schemas.microsoft.com/office/drawing/2014/main" id="{9DB9AFD3-6156-489D-84F1-D59D765E7B3A}"/>
                </a:ext>
              </a:extLst>
            </p:cNvPr>
            <p:cNvSpPr/>
            <p:nvPr/>
          </p:nvSpPr>
          <p:spPr>
            <a:xfrm>
              <a:off x="2548011" y="4394816"/>
              <a:ext cx="7727852" cy="1461791"/>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rPr>
                <a:t>Decide which idea excites you most, and which you think your reader would find engaging and entertaining.</a:t>
              </a:r>
            </a:p>
          </p:txBody>
        </p:sp>
      </p:grpSp>
    </p:spTree>
    <p:extLst>
      <p:ext uri="{BB962C8B-B14F-4D97-AF65-F5344CB8AC3E}">
        <p14:creationId xmlns:p14="http://schemas.microsoft.com/office/powerpoint/2010/main" val="17230539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Cut of  fossil Nautilus shell : Stock Photo">
            <a:extLst>
              <a:ext uri="{FF2B5EF4-FFF2-40B4-BE49-F238E27FC236}">
                <a16:creationId xmlns:a16="http://schemas.microsoft.com/office/drawing/2014/main" id="{F7B51C9F-FD00-4FF6-BE60-C8DE71FB1D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8223" y="2080623"/>
            <a:ext cx="5412189" cy="410916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BBCA75DD-253F-4D87-A5B5-F251A92795C8}"/>
              </a:ext>
            </a:extLst>
          </p:cNvPr>
          <p:cNvSpPr/>
          <p:nvPr/>
        </p:nvSpPr>
        <p:spPr>
          <a:xfrm>
            <a:off x="717452" y="506437"/>
            <a:ext cx="10100603" cy="1111348"/>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Imagine that a fossil, or picture of a fossil, is used as a stimulus. How can we use this to create some ideas for a story?</a:t>
            </a:r>
          </a:p>
        </p:txBody>
      </p:sp>
      <p:sp>
        <p:nvSpPr>
          <p:cNvPr id="6" name="Rectangle: Rounded Corners 5">
            <a:extLst>
              <a:ext uri="{FF2B5EF4-FFF2-40B4-BE49-F238E27FC236}">
                <a16:creationId xmlns:a16="http://schemas.microsoft.com/office/drawing/2014/main" id="{9BC64D5C-DA77-482E-8924-404582E9B391}"/>
              </a:ext>
            </a:extLst>
          </p:cNvPr>
          <p:cNvSpPr/>
          <p:nvPr/>
        </p:nvSpPr>
        <p:spPr>
          <a:xfrm>
            <a:off x="7357402" y="2377440"/>
            <a:ext cx="3460653" cy="329184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rPr>
              <a:t>Discussion</a:t>
            </a:r>
          </a:p>
          <a:p>
            <a:pPr algn="ctr"/>
            <a:r>
              <a:rPr lang="en-GB" sz="2400" dirty="0">
                <a:solidFill>
                  <a:schemeClr val="tx1"/>
                </a:solidFill>
              </a:rPr>
              <a:t>What are your first thoughts about how this could be used in a story?</a:t>
            </a:r>
          </a:p>
        </p:txBody>
      </p:sp>
    </p:spTree>
    <p:extLst>
      <p:ext uri="{BB962C8B-B14F-4D97-AF65-F5344CB8AC3E}">
        <p14:creationId xmlns:p14="http://schemas.microsoft.com/office/powerpoint/2010/main" val="4171274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92D050"/>
        </a:solidFill>
      </a:spPr>
      <a:bodyPr rtlCol="0" anchor="ctr"/>
      <a:lstStyle>
        <a:defPPr algn="ctr">
          <a:defRPr sz="24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214</TotalTime>
  <Words>1428</Words>
  <Application>Microsoft Office PowerPoint</Application>
  <PresentationFormat>Widescreen</PresentationFormat>
  <Paragraphs>73</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Times New Roman</vt:lpstr>
      <vt:lpstr>Office Theme</vt:lpstr>
      <vt:lpstr>W1c. Can generate multiple feasible ideas from a stimulus.</vt:lpstr>
      <vt:lpstr>Sometimes the hardest part of writing is coming up with ideas.</vt:lpstr>
      <vt:lpstr>A stimulus could be:</vt:lpstr>
      <vt:lpstr>Imagine you are told the beginning of a story and you are asked to write what happened next.</vt:lpstr>
      <vt:lpstr>So, our stimulus is the beginning of the story. We need to explore some ideas for how to continue it. If we write a few down (we may not end up using them) it will help us to decide how to continue.</vt:lpstr>
      <vt:lpstr>Once you have created some ideas, think in more detail about each one. Which one do you think would be most exciting for the reader? You might add a few notes under each one to help you with this. The most important thing is to write rough ideas, as this will guide us to deciding what we are going to write about.</vt:lpstr>
      <vt:lpstr>PowerPoint Presentation</vt:lpstr>
      <vt:lpstr>Your turn: use the start of this story (or another story opening) to write down a few of your own ideas about how it could continue.  Follow the steps:</vt:lpstr>
      <vt:lpstr>PowerPoint Presentation</vt:lpstr>
      <vt:lpstr>PowerPoint Presentation</vt:lpstr>
      <vt:lpstr>Now you should have four different ideas for a story using the fossil as a stimulus.</vt:lpstr>
      <vt:lpstr>Imagine you have been surfing.  A real life experience can give us many ideas for our writing.</vt:lpstr>
      <vt:lpstr>PowerPoint Presentation</vt:lpstr>
      <vt:lpstr>Now you should have four different ideas for a story using surfing as a stimulus.</vt:lpstr>
      <vt:lpstr>Your turn: think of something exciting which you have actually done in your life. Write down four ideas for a story based on this activity.</vt:lpstr>
      <vt:lpstr>Why not try creating several ideas using a piece of music as your stimulus?</vt:lpstr>
      <vt:lpstr>So, once you are given a stimulus, the important thing is to write down all of your ideas – good or bad. Then go through each idea in more detail. Finally, decide which one you think would work best for your reader.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Resource</dc:title>
  <dc:creator>Microsoft Office User</dc:creator>
  <cp:lastModifiedBy>J. Flynn (BPS)</cp:lastModifiedBy>
  <cp:revision>35</cp:revision>
  <dcterms:created xsi:type="dcterms:W3CDTF">2017-03-29T13:14:03Z</dcterms:created>
  <dcterms:modified xsi:type="dcterms:W3CDTF">2020-04-03T06:07:06Z</dcterms:modified>
</cp:coreProperties>
</file>